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757" r:id="rId1"/>
    <p:sldMasterId id="2147484816" r:id="rId2"/>
  </p:sldMasterIdLst>
  <p:notesMasterIdLst>
    <p:notesMasterId r:id="rId25"/>
  </p:notesMasterIdLst>
  <p:handoutMasterIdLst>
    <p:handoutMasterId r:id="rId26"/>
  </p:handoutMasterIdLst>
  <p:sldIdLst>
    <p:sldId id="256" r:id="rId3"/>
    <p:sldId id="307" r:id="rId4"/>
    <p:sldId id="313" r:id="rId5"/>
    <p:sldId id="314" r:id="rId6"/>
    <p:sldId id="318" r:id="rId7"/>
    <p:sldId id="347" r:id="rId8"/>
    <p:sldId id="309" r:id="rId9"/>
    <p:sldId id="330" r:id="rId10"/>
    <p:sldId id="262" r:id="rId11"/>
    <p:sldId id="355" r:id="rId12"/>
    <p:sldId id="356" r:id="rId13"/>
    <p:sldId id="357" r:id="rId14"/>
    <p:sldId id="360" r:id="rId15"/>
    <p:sldId id="361" r:id="rId16"/>
    <p:sldId id="261" r:id="rId17"/>
    <p:sldId id="348" r:id="rId18"/>
    <p:sldId id="349" r:id="rId19"/>
    <p:sldId id="331" r:id="rId20"/>
    <p:sldId id="344" r:id="rId21"/>
    <p:sldId id="337" r:id="rId22"/>
    <p:sldId id="276" r:id="rId23"/>
    <p:sldId id="362" r:id="rId24"/>
  </p:sldIdLst>
  <p:sldSz cx="12188825" cy="6858000"/>
  <p:notesSz cx="6858000" cy="9296400"/>
  <p:embeddedFontLst>
    <p:embeddedFont>
      <p:font typeface="Ciscolight" charset="0"/>
      <p:regular r:id="rId27"/>
    </p:embeddedFont>
    <p:embeddedFont>
      <p:font typeface="微软雅黑" pitchFamily="34" charset="-122"/>
      <p:regular r:id="rId28"/>
      <p:bold r:id="rId29"/>
    </p:embeddedFont>
    <p:embeddedFont>
      <p:font typeface="Verdana" pitchFamily="34" charset="0"/>
      <p:regular r:id="rId30"/>
      <p:bold r:id="rId31"/>
      <p:italic r:id="rId32"/>
      <p:boldItalic r:id="rId33"/>
    </p:embeddedFont>
    <p:embeddedFont>
      <p:font typeface="ＭＳ Ｐゴシック" pitchFamily="34" charset="-128"/>
      <p:regular r:id="rId34"/>
    </p:embeddedFont>
    <p:embeddedFont>
      <p:font typeface="Segoe UI" pitchFamily="34" charset="0"/>
      <p:regular r:id="rId35"/>
      <p:bold r:id="rId36"/>
      <p:italic r:id="rId37"/>
      <p:boldItalic r:id="rId38"/>
    </p:embeddedFont>
    <p:embeddedFont>
      <p:font typeface="Calibri" pitchFamily="34" charset="0"/>
      <p:regular r:id="rId39"/>
      <p:bold r:id="rId40"/>
      <p:italic r:id="rId41"/>
      <p:boldItalic r:id="rId42"/>
    </p:embeddedFont>
    <p:embeddedFont>
      <p:font typeface="CiscoSansTT Light" charset="0"/>
      <p:regular r:id="rId43"/>
      <p:italic r:id="rId44"/>
    </p:embeddedFont>
    <p:embeddedFont>
      <p:font typeface="CiscoSansTT ExtraLight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9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25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ermanh" initials="abh" lastIdx="17" clrIdx="0"/>
  <p:cmAuthor id="7" name="Chariti Canny" initials="CC" lastIdx="3" clrIdx="7"/>
  <p:cmAuthor id="1" name="Melissa O'Horo Webb (mohoro)" initials="MOW" lastIdx="30" clrIdx="1"/>
  <p:cmAuthor id="2" name="Beth Marshall (bemarsha)" initials="BM" lastIdx="13" clrIdx="2"/>
  <p:cmAuthor id="3" name="mdjukich" initials="m" lastIdx="32" clrIdx="3"/>
  <p:cmAuthor id="4" name="Marlena" initials="MD" lastIdx="21" clrIdx="4"/>
  <p:cmAuthor id="5" name="Lacey Taylor" initials="LT" lastIdx="0" clrIdx="5"/>
  <p:cmAuthor id="6" name="Denise MacNeil" initials="DM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A00"/>
    <a:srgbClr val="FFCC00"/>
    <a:srgbClr val="FFFFFF"/>
    <a:srgbClr val="272848"/>
    <a:srgbClr val="272A48"/>
    <a:srgbClr val="854499"/>
    <a:srgbClr val="F16322"/>
    <a:srgbClr val="26A9E0"/>
    <a:srgbClr val="CDCDC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85" autoAdjust="0"/>
    <p:restoredTop sz="87482" autoAdjust="0"/>
  </p:normalViewPr>
  <p:slideViewPr>
    <p:cSldViewPr snapToGrid="0">
      <p:cViewPr>
        <p:scale>
          <a:sx n="40" d="100"/>
          <a:sy n="40" d="100"/>
        </p:scale>
        <p:origin x="-1296" y="-604"/>
      </p:cViewPr>
      <p:guideLst>
        <p:guide orient="horz" pos="960"/>
        <p:guide orient="horz" pos="3888"/>
        <p:guide pos="3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130"/>
    </p:cViewPr>
  </p:sorterViewPr>
  <p:notesViewPr>
    <p:cSldViewPr snapToGrid="0">
      <p:cViewPr varScale="1">
        <p:scale>
          <a:sx n="116" d="100"/>
          <a:sy n="116" d="100"/>
        </p:scale>
        <p:origin x="-5100" y="-10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MidMarket Opportunities FY16</c:v>
                </c:pt>
              </c:strCache>
            </c:strRef>
          </c:tx>
          <c:spPr>
            <a:effectLst>
              <a:outerShdw blurRad="88900" dist="50800" dir="5400000" algn="t" rotWithShape="0">
                <a:prstClr val="black">
                  <a:alpha val="25000"/>
                </a:prstClr>
              </a:outerShdw>
            </a:effectLst>
          </c:spPr>
          <c:cat>
            <c:strRef>
              <c:f>Sheet1!$A$2:$A$3</c:f>
              <c:strCache>
                <c:ptCount val="2"/>
                <c:pt idx="0">
                  <c:v>Products</c:v>
                </c:pt>
                <c:pt idx="1">
                  <c:v>Services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&quot;$&quot;#,##0_);[Red]\(&quot;$&quot;#,##0\)">
                  <c:v>25000000000</c:v>
                </c:pt>
                <c:pt idx="1">
                  <c:v>30000000000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96"/>
        <c:holeSize val="5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E3C41-88BE-9140-9197-E0ADAC42601A}" type="datetimeFigureOut">
              <a:rPr lang="en-US" smtClean="0"/>
              <a:t>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88EA5-44A7-3342-A199-F6B612879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383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D3C4A-F645-412A-98DC-358B48B1D66E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14499-AC30-447B-A1E2-0D0BB75F41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663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 slide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Midmarket Opportunity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 Conditions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Needs positioning slide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learned (Karin’s slide with feedback) that partners need to show we listen to our partners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examples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we’ve done to evolve partner plus to make partners more successful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that means to them  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they should care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they can take greater advantage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examples of speed and profitability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 Success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points using Partner Plus program versus not using program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 full program is including level of benefits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 Plus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 Plus Prestige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 Plus Elite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 to apply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 Partner Ecosystem / relevance to partners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14499-AC30-447B-A1E2-0D0BB75F415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1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Offer Your Customers More –Partner Plus partners belong to an ecosystem to address every business environment and customer need.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Access the Opportunity – Realize  more business potential than you ever thought possible.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Gain the Advantage – Broad spectrum increases your portfolio with advanced architectures, solutions, software, and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Take a step forward with 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14499-AC30-447B-A1E2-0D0BB75F415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6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14499-AC30-447B-A1E2-0D0BB75F415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39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55424" y="696913"/>
            <a:ext cx="4547152" cy="34861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513611"/>
            <a:r>
              <a:rPr lang="en-US" sz="2000" b="1" dirty="0" smtClean="0">
                <a:solidFill>
                  <a:srgbClr val="FFFFFF"/>
                </a:solidFill>
              </a:rPr>
              <a:t>What are the key trends</a:t>
            </a:r>
            <a:r>
              <a:rPr lang="en-US" sz="2000" b="1" baseline="0" dirty="0" smtClean="0">
                <a:solidFill>
                  <a:srgbClr val="FFFFFF"/>
                </a:solidFill>
              </a:rPr>
              <a:t> you as a partner should consider</a:t>
            </a:r>
            <a:r>
              <a:rPr lang="en-US" sz="2000" b="1" dirty="0" smtClean="0">
                <a:solidFill>
                  <a:srgbClr val="FFFFFF"/>
                </a:solidFill>
              </a:rPr>
              <a:t>?</a:t>
            </a:r>
          </a:p>
          <a:p>
            <a:pPr marL="342900" marR="0" indent="-342900" algn="l" defTabSz="513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 spending shifts, services help engage with new buyers to drive business solutions around mobility, analytics,</a:t>
            </a:r>
            <a:r>
              <a:rPr lang="en-US" sz="20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cloud, and social.</a:t>
            </a:r>
          </a:p>
          <a:p>
            <a:pPr marL="342900" marR="0" indent="-342900" algn="l" defTabSz="513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b="0" dirty="0" smtClean="0"/>
              <a:t>In a recent</a:t>
            </a:r>
            <a:r>
              <a:rPr lang="en-US" sz="2000" b="0" baseline="0" dirty="0" smtClean="0"/>
              <a:t> study of EMEA channel partners – </a:t>
            </a:r>
            <a:r>
              <a:rPr lang="en-US" sz="20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Canalys</a:t>
            </a:r>
            <a:r>
              <a:rPr lang="en-US" sz="20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independent research firm noted “…</a:t>
            </a:r>
            <a:r>
              <a: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drivers for channel partners in 2014 will be the gradual move to managed services and the hybrid IT environment, as customers make decisions about which technology services to outsource”</a:t>
            </a:r>
            <a:endParaRPr lang="en-US" sz="2000" b="0" dirty="0" smtClean="0"/>
          </a:p>
          <a:p>
            <a:pPr algn="l" defTabSz="513611"/>
            <a:endParaRPr lang="en-US" sz="2000" b="1" dirty="0" smtClean="0">
              <a:solidFill>
                <a:srgbClr val="FFFFFF"/>
              </a:solidFill>
            </a:endParaRPr>
          </a:p>
          <a:p>
            <a:pPr algn="l" defTabSz="513611"/>
            <a:r>
              <a:rPr lang="en-US" sz="2000" b="1" dirty="0" smtClean="0">
                <a:solidFill>
                  <a:srgbClr val="FFFFFF"/>
                </a:solidFill>
              </a:rPr>
              <a:t>Security</a:t>
            </a:r>
          </a:p>
          <a:p>
            <a:pPr algn="l" defTabSz="513611"/>
            <a:r>
              <a:rPr lang="en-US" sz="2000" b="0" dirty="0" smtClean="0">
                <a:solidFill>
                  <a:srgbClr val="FFFFFF"/>
                </a:solidFill>
              </a:rPr>
              <a:t>Security</a:t>
            </a:r>
            <a:r>
              <a:rPr lang="en-US" sz="2000" b="0" baseline="0" dirty="0" smtClean="0">
                <a:solidFill>
                  <a:srgbClr val="FFFFFF"/>
                </a:solidFill>
              </a:rPr>
              <a:t> critical for all customers, for all devices, at all times wherever they access the network</a:t>
            </a:r>
          </a:p>
          <a:p>
            <a:pPr algn="l" defTabSz="513611"/>
            <a:endParaRPr lang="en-US" sz="2000" b="1" dirty="0" smtClean="0">
              <a:solidFill>
                <a:srgbClr val="FFFFFF"/>
              </a:solidFill>
            </a:endParaRPr>
          </a:p>
          <a:p>
            <a:pPr algn="l" defTabSz="513611"/>
            <a:r>
              <a:rPr lang="en-US" sz="2000" b="1" dirty="0" smtClean="0">
                <a:solidFill>
                  <a:srgbClr val="FFFFFF"/>
                </a:solidFill>
              </a:rPr>
              <a:t>Mobility</a:t>
            </a:r>
          </a:p>
          <a:p>
            <a:pPr algn="l" defTabSz="513611"/>
            <a:r>
              <a:rPr lang="en-US" sz="2000" kern="0" dirty="0" smtClean="0">
                <a:solidFill>
                  <a:srgbClr val="FFFFFF"/>
                </a:solidFill>
                <a:ea typeface="Ciscoregular" charset="0"/>
                <a:cs typeface="Arial" pitchFamily="34" charset="0"/>
                <a:sym typeface="Ciscoregular" charset="0"/>
              </a:rPr>
              <a:t>Access to information and people from any device, anywhere, anytime</a:t>
            </a:r>
          </a:p>
          <a:p>
            <a:pPr algn="l" defTabSz="513611"/>
            <a:endParaRPr lang="en-US" sz="1600" b="1" dirty="0" smtClean="0">
              <a:solidFill>
                <a:srgbClr val="FFFFFF"/>
              </a:solidFill>
            </a:endParaRPr>
          </a:p>
          <a:p>
            <a:pPr algn="l" defTabSz="513611"/>
            <a:r>
              <a:rPr lang="en-US" sz="1600" b="1" dirty="0" smtClean="0">
                <a:solidFill>
                  <a:srgbClr val="FFFFFF"/>
                </a:solidFill>
              </a:rPr>
              <a:t>Big Data/Analytics</a:t>
            </a:r>
          </a:p>
          <a:p>
            <a:pPr algn="l" defTabSz="513611"/>
            <a:r>
              <a:rPr lang="en-US" sz="1600" b="0" dirty="0" smtClean="0">
                <a:solidFill>
                  <a:srgbClr val="FFFFFF"/>
                </a:solidFill>
              </a:rPr>
              <a:t>Increasing</a:t>
            </a:r>
            <a:r>
              <a:rPr lang="en-US" sz="1600" b="0" baseline="0" dirty="0" smtClean="0">
                <a:solidFill>
                  <a:srgbClr val="FFFFFF"/>
                </a:solidFill>
              </a:rPr>
              <a:t> IoT and IoE opportunities/solutions will be made possible using data and analytics</a:t>
            </a:r>
            <a:endParaRPr lang="en-US" sz="1600" b="0" dirty="0" smtClean="0">
              <a:solidFill>
                <a:srgbClr val="FFFFFF"/>
              </a:solidFill>
            </a:endParaRPr>
          </a:p>
          <a:p>
            <a:pPr algn="l" defTabSz="513611"/>
            <a:endParaRPr lang="en-US" sz="1600" b="1" dirty="0" smtClean="0">
              <a:solidFill>
                <a:srgbClr val="FFFFFF"/>
              </a:solidFill>
            </a:endParaRPr>
          </a:p>
          <a:p>
            <a:pPr algn="l" defTabSz="513611"/>
            <a:r>
              <a:rPr lang="en-US" sz="1600" b="1" dirty="0" smtClean="0">
                <a:solidFill>
                  <a:srgbClr val="FFFFFF"/>
                </a:solidFill>
              </a:rPr>
              <a:t>Cloud</a:t>
            </a:r>
          </a:p>
          <a:p>
            <a:pPr algn="l" defTabSz="513611"/>
            <a:r>
              <a:rPr lang="en-US" sz="1600" b="0" dirty="0" smtClean="0">
                <a:solidFill>
                  <a:srgbClr val="FFFFFF"/>
                </a:solidFill>
              </a:rPr>
              <a:t>Gartner notes midsize businesses</a:t>
            </a:r>
            <a:r>
              <a:rPr lang="en-US" sz="1600" b="0" baseline="0" dirty="0" smtClean="0">
                <a:solidFill>
                  <a:srgbClr val="FFFFFF"/>
                </a:solidFill>
              </a:rPr>
              <a:t> will be the first to adopt public cloud</a:t>
            </a:r>
          </a:p>
          <a:p>
            <a:pPr algn="l" defTabSz="513611"/>
            <a:r>
              <a:rPr lang="en-US" sz="1600" b="0" dirty="0" smtClean="0">
                <a:solidFill>
                  <a:srgbClr val="FFFFFF"/>
                </a:solidFill>
              </a:rPr>
              <a:t>Midsize businesses</a:t>
            </a:r>
            <a:r>
              <a:rPr lang="en-US" sz="1600" b="0" baseline="0" dirty="0" smtClean="0">
                <a:solidFill>
                  <a:srgbClr val="FFFFFF"/>
                </a:solidFill>
              </a:rPr>
              <a:t> investments in cloud services are growing double digit %_______ </a:t>
            </a:r>
            <a:r>
              <a:rPr lang="en-US" sz="1600" b="0" baseline="0" dirty="0" err="1" smtClean="0">
                <a:solidFill>
                  <a:srgbClr val="FFFFFF"/>
                </a:solidFill>
              </a:rPr>
              <a:t>YoY</a:t>
            </a:r>
            <a:r>
              <a:rPr lang="en-US" sz="1600" b="0" baseline="0" dirty="0" smtClean="0">
                <a:solidFill>
                  <a:srgbClr val="FFFFFF"/>
                </a:solidFill>
              </a:rPr>
              <a:t> from 20XX to 20XX</a:t>
            </a:r>
            <a:endParaRPr lang="en-US" sz="1600" b="0" dirty="0" smtClean="0">
              <a:solidFill>
                <a:srgbClr val="FFFFFF"/>
              </a:solidFill>
            </a:endParaRPr>
          </a:p>
          <a:p>
            <a:pPr algn="l" defTabSz="513611"/>
            <a:endParaRPr lang="en-US" sz="1600" b="1" dirty="0" smtClean="0">
              <a:solidFill>
                <a:srgbClr val="FFFFFF"/>
              </a:solidFill>
            </a:endParaRPr>
          </a:p>
          <a:p>
            <a:pPr algn="l" defTabSz="513611"/>
            <a:r>
              <a:rPr lang="en-US" sz="1600" b="1" dirty="0" smtClean="0">
                <a:solidFill>
                  <a:srgbClr val="FFFFFF"/>
                </a:solidFill>
              </a:rPr>
              <a:t>Social</a:t>
            </a:r>
          </a:p>
          <a:p>
            <a:pPr algn="l" defTabSz="513611"/>
            <a:r>
              <a:rPr lang="en-US" sz="1600" b="0" kern="0" dirty="0" smtClean="0">
                <a:solidFill>
                  <a:srgbClr val="FFFFFF"/>
                </a:solidFill>
                <a:ea typeface="Ciscoregular" charset="0"/>
                <a:cs typeface="Arial" pitchFamily="34" charset="0"/>
                <a:sym typeface="Ciscoregular" charset="0"/>
              </a:rPr>
              <a:t>Social</a:t>
            </a:r>
            <a:r>
              <a:rPr lang="en-US" sz="1600" b="0" kern="0" baseline="0" dirty="0" smtClean="0">
                <a:solidFill>
                  <a:srgbClr val="FFFFFF"/>
                </a:solidFill>
                <a:ea typeface="Ciscoregular" charset="0"/>
                <a:cs typeface="Arial" pitchFamily="34" charset="0"/>
                <a:sym typeface="Ciscoregular" charset="0"/>
              </a:rPr>
              <a:t> networks and applications are increasingly important to midsize businesses for operations and to</a:t>
            </a:r>
            <a:r>
              <a:rPr lang="en-US" sz="1600" b="0" kern="0" dirty="0" smtClean="0">
                <a:solidFill>
                  <a:srgbClr val="FFFFFF"/>
                </a:solidFill>
                <a:ea typeface="Ciscoregular" charset="0"/>
                <a:cs typeface="Arial" pitchFamily="34" charset="0"/>
                <a:sym typeface="Ciscoregular" charset="0"/>
              </a:rPr>
              <a:t> enable proactive customer interaction</a:t>
            </a:r>
          </a:p>
          <a:p>
            <a:pPr algn="l" defTabSz="513611"/>
            <a:endParaRPr lang="en-US" sz="1600" b="1" dirty="0" smtClean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AB11E-4C5A-4044-8494-BF7009CC11D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9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rgbClr val="F37528"/>
                </a:solidFill>
                <a:latin typeface="+mn-lt"/>
                <a:ea typeface="+mn-ea"/>
                <a:cs typeface="CiscoSans Thin"/>
              </a:rPr>
              <a:t>Our approach to Marketing and Engaging midsize</a:t>
            </a:r>
            <a:r>
              <a:rPr lang="en-US" sz="1200" b="1" kern="1200" baseline="0" dirty="0" smtClean="0">
                <a:solidFill>
                  <a:srgbClr val="F37528"/>
                </a:solidFill>
                <a:latin typeface="+mn-lt"/>
                <a:ea typeface="+mn-ea"/>
                <a:cs typeface="CiscoSans Thin"/>
              </a:rPr>
              <a:t> businesses needs to evolve…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smtClean="0">
                <a:solidFill>
                  <a:srgbClr val="F37528"/>
                </a:solidFill>
                <a:latin typeface="+mn-lt"/>
                <a:ea typeface="+mn-ea"/>
                <a:cs typeface="CiscoSans Thin"/>
              </a:rPr>
              <a:t>New Sales Model involves Online presence and Social Media to engage and educate customers…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Market data: what company ABC is doing? What key </a:t>
            </a:r>
            <a:r>
              <a:rPr lang="en-US" dirty="0" err="1" smtClean="0">
                <a:solidFill>
                  <a:schemeClr val="accent1"/>
                </a:solidFill>
              </a:rPr>
              <a:t>ppl</a:t>
            </a:r>
            <a:r>
              <a:rPr lang="en-US" dirty="0" smtClean="0">
                <a:solidFill>
                  <a:schemeClr val="accent1"/>
                </a:solidFill>
              </a:rPr>
              <a:t> are moving to what positions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Marketing data: who attended a webinar, when … who landed on </a:t>
            </a:r>
            <a:r>
              <a:rPr lang="en-US" dirty="0" err="1" smtClean="0">
                <a:solidFill>
                  <a:schemeClr val="accent1"/>
                </a:solidFill>
              </a:rPr>
              <a:t>cisco.com</a:t>
            </a:r>
            <a:r>
              <a:rPr lang="en-US" dirty="0" smtClean="0">
                <a:solidFill>
                  <a:schemeClr val="accent1"/>
                </a:solidFill>
              </a:rPr>
              <a:t> and downloaded latest whitepaper </a:t>
            </a:r>
            <a:r>
              <a:rPr lang="en-US" dirty="0" err="1" smtClean="0">
                <a:solidFill>
                  <a:schemeClr val="accent1"/>
                </a:solidFill>
              </a:rPr>
              <a:t>etc</a:t>
            </a:r>
            <a:endParaRPr lang="en-US" dirty="0" smtClean="0">
              <a:solidFill>
                <a:schemeClr val="accent1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Social breadcrumbs ..: posts, tweets, </a:t>
            </a:r>
            <a:r>
              <a:rPr lang="en-US" dirty="0" err="1" smtClean="0">
                <a:solidFill>
                  <a:schemeClr val="accent1"/>
                </a:solidFill>
              </a:rPr>
              <a:t>linkedin</a:t>
            </a:r>
            <a:r>
              <a:rPr lang="en-US" dirty="0" smtClean="0">
                <a:solidFill>
                  <a:schemeClr val="accent1"/>
                </a:solidFill>
              </a:rPr>
              <a:t> activity and connections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Cisco Data: install base , wallet , propensity to buy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Into actionable insights &gt;&gt; not only an executive decision platform. Also actionable insights that can be executed as part of an ongoing sales motion.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you need to be able to measure execution &gt;&gt;&gt; refine the approach based on results.</a:t>
            </a:r>
          </a:p>
          <a:p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6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dirty="0" smtClean="0">
                <a:solidFill>
                  <a:schemeClr val="bg1"/>
                </a:solidFill>
              </a:rPr>
              <a:t>	- Their employees are working in new ways, on different devices</a:t>
            </a:r>
          </a:p>
          <a:p>
            <a:r>
              <a:rPr lang="en-US" sz="1200" i="0" dirty="0" smtClean="0">
                <a:solidFill>
                  <a:schemeClr val="bg1"/>
                </a:solidFill>
              </a:rPr>
              <a:t>	- Social media is redefining how they connect with customers</a:t>
            </a:r>
          </a:p>
          <a:p>
            <a:r>
              <a:rPr lang="en-US" sz="1200" i="0" dirty="0" smtClean="0">
                <a:solidFill>
                  <a:schemeClr val="bg1"/>
                </a:solidFill>
              </a:rPr>
              <a:t>	- New regulations and network threats are changing the way they think about security</a:t>
            </a:r>
          </a:p>
          <a:p>
            <a:r>
              <a:rPr lang="en-US" sz="1200" i="0" dirty="0" smtClean="0">
                <a:solidFill>
                  <a:schemeClr val="bg1"/>
                </a:solidFill>
              </a:rPr>
              <a:t>	- Work is moving beyond the boundaries of the office</a:t>
            </a:r>
          </a:p>
          <a:p>
            <a:r>
              <a:rPr lang="en-US" sz="1200" i="0" dirty="0" smtClean="0">
                <a:solidFill>
                  <a:schemeClr val="bg1"/>
                </a:solidFill>
              </a:rPr>
              <a:t>	- Scarce resources and limited budgets are always a concern</a:t>
            </a:r>
            <a:endParaRPr lang="en-US" i="0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14499-AC30-447B-A1E2-0D0BB75F415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6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Enormous opportunities exist today in the midmarket. Product and services revenue is estimated at over $55 billion worldwide. It’s critical for you to be able to evolve your business quickly and capture market opportunities. We can help you balance business demands and </a:t>
            </a:r>
            <a:r>
              <a:rPr lang="en-US" dirty="0" err="1" smtClean="0"/>
              <a:t>capitali</a:t>
            </a:r>
            <a:r>
              <a:rPr lang="en-US" dirty="0" err="1" smtClean="0">
                <a:solidFill>
                  <a:srgbClr val="FF0000"/>
                </a:solidFill>
              </a:rPr>
              <a:t>s</a:t>
            </a:r>
            <a:r>
              <a:rPr lang="en-US" dirty="0" err="1" smtClean="0"/>
              <a:t>e</a:t>
            </a:r>
            <a:r>
              <a:rPr lang="en-US" dirty="0" smtClean="0"/>
              <a:t> on market transitions. 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We know what it takes to gain momentum and achieve growth. We have what you need to be ready to accelerate your midmarket business—faster and more profitably.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14499-AC30-447B-A1E2-0D0BB75F415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4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here’s your familiar sales cycle  -  no surprises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there, that’s what we do, right?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SCP is the crucial tool used by yours and our sales &amp; marketing teams to collaborate. 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 you leads and prospects with CI, and you use this data to generate demand, follow-up leads, pitch and close deals.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P+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adds more to the mix  -  the Accelerators give you benefits at each stage, from training to marketing to technical support and financial rewards.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14499-AC30-447B-A1E2-0D0BB75F4152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Here’s what some of our partners have gained using Partner Plus in their midmarket business: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endParaRPr lang="en-US" sz="400" dirty="0" smtClean="0">
              <a:solidFill>
                <a:schemeClr val="bg2"/>
              </a:solidFill>
            </a:endParaRPr>
          </a:p>
          <a:p>
            <a:r>
              <a:rPr lang="en-US" i="1" dirty="0" smtClean="0">
                <a:solidFill>
                  <a:schemeClr val="bg2"/>
                </a:solidFill>
              </a:rPr>
              <a:t>“</a:t>
            </a:r>
            <a:r>
              <a:rPr lang="en-US" b="1" i="1" dirty="0" smtClean="0">
                <a:solidFill>
                  <a:schemeClr val="bg2"/>
                </a:solidFill>
              </a:rPr>
              <a:t>Cisco distribution </a:t>
            </a:r>
            <a:r>
              <a:rPr lang="en-US" i="1" dirty="0" smtClean="0">
                <a:solidFill>
                  <a:schemeClr val="bg2"/>
                </a:solidFill>
              </a:rPr>
              <a:t>has allowed us to </a:t>
            </a:r>
            <a:r>
              <a:rPr lang="en-US" b="1" i="1" dirty="0" smtClean="0">
                <a:solidFill>
                  <a:schemeClr val="bg2"/>
                </a:solidFill>
              </a:rPr>
              <a:t>grow our Cisco business by 400%</a:t>
            </a:r>
            <a:r>
              <a:rPr lang="en-US" i="1" dirty="0" smtClean="0">
                <a:solidFill>
                  <a:schemeClr val="bg2"/>
                </a:solidFill>
              </a:rPr>
              <a:t> and the financing programs that they have allow us to engage in much larger deals that we ever would before” – Brian Lee, CEO, Forte Systems, United States, Premier Partner  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i="1" dirty="0" smtClean="0">
                <a:solidFill>
                  <a:schemeClr val="bg2"/>
                </a:solidFill>
              </a:rPr>
              <a:t> “..as a Partner Plus partner we now realize a </a:t>
            </a:r>
            <a:r>
              <a:rPr lang="en-US" b="1" i="1" dirty="0" smtClean="0">
                <a:solidFill>
                  <a:schemeClr val="bg2"/>
                </a:solidFill>
              </a:rPr>
              <a:t>35% growth</a:t>
            </a:r>
            <a:r>
              <a:rPr lang="en-US" i="1" dirty="0" smtClean="0">
                <a:solidFill>
                  <a:schemeClr val="bg2"/>
                </a:solidFill>
              </a:rPr>
              <a:t> by maximizing our incentives dollars on big bet marketing activities, education and events” – Patrick </a:t>
            </a:r>
            <a:r>
              <a:rPr lang="en-US" i="1" dirty="0" err="1" smtClean="0">
                <a:solidFill>
                  <a:schemeClr val="bg2"/>
                </a:solidFill>
              </a:rPr>
              <a:t>Hempele</a:t>
            </a:r>
            <a:r>
              <a:rPr lang="en-US" i="1" dirty="0" smtClean="0">
                <a:solidFill>
                  <a:schemeClr val="bg2"/>
                </a:solidFill>
              </a:rPr>
              <a:t>, Chief Sales &amp; Marketing Officer, </a:t>
            </a:r>
            <a:r>
              <a:rPr lang="en-US" i="1" dirty="0" err="1" smtClean="0">
                <a:solidFill>
                  <a:schemeClr val="bg2"/>
                </a:solidFill>
              </a:rPr>
              <a:t>Netcloud</a:t>
            </a:r>
            <a:r>
              <a:rPr lang="en-US" i="1" dirty="0" smtClean="0">
                <a:solidFill>
                  <a:schemeClr val="bg2"/>
                </a:solidFill>
              </a:rPr>
              <a:t>, Switzerland, Gold Partner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i="1" dirty="0" smtClean="0">
                <a:solidFill>
                  <a:schemeClr val="bg2"/>
                </a:solidFill>
              </a:rPr>
              <a:t> “Increased our Cisco business by about 30%. The service revenue growth has been </a:t>
            </a:r>
            <a:r>
              <a:rPr lang="en-US" b="1" i="1" dirty="0" smtClean="0">
                <a:solidFill>
                  <a:schemeClr val="bg2"/>
                </a:solidFill>
              </a:rPr>
              <a:t>substantially higher at close to 600%</a:t>
            </a:r>
            <a:r>
              <a:rPr lang="en-US" i="1" dirty="0" smtClean="0">
                <a:solidFill>
                  <a:schemeClr val="bg2"/>
                </a:solidFill>
              </a:rPr>
              <a:t>.  – Simon Jacobson, Head of Marketing, </a:t>
            </a:r>
            <a:r>
              <a:rPr lang="en-US" i="1" dirty="0" err="1" smtClean="0">
                <a:solidFill>
                  <a:schemeClr val="bg2"/>
                </a:solidFill>
              </a:rPr>
              <a:t>Axonex</a:t>
            </a:r>
            <a:r>
              <a:rPr lang="en-US" i="1" dirty="0" smtClean="0">
                <a:solidFill>
                  <a:schemeClr val="bg2"/>
                </a:solidFill>
              </a:rPr>
              <a:t>, United Kingdom, Silver Partner 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i="1" dirty="0" smtClean="0">
                <a:solidFill>
                  <a:schemeClr val="bg2"/>
                </a:solidFill>
              </a:rPr>
              <a:t> </a:t>
            </a:r>
          </a:p>
          <a:p>
            <a:endParaRPr lang="en-AU" sz="800" i="1" dirty="0" smtClean="0">
              <a:solidFill>
                <a:schemeClr val="bg2"/>
              </a:solidFill>
            </a:endParaRPr>
          </a:p>
          <a:p>
            <a:r>
              <a:rPr lang="en-AU" i="1" dirty="0" smtClean="0">
                <a:solidFill>
                  <a:schemeClr val="bg2"/>
                </a:solidFill>
              </a:rPr>
              <a:t>“Datacom Australia grew </a:t>
            </a:r>
            <a:r>
              <a:rPr lang="en-AU" b="1" i="1" dirty="0" smtClean="0">
                <a:solidFill>
                  <a:schemeClr val="bg2"/>
                </a:solidFill>
              </a:rPr>
              <a:t>37% </a:t>
            </a:r>
            <a:r>
              <a:rPr lang="en-AU" b="1" i="1" dirty="0" err="1" smtClean="0">
                <a:solidFill>
                  <a:schemeClr val="bg2"/>
                </a:solidFill>
              </a:rPr>
              <a:t>YoY</a:t>
            </a:r>
            <a:r>
              <a:rPr lang="en-AU" b="1" i="1" dirty="0" smtClean="0">
                <a:solidFill>
                  <a:schemeClr val="bg2"/>
                </a:solidFill>
              </a:rPr>
              <a:t> </a:t>
            </a:r>
            <a:r>
              <a:rPr lang="en-AU" i="1" dirty="0" smtClean="0">
                <a:solidFill>
                  <a:schemeClr val="bg2"/>
                </a:solidFill>
              </a:rPr>
              <a:t>as a result of Partner Plus and the investment made in this </a:t>
            </a:r>
            <a:r>
              <a:rPr lang="en-US" i="1" dirty="0" smtClean="0">
                <a:solidFill>
                  <a:schemeClr val="bg2"/>
                </a:solidFill>
              </a:rPr>
              <a:t>partnership.”  – Tim Fitzgerald, Business Development Manager, </a:t>
            </a:r>
            <a:r>
              <a:rPr lang="en-US" i="1" dirty="0" err="1" smtClean="0">
                <a:solidFill>
                  <a:schemeClr val="bg2"/>
                </a:solidFill>
              </a:rPr>
              <a:t>Datacom</a:t>
            </a:r>
            <a:r>
              <a:rPr lang="en-US" i="1" dirty="0" smtClean="0">
                <a:solidFill>
                  <a:schemeClr val="bg2"/>
                </a:solidFill>
              </a:rPr>
              <a:t> Systems, Australia, Silver Partner</a:t>
            </a:r>
            <a:endParaRPr lang="en-US" dirty="0" smtClean="0">
              <a:solidFill>
                <a:schemeClr val="bg2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14499-AC30-447B-A1E2-0D0BB75F415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4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So we’re targeting the midmarket, hence the revenue criteria.  And</a:t>
            </a:r>
            <a:r>
              <a:rPr lang="en-GB" baseline="0" dirty="0" smtClean="0"/>
              <a:t> we collaborate closely in P+, especially with your Cisco Champions  -  so we’ll want to see your Business Plan, which the P+ Accelerators will help you to execute.  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14499-AC30-447B-A1E2-0D0BB75F41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8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 the names and email addresses of your Cisco Contacts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14499-AC30-447B-A1E2-0D0BB75F415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7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080"/>
            <a:ext cx="12188825" cy="6868160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16" y="2646831"/>
            <a:ext cx="6330840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6479" y="4828018"/>
            <a:ext cx="6198201" cy="384175"/>
          </a:xfrm>
          <a:prstGeom prst="rect">
            <a:avLst/>
          </a:prstGeom>
        </p:spPr>
        <p:txBody>
          <a:bodyPr lIns="121899" tIns="60949" rIns="121899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35709" y="5164903"/>
            <a:ext cx="6198601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09" y="5938225"/>
            <a:ext cx="6198601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674" y="3395834"/>
            <a:ext cx="6331532" cy="398668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406384" indent="0">
              <a:buNone/>
              <a:defRPr/>
            </a:lvl2pPr>
            <a:lvl3pPr marL="569888" indent="0">
              <a:buNone/>
              <a:defRPr/>
            </a:lvl3pPr>
            <a:lvl4pPr marL="688946" indent="0">
              <a:buNone/>
              <a:defRPr/>
            </a:lvl4pPr>
            <a:lvl5pPr marL="801654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/>
        </p:nvGrpSpPr>
        <p:grpSpPr>
          <a:xfrm>
            <a:off x="380118" y="410499"/>
            <a:ext cx="1150019" cy="613107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78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7189" y="750145"/>
            <a:ext cx="11066075" cy="342659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53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5399" y="404085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8573" y="1600201"/>
            <a:ext cx="11543628" cy="4525433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380933" marR="0" indent="-380933" algn="ctr" defTabSz="609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ulti_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5399" y="404085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8573" y="1600201"/>
            <a:ext cx="11543628" cy="4525433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380933" marR="0" indent="-380933" algn="l" defTabSz="609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1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7190" y="1666619"/>
            <a:ext cx="11440688" cy="4354712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374585" indent="-29839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215" indent="-28781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6776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4754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314" indent="-22432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232" y="404085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46232" y="404085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7191" y="1666619"/>
            <a:ext cx="5558062" cy="4354712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304747" indent="-228560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93" indent="-28781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53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613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173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86380" y="1666619"/>
            <a:ext cx="5558062" cy="4354712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304747" indent="-228560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93" indent="-28781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53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613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173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3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46232" y="404085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7191" y="1666619"/>
            <a:ext cx="5558062" cy="4354712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311096" indent="-228560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99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  <a:p>
            <a:endParaRPr lang="en-US" dirty="0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186380" y="1666619"/>
            <a:ext cx="5558062" cy="4354712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298398" indent="-228560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99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</p:txBody>
      </p:sp>
    </p:spTree>
    <p:extLst>
      <p:ext uri="{BB962C8B-B14F-4D97-AF65-F5344CB8AC3E}">
        <p14:creationId xmlns:p14="http://schemas.microsoft.com/office/powerpoint/2010/main" val="33657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855684" y="1639737"/>
            <a:ext cx="4829691" cy="4408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59819" y="1747685"/>
            <a:ext cx="4314844" cy="2440001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114291" indent="-114291" algn="l" defTabSz="914323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rgbClr val="272749"/>
                    </a:gs>
                    <a:gs pos="27000">
                      <a:srgbClr val="272749"/>
                    </a:gs>
                    <a:gs pos="100000">
                      <a:srgbClr val="B8E1D0"/>
                    </a:gs>
                    <a:gs pos="83000">
                      <a:srgbClr val="39BBB9"/>
                    </a:gs>
                  </a:gsLst>
                  <a:lin ang="3600000" scaled="0"/>
                </a:gradFill>
                <a:latin typeface="+mn-lt"/>
                <a:ea typeface="+mn-ea"/>
                <a:cs typeface="CiscoSans ExtraLight"/>
              </a:defRPr>
            </a:lvl1pPr>
            <a:lvl2pPr marL="114291" indent="-114291" algn="l" defTabSz="91432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1" indent="-114291" algn="l" defTabSz="91432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1" indent="-114291" algn="l" defTabSz="91432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1" indent="-114291" algn="l" defTabSz="91432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064557" y="4736592"/>
            <a:ext cx="4433606" cy="338328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46231" y="403226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Pull Quote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7191" y="1666619"/>
            <a:ext cx="5558062" cy="4354712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311096" indent="-228560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7378" indent="-25395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</a:t>
            </a:r>
            <a:br>
              <a:rPr lang="en-US" dirty="0" smtClean="0"/>
            </a:br>
            <a:r>
              <a:rPr lang="en-US" dirty="0" smtClean="0"/>
              <a:t>slide with a pull quote</a:t>
            </a:r>
          </a:p>
          <a:p>
            <a:pPr lvl="1"/>
            <a:r>
              <a:rPr lang="en-US" dirty="0" smtClean="0"/>
              <a:t>This is where all the second level </a:t>
            </a:r>
            <a:br>
              <a:rPr lang="en-US" dirty="0" smtClean="0"/>
            </a:br>
            <a:r>
              <a:rPr lang="en-US" dirty="0" smtClean="0"/>
              <a:t>information goes</a:t>
            </a:r>
          </a:p>
          <a:p>
            <a:pPr lvl="1"/>
            <a:r>
              <a:rPr lang="en-US" dirty="0" smtClean="0"/>
              <a:t>This is another bullet point</a:t>
            </a:r>
          </a:p>
          <a:p>
            <a:r>
              <a:rPr lang="en-US" dirty="0" smtClean="0"/>
              <a:t>First level bullets are 16 points</a:t>
            </a:r>
            <a:br>
              <a:rPr lang="en-US" dirty="0" smtClean="0"/>
            </a:br>
            <a:r>
              <a:rPr lang="en-US" dirty="0" smtClean="0"/>
              <a:t>and use a bullet point</a:t>
            </a:r>
          </a:p>
          <a:p>
            <a:pPr lvl="1"/>
            <a:r>
              <a:rPr lang="en-US" dirty="0" smtClean="0"/>
              <a:t>Second level bullets are 14 points in size</a:t>
            </a:r>
          </a:p>
          <a:p>
            <a:pPr lvl="1"/>
            <a:r>
              <a:rPr lang="en-US" dirty="0" smtClean="0"/>
              <a:t>It’s important to keep consistency </a:t>
            </a:r>
          </a:p>
        </p:txBody>
      </p:sp>
    </p:spTree>
    <p:extLst>
      <p:ext uri="{BB962C8B-B14F-4D97-AF65-F5344CB8AC3E}">
        <p14:creationId xmlns:p14="http://schemas.microsoft.com/office/powerpoint/2010/main" val="117999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6232" y="404085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9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ullet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6232" y="404085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43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8957" y="403341"/>
            <a:ext cx="5338705" cy="838200"/>
          </a:xfrm>
          <a:prstGeom prst="rect">
            <a:avLst/>
          </a:prstGeom>
        </p:spPr>
        <p:txBody>
          <a:bodyPr vert="horz" lIns="82288" tIns="45717" rIns="82288" bIns="45717" rtlCol="0" anchor="t" anchorCtr="0">
            <a:noAutofit/>
          </a:bodyPr>
          <a:lstStyle>
            <a:lvl1pPr algn="l" defTabSz="914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300" b="0" i="0" kern="1200" spc="-100" baseline="0" dirty="0" smtClean="0">
                <a:solidFill>
                  <a:srgbClr val="00A2BF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35298" y="1600200"/>
            <a:ext cx="5338705" cy="4526280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34948" indent="-228581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3511" y="1600200"/>
            <a:ext cx="5338705" cy="4526280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34948" indent="-228581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31" y="403341"/>
            <a:ext cx="5338705" cy="841248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0" marR="0" indent="0" algn="l" defTabSz="914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kern="1200" spc="-100" baseline="0" dirty="0">
                <a:solidFill>
                  <a:srgbClr val="00A2BF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914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132503" y="812802"/>
            <a:ext cx="0" cy="531367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67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2811836"/>
            <a:ext cx="11066075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7171" y="4828018"/>
            <a:ext cx="10813351" cy="384175"/>
          </a:xfrm>
          <a:prstGeom prst="rect">
            <a:avLst/>
          </a:prstGeom>
        </p:spPr>
        <p:txBody>
          <a:bodyPr lIns="121899" tIns="60949" rIns="121899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46400" y="5164903"/>
            <a:ext cx="10814050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08" y="5938225"/>
            <a:ext cx="10814050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673" y="3496670"/>
            <a:ext cx="11067284" cy="398668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406384" indent="0">
              <a:buNone/>
              <a:defRPr/>
            </a:lvl2pPr>
            <a:lvl3pPr marL="569888" indent="0">
              <a:buNone/>
              <a:defRPr/>
            </a:lvl3pPr>
            <a:lvl4pPr marL="688946" indent="0">
              <a:buNone/>
              <a:defRPr/>
            </a:lvl4pPr>
            <a:lvl5pPr marL="801654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/>
        </p:nvGrpSpPr>
        <p:grpSpPr>
          <a:xfrm>
            <a:off x="380118" y="410499"/>
            <a:ext cx="1150019" cy="613107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92610" y="100584"/>
            <a:ext cx="3557016" cy="1152144"/>
          </a:xfrm>
          <a:prstGeom prst="rect">
            <a:avLst/>
          </a:prstGeom>
        </p:spPr>
        <p:txBody>
          <a:bodyPr lIns="121899" tIns="60949" rIns="121899" bIns="60949" anchor="b" anchorCtr="0">
            <a:noAutofit/>
          </a:bodyPr>
          <a:lstStyle>
            <a:lvl1pPr marL="0" marR="0" indent="0" algn="l" defTabSz="914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914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343401" y="100584"/>
            <a:ext cx="3465576" cy="1152144"/>
          </a:xfrm>
          <a:prstGeom prst="rect">
            <a:avLst/>
          </a:prstGeom>
        </p:spPr>
        <p:txBody>
          <a:bodyPr lIns="121899" tIns="60949" rIns="121899" bIns="60949" anchor="b" anchorCtr="0">
            <a:noAutofit/>
          </a:bodyPr>
          <a:lstStyle>
            <a:lvl1pPr marL="0" marR="0" indent="0" algn="l" defTabSz="914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914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360758" y="100584"/>
            <a:ext cx="3511296" cy="1152144"/>
          </a:xfrm>
          <a:prstGeom prst="rect">
            <a:avLst/>
          </a:prstGeom>
        </p:spPr>
        <p:txBody>
          <a:bodyPr lIns="121899" tIns="60949" rIns="121899" bIns="60949" anchor="b" anchorCtr="0">
            <a:noAutofit/>
          </a:bodyPr>
          <a:lstStyle>
            <a:lvl1pPr marL="0" marR="0" indent="0" algn="l" defTabSz="914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914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92610" y="1602098"/>
            <a:ext cx="3557016" cy="4448011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298398" indent="-228560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37539" indent="-25395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59751" indent="-2222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94659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3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23219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923208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60758" y="1578597"/>
            <a:ext cx="3511296" cy="4448011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228591" indent="-22859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79916" indent="-287950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63984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94659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3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23219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923208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4343401" y="1602098"/>
            <a:ext cx="3465576" cy="4448011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228591" indent="-22859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9237" indent="-234910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85680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6357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3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140684" indent="-22432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923208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01032" y="812800"/>
            <a:ext cx="0" cy="531367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87793" y="812800"/>
            <a:ext cx="0" cy="531367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0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130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marL="0" indent="0"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2998" y="1254281"/>
            <a:ext cx="10888190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3307" indent="-533307" algn="l">
              <a:lnSpc>
                <a:spcPct val="90000"/>
              </a:lnSpc>
              <a:defRPr sz="8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72998" y="1254281"/>
            <a:ext cx="10888190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7539" indent="-537539" algn="l">
              <a:lnSpc>
                <a:spcPct val="90000"/>
              </a:lnSpc>
              <a:defRPr sz="8000" b="0" i="1" spc="0" baseline="0">
                <a:gradFill flip="none" rotWithShape="1">
                  <a:gsLst>
                    <a:gs pos="0">
                      <a:srgbClr val="272749"/>
                    </a:gs>
                    <a:gs pos="100000">
                      <a:srgbClr val="39BBB9"/>
                    </a:gs>
                    <a:gs pos="84000">
                      <a:srgbClr val="39BBB9"/>
                    </a:gs>
                    <a:gs pos="29000">
                      <a:srgbClr val="272749"/>
                    </a:gs>
                  </a:gsLst>
                  <a:lin ang="0" scaled="1"/>
                  <a:tileRect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12812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marL="0" indent="0"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130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marL="0" indent="0"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2998" y="1254281"/>
            <a:ext cx="10888190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7539" indent="-537539" algn="l">
              <a:lnSpc>
                <a:spcPct val="90000"/>
              </a:lnSpc>
              <a:defRPr sz="8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130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marL="0" indent="0"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2998" y="1254281"/>
            <a:ext cx="10888190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7539" indent="-537539" algn="l">
              <a:lnSpc>
                <a:spcPct val="90000"/>
              </a:lnSpc>
              <a:defRPr sz="8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_Solid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54281"/>
            <a:ext cx="11066075" cy="3838231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30700" b="0" i="1" spc="0" baseline="0">
                <a:solidFill>
                  <a:srgbClr val="272749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6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marL="0" indent="0"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4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54281"/>
            <a:ext cx="11066075" cy="3838231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30700" b="0" i="1" spc="0" baseline="0">
                <a:gradFill flip="none" rotWithShape="1">
                  <a:gsLst>
                    <a:gs pos="0">
                      <a:schemeClr val="tx2"/>
                    </a:gs>
                    <a:gs pos="100000">
                      <a:srgbClr val="39BBB9"/>
                    </a:gs>
                    <a:gs pos="84000">
                      <a:srgbClr val="39BBB9"/>
                    </a:gs>
                    <a:gs pos="29000">
                      <a:srgbClr val="272749"/>
                    </a:gs>
                  </a:gsLst>
                  <a:lin ang="0" scaled="1"/>
                  <a:tileRect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6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marL="0" indent="0"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tatement_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54281"/>
            <a:ext cx="11066075" cy="3838231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307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6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marL="0" indent="0"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7189" y="940734"/>
            <a:ext cx="11066075" cy="324869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 b="0" i="0" spc="0" baseline="0">
                <a:gradFill>
                  <a:gsLst>
                    <a:gs pos="29000">
                      <a:srgbClr val="233754"/>
                    </a:gs>
                    <a:gs pos="0">
                      <a:schemeClr val="tx2"/>
                    </a:gs>
                    <a:gs pos="100000">
                      <a:srgbClr val="01BBBB"/>
                    </a:gs>
                  </a:gsLst>
                  <a:lin ang="120000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ig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7189" y="940734"/>
            <a:ext cx="11066075" cy="324869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54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2811836"/>
            <a:ext cx="11066075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7171" y="4828018"/>
            <a:ext cx="10813351" cy="384175"/>
          </a:xfrm>
          <a:prstGeom prst="rect">
            <a:avLst/>
          </a:prstGeom>
        </p:spPr>
        <p:txBody>
          <a:bodyPr lIns="121899" tIns="60949" rIns="121899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46400" y="5164903"/>
            <a:ext cx="10814050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08" y="5938225"/>
            <a:ext cx="10814050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673" y="3496670"/>
            <a:ext cx="11067284" cy="398668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406384" indent="0">
              <a:buNone/>
              <a:defRPr/>
            </a:lvl2pPr>
            <a:lvl3pPr marL="569888" indent="0">
              <a:buNone/>
              <a:defRPr/>
            </a:lvl3pPr>
            <a:lvl4pPr marL="688946" indent="0">
              <a:buNone/>
              <a:defRPr/>
            </a:lvl4pPr>
            <a:lvl5pPr marL="801654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/>
        </p:nvGrpSpPr>
        <p:grpSpPr>
          <a:xfrm>
            <a:off x="380118" y="410499"/>
            <a:ext cx="1150019" cy="613107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8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7189" y="940734"/>
            <a:ext cx="11066075" cy="324869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8265" y="1918742"/>
            <a:ext cx="5488498" cy="3020519"/>
          </a:xfrm>
        </p:spPr>
        <p:txBody>
          <a:bodyPr vert="horz" lIns="82292" tIns="45719" rIns="82292" bIns="45719" rtlCol="0" anchor="ctr" anchorCtr="0">
            <a:noAutofit/>
          </a:bodyPr>
          <a:lstStyle>
            <a:lvl1pPr marL="0" indent="0" algn="l" defTabSz="91436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rgbClr val="01BBBB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1" y="872691"/>
            <a:ext cx="5192439" cy="5120640"/>
          </a:xfrm>
          <a:prstGeom prst="rect">
            <a:avLst/>
          </a:prstGeom>
        </p:spPr>
        <p:txBody>
          <a:bodyPr lIns="121899" tIns="60949" rIns="121899" bIns="60949" anchor="ctr" anchorCtr="0">
            <a:noAutofit/>
          </a:bodyPr>
          <a:lstStyle>
            <a:lvl1pPr marL="0" indent="0">
              <a:buFontTx/>
              <a:buNone/>
              <a:defRPr sz="2100" baseline="0">
                <a:solidFill>
                  <a:schemeClr val="tx2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132503" y="812802"/>
            <a:ext cx="0" cy="531367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879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5986" y="403226"/>
            <a:ext cx="11505442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493056" y="1583267"/>
            <a:ext cx="11264082" cy="4057651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0" indent="0" algn="ctr">
              <a:buNone/>
              <a:defRPr sz="27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6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5986" y="403226"/>
            <a:ext cx="1148396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493056" y="1583267"/>
            <a:ext cx="11264081" cy="4057651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6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marL="0" indent="0" algn="l" defTabSz="804796">
              <a:lnSpc>
                <a:spcPct val="100000"/>
              </a:lnSpc>
              <a:spcBef>
                <a:spcPct val="50000"/>
              </a:spcBef>
              <a:buNone/>
              <a:defRPr lang="en-US" sz="2100" b="0" i="0" kern="1200" dirty="0" smtClean="0">
                <a:solidFill>
                  <a:srgbClr val="FFFFFF"/>
                </a:solidFill>
                <a:latin typeface="+mj-lt"/>
                <a:ea typeface="+mn-ea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2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7553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5986" y="403226"/>
            <a:ext cx="11506407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93056" y="1583267"/>
            <a:ext cx="11264082" cy="4057651"/>
          </a:xfrm>
          <a:prstGeom prst="rect">
            <a:avLst/>
          </a:prstGeom>
        </p:spPr>
        <p:txBody>
          <a:bodyPr vert="horz" lIns="121899" tIns="60949" rIns="121899" bIns="60949">
            <a:noAutofit/>
          </a:bodyPr>
          <a:lstStyle>
            <a:lvl1pPr marL="0" indent="0" algn="ctr">
              <a:buNone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93056" y="1583267"/>
            <a:ext cx="11264082" cy="4057651"/>
          </a:xfrm>
          <a:prstGeom prst="rect">
            <a:avLst/>
          </a:prstGeom>
        </p:spPr>
        <p:txBody>
          <a:bodyPr vert="horz" lIns="121899" tIns="60949" rIns="121899" bIns="60949">
            <a:noAutofit/>
          </a:bodyPr>
          <a:lstStyle>
            <a:lvl1pPr marL="0" indent="0" algn="ctr">
              <a:buNone/>
              <a:defRPr sz="2700" b="0" i="0">
                <a:solidFill>
                  <a:srgbClr val="FFFFFF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45986" y="403226"/>
            <a:ext cx="114849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7553" y="582018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algn="l" defTabSz="80479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FFFFFF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8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5986" y="403226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384" y="1559096"/>
            <a:ext cx="5686002" cy="4294544"/>
          </a:xfrm>
          <a:prstGeom prst="rect">
            <a:avLst/>
          </a:prstGeom>
        </p:spPr>
        <p:txBody>
          <a:bodyPr lIns="121899" tIns="60949" rIns="121899" bIns="6094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6379816" y="1559096"/>
            <a:ext cx="5353772" cy="4292600"/>
          </a:xfrm>
          <a:prstGeom prst="rect">
            <a:avLst/>
          </a:prstGeom>
        </p:spPr>
        <p:txBody>
          <a:bodyPr vert="horz" lIns="121899" tIns="60949" rIns="121899" bIns="60949">
            <a:noAutofit/>
          </a:bodyPr>
          <a:lstStyle>
            <a:lvl1pPr marL="0" indent="0" algn="ctr">
              <a:buNone/>
              <a:defRPr sz="27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_Chart and text_Gradient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384" y="1559096"/>
            <a:ext cx="5686002" cy="4294544"/>
          </a:xfrm>
          <a:prstGeom prst="rect">
            <a:avLst/>
          </a:prstGeom>
        </p:spPr>
        <p:txBody>
          <a:bodyPr lIns="121899" tIns="60949" rIns="121899" bIns="6094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6379816" y="1559096"/>
            <a:ext cx="5353772" cy="4292600"/>
          </a:xfrm>
          <a:prstGeom prst="rect">
            <a:avLst/>
          </a:prstGeom>
        </p:spPr>
        <p:txBody>
          <a:bodyPr vert="horz" lIns="121899" tIns="60949" rIns="121899" bIns="60949"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44815" y="403226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13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4530" y="404085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384" y="1559096"/>
            <a:ext cx="5686002" cy="4294544"/>
          </a:xfrm>
          <a:prstGeom prst="rect">
            <a:avLst/>
          </a:prstGeom>
        </p:spPr>
        <p:txBody>
          <a:bodyPr lIns="121899" tIns="60949" rIns="121899" bIns="6094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81426" y="1559096"/>
            <a:ext cx="5352162" cy="4295015"/>
          </a:xfrm>
          <a:prstGeom prst="rect">
            <a:avLst/>
          </a:prstGeom>
        </p:spPr>
        <p:txBody>
          <a:bodyPr vert="horz" lIns="121899" tIns="60949" rIns="121899" bIns="60949">
            <a:noAutofit/>
          </a:bodyPr>
          <a:lstStyle>
            <a:lvl1pPr marL="0" indent="0" algn="ctr">
              <a:buNone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ottom title_photo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81426" y="1559096"/>
            <a:ext cx="5352162" cy="4295015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384" y="1559096"/>
            <a:ext cx="5686002" cy="4294544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>
              <a:buNone/>
              <a:defRPr sz="32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44815" y="403226"/>
            <a:ext cx="11543628" cy="971709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76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2811836"/>
            <a:ext cx="11066075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6479" y="4828018"/>
            <a:ext cx="10813351" cy="384175"/>
          </a:xfrm>
          <a:prstGeom prst="rect">
            <a:avLst/>
          </a:prstGeom>
        </p:spPr>
        <p:txBody>
          <a:bodyPr lIns="121899" tIns="60949" rIns="121899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35708" y="5164903"/>
            <a:ext cx="10814050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08" y="5938225"/>
            <a:ext cx="10814050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673" y="3496670"/>
            <a:ext cx="11067284" cy="398668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406384" indent="0">
              <a:buNone/>
              <a:defRPr/>
            </a:lvl2pPr>
            <a:lvl3pPr marL="569888" indent="0">
              <a:buNone/>
              <a:defRPr/>
            </a:lvl3pPr>
            <a:lvl4pPr marL="688946" indent="0">
              <a:buNone/>
              <a:defRPr/>
            </a:lvl4pPr>
            <a:lvl5pPr marL="801654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/>
        </p:nvGrpSpPr>
        <p:grpSpPr>
          <a:xfrm>
            <a:off x="380118" y="410499"/>
            <a:ext cx="1150019" cy="613107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1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ottom title_photo and tex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69707" y="1559096"/>
            <a:ext cx="5352162" cy="4295015"/>
          </a:xfrm>
          <a:prstGeom prst="rect">
            <a:avLst/>
          </a:prstGeom>
        </p:spPr>
        <p:txBody>
          <a:bodyPr vert="horz" lIns="121899" tIns="60949" rIns="121899" bIns="60949">
            <a:noAutofit/>
          </a:bodyPr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384" y="1559096"/>
            <a:ext cx="5686002" cy="4294544"/>
          </a:xfrm>
          <a:prstGeom prst="rect">
            <a:avLst/>
          </a:prstGeom>
        </p:spPr>
        <p:txBody>
          <a:bodyPr lIns="121899" tIns="60949" rIns="121899" bIns="6094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349160" y="406400"/>
            <a:ext cx="11543628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8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lIns="121899" tIns="60949" rIns="121899" bIns="60949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9738" y="728974"/>
            <a:ext cx="5798380" cy="108531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414963" y="6576141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551122" y="6572037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389290" y="6555465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96578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63" y="0"/>
            <a:ext cx="12188825" cy="6858000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72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571" y="320841"/>
            <a:ext cx="11259775" cy="5877827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24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ull bleed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88826" cy="6644639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882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de screen 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888008" y="777240"/>
            <a:ext cx="7863840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2" tIns="45717" rIns="91432" bIns="45717" rtlCol="0" anchor="ctr">
            <a:normAutofit/>
          </a:bodyPr>
          <a:lstStyle>
            <a:lvl1pPr marL="0" indent="0" algn="ctr" defTabSz="91432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ltGray">
          <a:xfrm>
            <a:off x="10414963" y="6576141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ltGray">
          <a:xfrm>
            <a:off x="11551122" y="6572037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ltGray">
          <a:xfrm>
            <a:off x="389290" y="6555465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3938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5853968" y="778669"/>
            <a:ext cx="5897880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2" tIns="45717" rIns="91432" bIns="45717" rtlCol="0" anchor="ctr">
            <a:normAutofit/>
          </a:bodyPr>
          <a:lstStyle>
            <a:lvl1pPr marL="0" indent="0" algn="ctr" defTabSz="91432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10414963" y="6576141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ltGray">
          <a:xfrm>
            <a:off x="11551122" y="6572037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389290" y="6555465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4452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59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_gradient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23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_gradient only"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05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2811836"/>
            <a:ext cx="11066075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6479" y="4828018"/>
            <a:ext cx="10813351" cy="384175"/>
          </a:xfrm>
          <a:prstGeom prst="rect">
            <a:avLst/>
          </a:prstGeom>
        </p:spPr>
        <p:txBody>
          <a:bodyPr lIns="121899" tIns="60949" rIns="121899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35708" y="5164903"/>
            <a:ext cx="10814050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08" y="5938225"/>
            <a:ext cx="10814050" cy="384175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673" y="3496670"/>
            <a:ext cx="11067284" cy="398668"/>
          </a:xfrm>
          <a:prstGeom prst="rect">
            <a:avLst/>
          </a:prstGeom>
        </p:spPr>
        <p:txBody>
          <a:bodyPr lIns="121899" tIns="60949" rIns="121899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406384" indent="0">
              <a:buNone/>
              <a:defRPr/>
            </a:lvl2pPr>
            <a:lvl3pPr marL="569888" indent="0">
              <a:buNone/>
              <a:defRPr/>
            </a:lvl3pPr>
            <a:lvl4pPr marL="688946" indent="0">
              <a:buNone/>
              <a:defRPr/>
            </a:lvl4pPr>
            <a:lvl5pPr marL="801654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/>
        </p:nvGrpSpPr>
        <p:grpSpPr>
          <a:xfrm>
            <a:off x="380118" y="410499"/>
            <a:ext cx="1150019" cy="613107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1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_gradient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298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"/>
          <p:cNvGrpSpPr>
            <a:grpSpLocks/>
          </p:cNvGrpSpPr>
          <p:nvPr/>
        </p:nvGrpSpPr>
        <p:grpSpPr bwMode="auto">
          <a:xfrm>
            <a:off x="5262543" y="5451739"/>
            <a:ext cx="1654129" cy="879663"/>
            <a:chOff x="384" y="331"/>
            <a:chExt cx="912" cy="485"/>
          </a:xfrm>
        </p:grpSpPr>
        <p:sp>
          <p:nvSpPr>
            <p:cNvPr id="5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5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64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34625" y="3066683"/>
            <a:ext cx="3288933" cy="861775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black">
          <a:xfrm>
            <a:off x="8379473" y="3801564"/>
            <a:ext cx="155448" cy="58910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6" name="Freeform 65"/>
          <p:cNvSpPr>
            <a:spLocks/>
          </p:cNvSpPr>
          <p:nvPr/>
        </p:nvSpPr>
        <p:spPr bwMode="black">
          <a:xfrm>
            <a:off x="9285041" y="3786901"/>
            <a:ext cx="450072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7" name="Freeform 66"/>
          <p:cNvSpPr>
            <a:spLocks/>
          </p:cNvSpPr>
          <p:nvPr/>
        </p:nvSpPr>
        <p:spPr bwMode="black">
          <a:xfrm>
            <a:off x="7728765" y="3786901"/>
            <a:ext cx="450072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8" name="Freeform 67"/>
          <p:cNvSpPr>
            <a:spLocks noEditPoints="1"/>
          </p:cNvSpPr>
          <p:nvPr/>
        </p:nvSpPr>
        <p:spPr bwMode="black">
          <a:xfrm>
            <a:off x="9897790" y="3786901"/>
            <a:ext cx="618172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9" name="Freeform 68"/>
          <p:cNvSpPr>
            <a:spLocks/>
          </p:cNvSpPr>
          <p:nvPr/>
        </p:nvSpPr>
        <p:spPr bwMode="black">
          <a:xfrm>
            <a:off x="8735552" y="3786901"/>
            <a:ext cx="403078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0" name="Freeform 69"/>
          <p:cNvSpPr>
            <a:spLocks/>
          </p:cNvSpPr>
          <p:nvPr/>
        </p:nvSpPr>
        <p:spPr bwMode="black">
          <a:xfrm>
            <a:off x="7419678" y="2966680"/>
            <a:ext cx="146409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1" name="Freeform 70"/>
          <p:cNvSpPr>
            <a:spLocks/>
          </p:cNvSpPr>
          <p:nvPr/>
        </p:nvSpPr>
        <p:spPr bwMode="black">
          <a:xfrm>
            <a:off x="7829984" y="2763668"/>
            <a:ext cx="146409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2" name="Freeform 71"/>
          <p:cNvSpPr>
            <a:spLocks/>
          </p:cNvSpPr>
          <p:nvPr/>
        </p:nvSpPr>
        <p:spPr bwMode="black">
          <a:xfrm>
            <a:off x="8233065" y="2484524"/>
            <a:ext cx="146409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3" name="Freeform 72"/>
          <p:cNvSpPr>
            <a:spLocks/>
          </p:cNvSpPr>
          <p:nvPr/>
        </p:nvSpPr>
        <p:spPr bwMode="black">
          <a:xfrm>
            <a:off x="8643370" y="2763668"/>
            <a:ext cx="146409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4" name="Freeform 73"/>
          <p:cNvSpPr>
            <a:spLocks/>
          </p:cNvSpPr>
          <p:nvPr/>
        </p:nvSpPr>
        <p:spPr bwMode="black">
          <a:xfrm>
            <a:off x="9044640" y="2966681"/>
            <a:ext cx="15544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5" name="Freeform 74"/>
          <p:cNvSpPr>
            <a:spLocks/>
          </p:cNvSpPr>
          <p:nvPr/>
        </p:nvSpPr>
        <p:spPr bwMode="black">
          <a:xfrm>
            <a:off x="9454950" y="2763668"/>
            <a:ext cx="148216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6" name="Freeform 75"/>
          <p:cNvSpPr>
            <a:spLocks/>
          </p:cNvSpPr>
          <p:nvPr/>
        </p:nvSpPr>
        <p:spPr bwMode="black">
          <a:xfrm>
            <a:off x="9865259" y="2484524"/>
            <a:ext cx="148216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7" name="Freeform 76"/>
          <p:cNvSpPr>
            <a:spLocks/>
          </p:cNvSpPr>
          <p:nvPr/>
        </p:nvSpPr>
        <p:spPr bwMode="black">
          <a:xfrm>
            <a:off x="10268333" y="2763668"/>
            <a:ext cx="148216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8" name="Freeform 77"/>
          <p:cNvSpPr>
            <a:spLocks/>
          </p:cNvSpPr>
          <p:nvPr/>
        </p:nvSpPr>
        <p:spPr bwMode="black">
          <a:xfrm>
            <a:off x="10678642" y="2966681"/>
            <a:ext cx="148216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4768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5262543" y="5451739"/>
            <a:ext cx="1654129" cy="879663"/>
            <a:chOff x="384" y="331"/>
            <a:chExt cx="912" cy="485"/>
          </a:xfrm>
        </p:grpSpPr>
        <p:sp>
          <p:nvSpPr>
            <p:cNvPr id="19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>
            <a:spLocks noEditPoints="1"/>
          </p:cNvSpPr>
          <p:nvPr userDrawn="1"/>
        </p:nvSpPr>
        <p:spPr bwMode="black">
          <a:xfrm>
            <a:off x="6369663" y="5840202"/>
            <a:ext cx="219685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169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Than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5113" y="1254281"/>
            <a:ext cx="11588991" cy="38382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16000" b="0" i="1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Thanks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/>
        </p:nvGrpSpPr>
        <p:grpSpPr bwMode="auto">
          <a:xfrm>
            <a:off x="5262543" y="5451739"/>
            <a:ext cx="1654129" cy="879663"/>
            <a:chOff x="384" y="331"/>
            <a:chExt cx="912" cy="485"/>
          </a:xfrm>
        </p:grpSpPr>
        <p:sp>
          <p:nvSpPr>
            <p:cNvPr id="2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2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20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34625" y="3066683"/>
            <a:ext cx="3288933" cy="861775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black">
          <a:xfrm>
            <a:off x="8379473" y="3801564"/>
            <a:ext cx="155448" cy="58910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9285041" y="3786901"/>
            <a:ext cx="450072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7728765" y="3786901"/>
            <a:ext cx="450072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 noEditPoints="1"/>
          </p:cNvSpPr>
          <p:nvPr/>
        </p:nvSpPr>
        <p:spPr bwMode="black">
          <a:xfrm>
            <a:off x="9897790" y="3786901"/>
            <a:ext cx="618172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8735552" y="3786901"/>
            <a:ext cx="403078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7419678" y="2966680"/>
            <a:ext cx="146409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7829984" y="2763668"/>
            <a:ext cx="146409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8233065" y="2484524"/>
            <a:ext cx="146409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8643370" y="2763668"/>
            <a:ext cx="146409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9044640" y="2966681"/>
            <a:ext cx="15544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9454950" y="2763668"/>
            <a:ext cx="148216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8" name="Freeform 47"/>
          <p:cNvSpPr>
            <a:spLocks/>
          </p:cNvSpPr>
          <p:nvPr/>
        </p:nvSpPr>
        <p:spPr bwMode="black">
          <a:xfrm>
            <a:off x="9865259" y="2484524"/>
            <a:ext cx="148216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black">
          <a:xfrm>
            <a:off x="10268333" y="2763668"/>
            <a:ext cx="148216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0" name="Freeform 49"/>
          <p:cNvSpPr>
            <a:spLocks/>
          </p:cNvSpPr>
          <p:nvPr/>
        </p:nvSpPr>
        <p:spPr bwMode="black">
          <a:xfrm>
            <a:off x="10678642" y="2966681"/>
            <a:ext cx="148216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9" tIns="60949" rIns="121899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6539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 animBg="1"/>
      <p:bldP spid="23" grpId="1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9215" y="1556792"/>
            <a:ext cx="10360501" cy="578495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29762" y="2204864"/>
            <a:ext cx="8532178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81160" y="6463706"/>
            <a:ext cx="5422428" cy="288032"/>
            <a:chOff x="64" y="5823182"/>
            <a:chExt cx="4067880" cy="288032"/>
          </a:xfrm>
        </p:grpSpPr>
        <p:sp>
          <p:nvSpPr>
            <p:cNvPr id="8" name="矩形 7"/>
            <p:cNvSpPr/>
            <p:nvPr/>
          </p:nvSpPr>
          <p:spPr>
            <a:xfrm>
              <a:off x="64" y="5823182"/>
              <a:ext cx="2411696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/>
              <a:r>
                <a:rPr lang="zh-CN" altLang="en-US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世界</a:t>
              </a:r>
              <a:r>
                <a:rPr lang="en-US" altLang="zh-CN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500</a:t>
              </a:r>
              <a:r>
                <a:rPr lang="zh-CN" altLang="en-US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强研究中心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83944" y="5823182"/>
              <a:ext cx="1584000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altLang="zh-CN" sz="1200" b="1" dirty="0" smtClean="0">
                  <a:solidFill>
                    <a:prstClr val="white"/>
                  </a:solidFill>
                  <a:latin typeface="微软雅黑" pitchFamily="34" charset="-122"/>
                </a:rPr>
                <a:t>zhao-biao.com</a:t>
              </a:r>
              <a:endParaRPr lang="zh-CN" altLang="en-US" sz="12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799658" y="6476846"/>
            <a:ext cx="5998342" cy="28803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91440" bIns="91440" rtlCol="0" anchor="ctr"/>
          <a:lstStyle/>
          <a:p>
            <a:pPr algn="ctr"/>
            <a:r>
              <a:rPr lang="zh-CN" altLang="en-US" sz="1400" b="1" dirty="0" smtClean="0">
                <a:solidFill>
                  <a:prstClr val="white"/>
                </a:solidFill>
                <a:latin typeface="微软雅黑" pitchFamily="34" charset="-122"/>
              </a:rPr>
              <a:t>找表网：专注于海外</a:t>
            </a:r>
            <a:r>
              <a:rPr lang="zh-CN" altLang="en-US" sz="1400" b="1" dirty="0">
                <a:solidFill>
                  <a:prstClr val="white"/>
                </a:solidFill>
                <a:latin typeface="微软雅黑" pitchFamily="34" charset="-122"/>
              </a:rPr>
              <a:t>知名</a:t>
            </a:r>
            <a:r>
              <a:rPr lang="zh-CN" altLang="en-US" sz="1400" b="1" dirty="0" smtClean="0">
                <a:solidFill>
                  <a:prstClr val="white"/>
                </a:solidFill>
                <a:latin typeface="微软雅黑" pitchFamily="34" charset="-122"/>
              </a:rPr>
              <a:t>上市公司公开资料研究</a:t>
            </a:r>
            <a:endParaRPr lang="zh-CN" altLang="en-US" sz="1400" b="1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575359" y="908720"/>
            <a:ext cx="110862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027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7531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148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淘宝封面样式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1484784"/>
            <a:ext cx="10360501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36926"/>
            <a:ext cx="10360501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75359" y="908720"/>
            <a:ext cx="110862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46232" y="404085"/>
            <a:ext cx="11543628" cy="971709"/>
          </a:xfrm>
          <a:prstGeom prst="rect">
            <a:avLst/>
          </a:prstGeom>
        </p:spPr>
        <p:txBody>
          <a:bodyPr vert="horz" lIns="121899" tIns="60949" rIns="121899" bIns="60949" rtlCol="0" anchor="t" anchorCtr="0">
            <a:noAutofit/>
          </a:bodyPr>
          <a:lstStyle>
            <a:lvl1pPr>
              <a:defRPr lang="en-US" i="0" dirty="0">
                <a:cs typeface="CiscoSans Thin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7191" y="1666619"/>
            <a:ext cx="5558062" cy="4354712"/>
          </a:xfrm>
          <a:prstGeom prst="rect">
            <a:avLst/>
          </a:prstGeom>
        </p:spPr>
        <p:txBody>
          <a:bodyPr lIns="121899" tIns="60949" rIns="121899" bIns="60949">
            <a:noAutofit/>
          </a:bodyPr>
          <a:lstStyle>
            <a:lvl1pPr marL="304747" indent="-228560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93" indent="-28781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53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613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173" indent="-2285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811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517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244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3035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022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740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855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971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556" y="4279394"/>
            <a:ext cx="6244863" cy="384175"/>
          </a:xfrm>
          <a:prstGeom prst="rect">
            <a:avLst/>
          </a:prstGeom>
        </p:spPr>
        <p:txBody>
          <a:bodyPr vert="horz" lIns="91436" tIns="45719" rIns="91436" bIns="45719" rtlCol="0">
            <a:noAutofit/>
          </a:bodyPr>
          <a:lstStyle>
            <a:lvl1pPr mar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646" y="3282697"/>
            <a:ext cx="6281773" cy="1022351"/>
          </a:xfrm>
        </p:spPr>
        <p:txBody>
          <a:bodyPr vert="horz" lIns="82292" tIns="45719" rIns="82292" bIns="45719" rtlCol="0" anchor="b" anchorCtr="0">
            <a:noAutofit/>
          </a:bodyPr>
          <a:lstStyle>
            <a:lvl1pPr marL="0" indent="0" algn="l" defTabSz="91436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gradFill>
                  <a:gsLst>
                    <a:gs pos="0">
                      <a:schemeClr val="accent1"/>
                    </a:gs>
                    <a:gs pos="77000">
                      <a:srgbClr val="01BBBB"/>
                    </a:gs>
                    <a:gs pos="100000">
                      <a:schemeClr val="accent6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5245" y="1917700"/>
            <a:ext cx="3567771" cy="2889251"/>
          </a:xfrm>
          <a:prstGeom prst="rect">
            <a:avLst/>
          </a:prstGeom>
        </p:spPr>
        <p:txBody>
          <a:bodyPr lIns="121899" tIns="60949" rIns="121899" bIns="60949" anchor="ctr" anchorCtr="1"/>
          <a:lstStyle>
            <a:lvl1pPr marL="0" indent="0" algn="ctr">
              <a:buNone/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3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2" tIns="45717" rIns="91432" bIns="45717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2" tIns="45717" rIns="91432" bIns="45717" anchor="ctr"/>
          <a:lstStyle/>
          <a:p>
            <a:endParaRPr lang="en-US">
              <a:latin typeface="+mj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7189" y="762099"/>
            <a:ext cx="11066075" cy="342659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gradFill>
                  <a:gsLst>
                    <a:gs pos="0">
                      <a:schemeClr val="accent1"/>
                    </a:gs>
                    <a:gs pos="100000">
                      <a:srgbClr val="01BBBB"/>
                    </a:gs>
                  </a:gsLst>
                  <a:lin ang="120000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g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7189" y="750145"/>
            <a:ext cx="11066075" cy="342659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/>
          <p:cNvSpPr>
            <a:spLocks noGrp="1"/>
          </p:cNvSpPr>
          <p:nvPr>
            <p:ph type="title"/>
          </p:nvPr>
        </p:nvSpPr>
        <p:spPr>
          <a:xfrm>
            <a:off x="347402" y="454877"/>
            <a:ext cx="11542817" cy="975360"/>
          </a:xfrm>
          <a:prstGeom prst="rect">
            <a:avLst/>
          </a:prstGeom>
        </p:spPr>
        <p:txBody>
          <a:bodyPr vert="horz" lIns="121899" tIns="60949" rIns="121899" bIns="60949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ltGray">
          <a:xfrm>
            <a:off x="10414963" y="6327964"/>
            <a:ext cx="1016261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r>
              <a:rPr lang="en-US" sz="800" b="0" i="0" dirty="0">
                <a:solidFill>
                  <a:srgbClr val="231F20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551122" y="6323860"/>
            <a:ext cx="287620" cy="206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9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231F20"/>
                </a:solidFill>
                <a:latin typeface="+mn-lt"/>
                <a:cs typeface="CiscoSans Thin"/>
              </a:rPr>
              <a:pPr algn="r" defTabSz="814319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231F20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389290" y="6329697"/>
            <a:ext cx="4559499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algn="l" defTabSz="814319">
              <a:lnSpc>
                <a:spcPct val="100000"/>
              </a:lnSpc>
            </a:pPr>
            <a:r>
              <a:rPr lang="en-US" sz="800" b="0" i="0" dirty="0" smtClean="0">
                <a:solidFill>
                  <a:srgbClr val="231F20"/>
                </a:solidFill>
                <a:latin typeface="+mn-lt"/>
                <a:cs typeface="CiscoSans Thin"/>
              </a:rPr>
              <a:t>© 2014  Cisco and/or its affiliates. All rights reserved.</a:t>
            </a:r>
            <a:endParaRPr lang="en-US" sz="800" b="0" i="0" dirty="0">
              <a:solidFill>
                <a:srgbClr val="231F20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88825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48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  <p:sldLayoutId id="2147484789" r:id="rId32"/>
    <p:sldLayoutId id="2147484790" r:id="rId33"/>
    <p:sldLayoutId id="2147484791" r:id="rId34"/>
    <p:sldLayoutId id="2147484792" r:id="rId35"/>
    <p:sldLayoutId id="2147484793" r:id="rId36"/>
    <p:sldLayoutId id="2147484794" r:id="rId37"/>
    <p:sldLayoutId id="2147484795" r:id="rId38"/>
    <p:sldLayoutId id="2147484796" r:id="rId39"/>
    <p:sldLayoutId id="2147484797" r:id="rId40"/>
    <p:sldLayoutId id="2147484801" r:id="rId41"/>
    <p:sldLayoutId id="2147484802" r:id="rId42"/>
    <p:sldLayoutId id="2147484803" r:id="rId43"/>
    <p:sldLayoutId id="2147484804" r:id="rId44"/>
    <p:sldLayoutId id="2147484805" r:id="rId45"/>
    <p:sldLayoutId id="2147484806" r:id="rId46"/>
    <p:sldLayoutId id="2147484807" r:id="rId47"/>
    <p:sldLayoutId id="2147484808" r:id="rId48"/>
    <p:sldLayoutId id="2147484809" r:id="rId49"/>
    <p:sldLayoutId id="2147484810" r:id="rId50"/>
    <p:sldLayoutId id="2147484811" r:id="rId51"/>
    <p:sldLayoutId id="2147484812" r:id="rId52"/>
    <p:sldLayoutId id="2147484813" r:id="rId53"/>
    <p:sldLayoutId id="2147484814" r:id="rId54"/>
    <p:sldLayoutId id="2147484815" r:id="rId55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4361" rtl="0" eaLnBrk="1" latinLnBrk="0" hangingPunct="1">
        <a:lnSpc>
          <a:spcPct val="80000"/>
        </a:lnSpc>
        <a:spcBef>
          <a:spcPct val="0"/>
        </a:spcBef>
        <a:buNone/>
        <a:defRPr lang="en-US" sz="3300" b="0" kern="1200" spc="0" baseline="0" dirty="0">
          <a:solidFill>
            <a:srgbClr val="00A2BF"/>
          </a:solidFill>
          <a:latin typeface="+mj-lt"/>
          <a:ea typeface="+mj-ea"/>
          <a:cs typeface="CiscoSans"/>
        </a:defRPr>
      </a:lvl1pPr>
    </p:titleStyle>
    <p:bodyStyle>
      <a:lvl1pPr marL="228591" indent="-228591" algn="l" defTabSz="914361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tx1"/>
          </a:solidFill>
          <a:latin typeface="+mn-lt"/>
          <a:ea typeface="+mn-ea"/>
          <a:cs typeface="CiscoSans"/>
        </a:defRPr>
      </a:lvl1pPr>
      <a:lvl2pPr marL="479916" indent="-287950" algn="l" defTabSz="914361" rtl="0" eaLnBrk="1" latinLnBrk="0" hangingPunct="1">
        <a:lnSpc>
          <a:spcPct val="95000"/>
        </a:lnSpc>
        <a:spcBef>
          <a:spcPts val="800"/>
        </a:spcBef>
        <a:buClr>
          <a:schemeClr val="tx2"/>
        </a:buClr>
        <a:buFont typeface="Arial"/>
        <a:buChar char="•"/>
        <a:defRPr lang="en-US" sz="1900" kern="1200" dirty="0" smtClean="0">
          <a:solidFill>
            <a:schemeClr val="tx1"/>
          </a:solidFill>
          <a:latin typeface="+mn-lt"/>
          <a:ea typeface="+mn-ea"/>
          <a:cs typeface="CiscoSans"/>
        </a:defRPr>
      </a:lvl2pPr>
      <a:lvl3pPr marL="575899" indent="-228560" algn="l" defTabSz="914361" rtl="0" eaLnBrk="1" latinLnBrk="0" hangingPunct="1">
        <a:lnSpc>
          <a:spcPct val="95000"/>
        </a:lnSpc>
        <a:spcBef>
          <a:spcPts val="840"/>
        </a:spcBef>
        <a:buFont typeface="Arial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CiscoSans"/>
        </a:defRPr>
      </a:lvl3pPr>
      <a:lvl4pPr marL="671882" indent="-228560" algn="l" defTabSz="914361" rtl="0" eaLnBrk="1" latinLnBrk="0" hangingPunct="1">
        <a:lnSpc>
          <a:spcPct val="95000"/>
        </a:lnSpc>
        <a:spcBef>
          <a:spcPts val="840"/>
        </a:spcBef>
        <a:buFont typeface="Arial"/>
        <a:buChar char="•"/>
        <a:defRPr lang="en-US" sz="1500" kern="1200" dirty="0" smtClean="0">
          <a:solidFill>
            <a:schemeClr val="tx1"/>
          </a:solidFill>
          <a:latin typeface="+mn-lt"/>
          <a:ea typeface="+mn-ea"/>
          <a:cs typeface="CiscoSans"/>
        </a:defRPr>
      </a:lvl4pPr>
      <a:lvl5pPr marL="767866" indent="-228560" algn="l" defTabSz="914361" rtl="0" eaLnBrk="1" latinLnBrk="0" hangingPunct="1">
        <a:lnSpc>
          <a:spcPct val="95000"/>
        </a:lnSpc>
        <a:spcBef>
          <a:spcPts val="840"/>
        </a:spcBef>
        <a:buFont typeface="Arial"/>
        <a:buChar char="•"/>
        <a:defRPr lang="en-US" sz="1500" kern="1200" dirty="0">
          <a:solidFill>
            <a:schemeClr val="tx1"/>
          </a:solidFill>
          <a:latin typeface="+mn-lt"/>
          <a:ea typeface="+mn-ea"/>
          <a:cs typeface="CiscoSans"/>
        </a:defRPr>
      </a:lvl5pPr>
      <a:lvl6pPr marL="1151798" indent="-228591" algn="l" defTabSz="914361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2" indent="-228560" algn="l" defTabSz="914361" rtl="0" eaLnBrk="1" latinLnBrk="0" hangingPunct="1">
        <a:spcBef>
          <a:spcPts val="800"/>
        </a:spcBef>
        <a:buFont typeface="Arial" pitchFamily="34" charset="0"/>
        <a:buChar char="•"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1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980728"/>
            <a:ext cx="10969943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487986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487986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487986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75359" y="908720"/>
            <a:ext cx="1108622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74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  <p:sldLayoutId id="2147484824" r:id="rId8"/>
    <p:sldLayoutId id="2147484825" r:id="rId9"/>
    <p:sldLayoutId id="2147484826" r:id="rId10"/>
    <p:sldLayoutId id="2147484827" r:id="rId11"/>
    <p:sldLayoutId id="214748482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 smtClean="0">
                <a:solidFill>
                  <a:schemeClr val="bg1"/>
                </a:solidFill>
              </a:rPr>
              <a:t/>
            </a:r>
            <a:br>
              <a:rPr lang="en-GB" sz="4000" dirty="0" smtClean="0">
                <a:solidFill>
                  <a:schemeClr val="bg1"/>
                </a:solidFill>
              </a:rPr>
            </a:br>
            <a:r>
              <a:rPr lang="en-GB" sz="4000" dirty="0" smtClean="0">
                <a:solidFill>
                  <a:schemeClr val="bg1"/>
                </a:solidFill>
              </a:rPr>
              <a:t/>
            </a:r>
            <a:br>
              <a:rPr lang="en-GB" sz="4000" dirty="0" smtClean="0">
                <a:solidFill>
                  <a:schemeClr val="bg1"/>
                </a:solidFill>
              </a:rPr>
            </a:br>
            <a:r>
              <a:rPr lang="en-GB" sz="4000" dirty="0" smtClean="0">
                <a:solidFill>
                  <a:schemeClr val="bg1"/>
                </a:solidFill>
              </a:rPr>
              <a:t>Partner Plus</a:t>
            </a:r>
            <a:endParaRPr lang="en-GB" sz="2200" i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Evolving Together to Serve Midsize </a:t>
            </a:r>
            <a:br>
              <a:rPr lang="en-US" dirty="0"/>
            </a:br>
            <a:r>
              <a:rPr lang="en-US" dirty="0"/>
              <a:t>Customers and Thrive</a:t>
            </a:r>
          </a:p>
        </p:txBody>
      </p:sp>
    </p:spTree>
    <p:extLst>
      <p:ext uri="{BB962C8B-B14F-4D97-AF65-F5344CB8AC3E}">
        <p14:creationId xmlns:p14="http://schemas.microsoft.com/office/powerpoint/2010/main" val="34404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381011" y="2539999"/>
            <a:ext cx="11338395" cy="3780436"/>
            <a:chOff x="466813" y="2539997"/>
            <a:chExt cx="11338394" cy="3780436"/>
          </a:xfrm>
        </p:grpSpPr>
        <p:sp>
          <p:nvSpPr>
            <p:cNvPr id="38" name="Rectangle 37"/>
            <p:cNvSpPr/>
            <p:nvPr/>
          </p:nvSpPr>
          <p:spPr>
            <a:xfrm flipV="1">
              <a:off x="475885" y="2539997"/>
              <a:ext cx="11329322" cy="3780436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chemeClr val="accent5">
                    <a:alpha val="4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 flipH="1" flipV="1">
              <a:off x="466813" y="3229162"/>
              <a:ext cx="11338394" cy="3091267"/>
            </a:xfrm>
            <a:prstGeom prst="rect">
              <a:avLst/>
            </a:prstGeom>
            <a:blipFill dpi="0" rotWithShape="1">
              <a:blip r:embed="rId2">
                <a:alphaModFix amt="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tile tx="0" ty="4191000" sx="100000" sy="100000" flip="none" algn="t"/>
            </a:blip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none" lIns="132492" tIns="94392" rIns="132492" bIns="94392" numCol="1" spcCol="1270" anchor="ctr" anchorCtr="0">
              <a:noAutofit/>
            </a:bodyPr>
            <a:lstStyle/>
            <a:p>
              <a:pPr algn="ctr" defTabSz="88859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" y="1141741"/>
            <a:ext cx="12170374" cy="5507867"/>
          </a:xfrm>
          <a:prstGeom prst="rect">
            <a:avLst/>
          </a:prstGeom>
          <a:gradFill flip="none" rotWithShape="1">
            <a:gsLst>
              <a:gs pos="24000">
                <a:srgbClr val="272848">
                  <a:lumMod val="75000"/>
                </a:srgbClr>
              </a:gs>
              <a:gs pos="100000">
                <a:srgbClr val="272848">
                  <a:lumMod val="75000"/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24" tIns="45713" rIns="91424" bIns="45713" rtlCol="0" anchor="ctr"/>
          <a:lstStyle/>
          <a:p>
            <a:pPr algn="ctr"/>
            <a:endParaRPr lang="en-US" kern="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29" name="Rectangle 28"/>
          <p:cNvSpPr/>
          <p:nvPr/>
        </p:nvSpPr>
        <p:spPr>
          <a:xfrm flipV="1">
            <a:off x="0" y="1141736"/>
            <a:ext cx="12190478" cy="1398261"/>
          </a:xfrm>
          <a:prstGeom prst="rect">
            <a:avLst/>
          </a:prstGeom>
          <a:gradFill>
            <a:gsLst>
              <a:gs pos="100000">
                <a:srgbClr val="FFFFFF">
                  <a:alpha val="20000"/>
                </a:srgbClr>
              </a:gs>
              <a:gs pos="0">
                <a:srgbClr val="FFFFFF">
                  <a:alpha val="16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800" dirty="0"/>
          </a:p>
        </p:txBody>
      </p:sp>
      <p:sp>
        <p:nvSpPr>
          <p:cNvPr id="30" name="Rectangle 29"/>
          <p:cNvSpPr/>
          <p:nvPr/>
        </p:nvSpPr>
        <p:spPr bwMode="auto">
          <a:xfrm rot="16200000">
            <a:off x="1332535" y="-190795"/>
            <a:ext cx="1398429" cy="4063491"/>
          </a:xfrm>
          <a:prstGeom prst="rect">
            <a:avLst/>
          </a:prstGeom>
          <a:solidFill>
            <a:schemeClr val="accent5">
              <a:alpha val="59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defTabSz="914171">
              <a:lnSpc>
                <a:spcPct val="90000"/>
              </a:lnSpc>
            </a:pPr>
            <a:endParaRPr lang="en-US" sz="1500" dirty="0" err="1">
              <a:solidFill>
                <a:prstClr val="white"/>
              </a:solidFill>
              <a:sym typeface="Arial" pitchFamily="-107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3618" y="2540001"/>
            <a:ext cx="2398454" cy="3780435"/>
          </a:xfrm>
          <a:prstGeom prst="rect">
            <a:avLst/>
          </a:prstGeom>
          <a:solidFill>
            <a:schemeClr val="accent5">
              <a:alpha val="32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defTabSz="914171">
              <a:lnSpc>
                <a:spcPct val="90000"/>
              </a:lnSpc>
            </a:pPr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14415" y="1518237"/>
            <a:ext cx="3047539" cy="5849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r>
              <a:rPr lang="en-US" dirty="0">
                <a:solidFill>
                  <a:schemeClr val="bg1"/>
                </a:solidFill>
              </a:rPr>
              <a:t>Partner Plus Aspire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-47270" y="2399520"/>
            <a:ext cx="12217649" cy="140477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rgbClr val="FFFFFF"/>
              </a:solidFill>
            </a:endParaRPr>
          </a:p>
        </p:txBody>
      </p:sp>
      <p:grpSp>
        <p:nvGrpSpPr>
          <p:cNvPr id="43" name="2 faded"/>
          <p:cNvGrpSpPr/>
          <p:nvPr/>
        </p:nvGrpSpPr>
        <p:grpSpPr>
          <a:xfrm>
            <a:off x="4262318" y="1527967"/>
            <a:ext cx="548902" cy="548900"/>
            <a:chOff x="7948316" y="976215"/>
            <a:chExt cx="803647" cy="803645"/>
          </a:xfrm>
        </p:grpSpPr>
        <p:sp>
          <p:nvSpPr>
            <p:cNvPr id="45" name="Oval 44"/>
            <p:cNvSpPr/>
            <p:nvPr/>
          </p:nvSpPr>
          <p:spPr>
            <a:xfrm>
              <a:off x="7948316" y="976215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8005866" y="1033624"/>
              <a:ext cx="688546" cy="6888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68586" tIns="34294" rIns="68586" bIns="34294" rtlCol="0" anchor="ctr"/>
            <a:lstStyle/>
            <a:p>
              <a:pPr algn="ctr" defTabSz="685692">
                <a:lnSpc>
                  <a:spcPct val="90000"/>
                </a:lnSpc>
              </a:pPr>
              <a:r>
                <a:rPr lang="en-US" sz="1600" kern="0">
                  <a:solidFill>
                    <a:prstClr val="white">
                      <a:alpha val="50000"/>
                    </a:prstClr>
                  </a:solidFill>
                  <a:ea typeface="Apple LiGothic Medium"/>
                  <a:cs typeface="Apple LiGothic Medium"/>
                </a:rPr>
                <a:t>2</a:t>
              </a:r>
            </a:p>
          </p:txBody>
        </p:sp>
      </p:grpSp>
      <p:grpSp>
        <p:nvGrpSpPr>
          <p:cNvPr id="47" name="1 faded"/>
          <p:cNvGrpSpPr/>
          <p:nvPr/>
        </p:nvGrpSpPr>
        <p:grpSpPr>
          <a:xfrm>
            <a:off x="8336241" y="1527967"/>
            <a:ext cx="548902" cy="548900"/>
            <a:chOff x="7948316" y="976215"/>
            <a:chExt cx="803647" cy="803645"/>
          </a:xfrm>
        </p:grpSpPr>
        <p:sp>
          <p:nvSpPr>
            <p:cNvPr id="48" name="Oval 47"/>
            <p:cNvSpPr/>
            <p:nvPr/>
          </p:nvSpPr>
          <p:spPr>
            <a:xfrm>
              <a:off x="7948316" y="976215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8005866" y="1033624"/>
              <a:ext cx="688546" cy="6888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68586" tIns="34294" rIns="68586" bIns="34294" rtlCol="0" anchor="ctr"/>
            <a:lstStyle/>
            <a:p>
              <a:pPr algn="ctr" defTabSz="685692">
                <a:lnSpc>
                  <a:spcPct val="90000"/>
                </a:lnSpc>
              </a:pPr>
              <a:r>
                <a:rPr lang="en-US" sz="1600" kern="0">
                  <a:solidFill>
                    <a:prstClr val="white">
                      <a:alpha val="50000"/>
                    </a:prstClr>
                  </a:solidFill>
                  <a:ea typeface="Apple LiGothic Medium"/>
                  <a:cs typeface="Apple LiGothic Medium"/>
                </a:rPr>
                <a:t>3</a:t>
              </a:r>
            </a:p>
          </p:txBody>
        </p:sp>
      </p:grpSp>
      <p:cxnSp>
        <p:nvCxnSpPr>
          <p:cNvPr id="51" name="Straight Connector 50"/>
          <p:cNvCxnSpPr/>
          <p:nvPr/>
        </p:nvCxnSpPr>
        <p:spPr>
          <a:xfrm>
            <a:off x="4063494" y="1141742"/>
            <a:ext cx="0" cy="1398263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126986" y="1141742"/>
            <a:ext cx="0" cy="1398263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" y="1141743"/>
            <a:ext cx="12188822" cy="112292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685579"/>
            <a:endParaRPr lang="en-US" sz="15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58505" y="1527967"/>
            <a:ext cx="548902" cy="548900"/>
            <a:chOff x="7948316" y="976215"/>
            <a:chExt cx="803647" cy="803645"/>
          </a:xfrm>
        </p:grpSpPr>
        <p:sp>
          <p:nvSpPr>
            <p:cNvPr id="66" name="Oval 65"/>
            <p:cNvSpPr/>
            <p:nvPr/>
          </p:nvSpPr>
          <p:spPr>
            <a:xfrm>
              <a:off x="7948316" y="976215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8005866" y="1033624"/>
              <a:ext cx="688546" cy="688826"/>
            </a:xfrm>
            <a:prstGeom prst="ellipse">
              <a:avLst/>
            </a:prstGeom>
            <a:gradFill>
              <a:gsLst>
                <a:gs pos="100000">
                  <a:srgbClr val="221888"/>
                </a:gs>
                <a:gs pos="37000">
                  <a:srgbClr val="14A2E0"/>
                </a:gs>
                <a:gs pos="0">
                  <a:srgbClr val="8CDBEF"/>
                </a:gs>
              </a:gsLst>
              <a:lin ang="16200000" scaled="1"/>
            </a:gradFill>
            <a:ln w="9525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473"/>
              <a:r>
                <a:rPr lang="en-US" sz="1600" kern="0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cxnSp>
        <p:nvCxnSpPr>
          <p:cNvPr id="68" name="Straight Connector 67"/>
          <p:cNvCxnSpPr/>
          <p:nvPr/>
        </p:nvCxnSpPr>
        <p:spPr>
          <a:xfrm flipH="1">
            <a:off x="3115713" y="3470432"/>
            <a:ext cx="8392976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897725" y="1518237"/>
            <a:ext cx="3229267" cy="5849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Partner Plus Prestige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971646" y="1518237"/>
            <a:ext cx="3091335" cy="5849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Partner </a:t>
            </a:r>
            <a:r>
              <a:rPr lang="en-US">
                <a:solidFill>
                  <a:schemeClr val="bg1">
                    <a:alpha val="25000"/>
                  </a:schemeClr>
                </a:solidFill>
              </a:rPr>
              <a:t>Plus Elite</a:t>
            </a:r>
            <a:endParaRPr lang="en-US" dirty="0">
              <a:solidFill>
                <a:schemeClr val="bg1">
                  <a:alpha val="25000"/>
                </a:schemeClr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2998943" y="2694403"/>
            <a:ext cx="8735397" cy="3174054"/>
            <a:chOff x="2998939" y="2750844"/>
            <a:chExt cx="8735396" cy="3174053"/>
          </a:xfrm>
        </p:grpSpPr>
        <p:sp>
          <p:nvSpPr>
            <p:cNvPr id="74" name="Rectangle 73"/>
            <p:cNvSpPr/>
            <p:nvPr/>
          </p:nvSpPr>
          <p:spPr>
            <a:xfrm>
              <a:off x="3033164" y="2750844"/>
              <a:ext cx="8701171" cy="63017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BENEFITS TO GROW YOUR BUSINESS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500" i="1" dirty="0">
                  <a:solidFill>
                    <a:srgbClr val="EBBA00"/>
                  </a:solidFill>
                </a:rPr>
                <a:t>Take advantage of Midsize Business Solutions resources available to all Cisco partners, plus: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998939" y="3641196"/>
              <a:ext cx="2644302" cy="228370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Business Enablement</a:t>
              </a:r>
              <a:b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</a:br>
              <a:endParaRPr lang="en-US" sz="15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500" dirty="0">
                  <a:solidFill>
                    <a:srgbClr val="FFFFFF"/>
                  </a:solidFill>
                </a:rPr>
                <a:t>Select training and exams</a:t>
              </a: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500" dirty="0">
                  <a:solidFill>
                    <a:srgbClr val="FFFFFF"/>
                  </a:solidFill>
                </a:rPr>
                <a:t>Onboarding </a:t>
              </a:r>
              <a:r>
                <a:rPr lang="en-US" sz="1500" dirty="0" smtClean="0">
                  <a:solidFill>
                    <a:srgbClr val="FFFFFF"/>
                  </a:solidFill>
                </a:rPr>
                <a:t>support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500" dirty="0">
                  <a:solidFill>
                    <a:srgbClr val="FFFFFF"/>
                  </a:solidFill>
                </a:rPr>
                <a:t>Specific annual </a:t>
              </a:r>
              <a:r>
                <a:rPr lang="en-US" sz="1500" dirty="0" smtClean="0">
                  <a:solidFill>
                    <a:srgbClr val="FFFFFF"/>
                  </a:solidFill>
                </a:rPr>
                <a:t>Partner Plus event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500" dirty="0" err="1" smtClean="0">
                  <a:solidFill>
                    <a:srgbClr val="FFFFFF"/>
                  </a:solidFill>
                </a:rPr>
                <a:t>dCloud</a:t>
              </a:r>
              <a:r>
                <a:rPr lang="en-US" sz="1500" dirty="0" smtClean="0">
                  <a:solidFill>
                    <a:srgbClr val="FFFFFF"/>
                  </a:solidFill>
                </a:rPr>
                <a:t> demonstrations </a:t>
              </a:r>
              <a:r>
                <a:rPr lang="en-US" sz="1500" dirty="0">
                  <a:solidFill>
                    <a:srgbClr val="FFFFFF"/>
                  </a:solidFill>
                </a:rPr>
                <a:t>and training  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718494" y="3641196"/>
              <a:ext cx="2617047" cy="193591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Marketing and </a:t>
              </a:r>
              <a:b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</a:br>
              <a: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Demand </a:t>
              </a:r>
              <a:r>
                <a:rPr lang="en-US" sz="1600" dirty="0" smtClean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Generation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500" dirty="0" smtClean="0">
                  <a:solidFill>
                    <a:srgbClr val="FFFFFF"/>
                  </a:solidFill>
                </a:rPr>
                <a:t>Cisco </a:t>
              </a:r>
              <a:r>
                <a:rPr lang="en-US" sz="1500" dirty="0">
                  <a:solidFill>
                    <a:srgbClr val="FFFFFF"/>
                  </a:solidFill>
                </a:rPr>
                <a:t>p</a:t>
              </a:r>
              <a:r>
                <a:rPr lang="en-US" sz="1500" dirty="0" smtClean="0">
                  <a:solidFill>
                    <a:srgbClr val="FFFFFF"/>
                  </a:solidFill>
                </a:rPr>
                <a:t>artner </a:t>
              </a:r>
              <a:r>
                <a:rPr lang="en-US" sz="1500" dirty="0">
                  <a:solidFill>
                    <a:srgbClr val="FFFFFF"/>
                  </a:solidFill>
                </a:rPr>
                <a:t>m</a:t>
              </a:r>
              <a:r>
                <a:rPr lang="en-US" sz="1500" dirty="0" smtClean="0">
                  <a:solidFill>
                    <a:srgbClr val="FFFFFF"/>
                  </a:solidFill>
                </a:rPr>
                <a:t>arketing campaigns and collateral via Partner Marketing Central portal</a:t>
              </a: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500" dirty="0" smtClean="0">
                  <a:solidFill>
                    <a:srgbClr val="FFFFFF"/>
                  </a:solidFill>
                </a:rPr>
                <a:t>Distribution marketing support</a:t>
              </a:r>
              <a:endParaRPr lang="en-US" sz="1500" dirty="0">
                <a:solidFill>
                  <a:srgbClr val="FFFFFF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661426" y="3641196"/>
              <a:ext cx="2806261" cy="1728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1600" dirty="0" smtClean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Distributor </a:t>
              </a:r>
              <a: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Enablement Program</a:t>
              </a:r>
              <a:b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</a:br>
              <a:endParaRPr lang="en-US" sz="15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500" dirty="0">
                  <a:solidFill>
                    <a:srgbClr val="FFFFFF"/>
                  </a:solidFill>
                </a:rPr>
                <a:t>Prioritised for Distributor Enablement program enrollment</a:t>
              </a: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500" dirty="0">
                <a:solidFill>
                  <a:srgbClr val="FFFFFF"/>
                </a:solidFill>
              </a:endParaRPr>
            </a:p>
          </p:txBody>
        </p:sp>
      </p:grpSp>
      <p:sp>
        <p:nvSpPr>
          <p:cNvPr id="77" name="Rectangle 76"/>
          <p:cNvSpPr/>
          <p:nvPr/>
        </p:nvSpPr>
        <p:spPr>
          <a:xfrm>
            <a:off x="4" y="2539999"/>
            <a:ext cx="12188822" cy="112292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685579"/>
            <a:endParaRPr lang="en-US" sz="15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Partner Plus Aspire Benefits – Distributor Delivered</a:t>
            </a:r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776292" y="2907008"/>
            <a:ext cx="1612901" cy="3046413"/>
            <a:chOff x="2781300" y="5334000"/>
            <a:chExt cx="1612901" cy="3046413"/>
          </a:xfrm>
        </p:grpSpPr>
        <p:sp>
          <p:nvSpPr>
            <p:cNvPr id="83" name="Freeform 56"/>
            <p:cNvSpPr>
              <a:spLocks/>
            </p:cNvSpPr>
            <p:nvPr/>
          </p:nvSpPr>
          <p:spPr bwMode="auto">
            <a:xfrm>
              <a:off x="2781300" y="5334000"/>
              <a:ext cx="1612901" cy="3046413"/>
            </a:xfrm>
            <a:custGeom>
              <a:avLst/>
              <a:gdLst>
                <a:gd name="T0" fmla="*/ 321 w 1603"/>
                <a:gd name="T1" fmla="*/ 0 h 3032"/>
                <a:gd name="T2" fmla="*/ 0 w 1603"/>
                <a:gd name="T3" fmla="*/ 322 h 3032"/>
                <a:gd name="T4" fmla="*/ 0 w 1603"/>
                <a:gd name="T5" fmla="*/ 3028 h 3032"/>
                <a:gd name="T6" fmla="*/ 1603 w 1603"/>
                <a:gd name="T7" fmla="*/ 3032 h 3032"/>
                <a:gd name="T8" fmla="*/ 1603 w 1603"/>
                <a:gd name="T9" fmla="*/ 2259 h 3032"/>
                <a:gd name="T10" fmla="*/ 1603 w 1603"/>
                <a:gd name="T11" fmla="*/ 0 h 3032"/>
                <a:gd name="T12" fmla="*/ 321 w 1603"/>
                <a:gd name="T1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3" h="3032">
                  <a:moveTo>
                    <a:pt x="321" y="0"/>
                  </a:moveTo>
                  <a:cubicBezTo>
                    <a:pt x="144" y="0"/>
                    <a:pt x="0" y="145"/>
                    <a:pt x="0" y="322"/>
                  </a:cubicBezTo>
                  <a:cubicBezTo>
                    <a:pt x="0" y="3028"/>
                    <a:pt x="0" y="3028"/>
                    <a:pt x="0" y="3028"/>
                  </a:cubicBezTo>
                  <a:cubicBezTo>
                    <a:pt x="1603" y="3032"/>
                    <a:pt x="1603" y="3032"/>
                    <a:pt x="1603" y="3032"/>
                  </a:cubicBezTo>
                  <a:cubicBezTo>
                    <a:pt x="1603" y="2259"/>
                    <a:pt x="1603" y="2259"/>
                    <a:pt x="1603" y="2259"/>
                  </a:cubicBezTo>
                  <a:cubicBezTo>
                    <a:pt x="1603" y="0"/>
                    <a:pt x="1603" y="0"/>
                    <a:pt x="1603" y="0"/>
                  </a:cubicBezTo>
                  <a:lnTo>
                    <a:pt x="321" y="0"/>
                  </a:lnTo>
                  <a:close/>
                </a:path>
              </a:pathLst>
            </a:custGeom>
            <a:gradFill>
              <a:gsLst>
                <a:gs pos="100000">
                  <a:srgbClr val="221888"/>
                </a:gs>
                <a:gs pos="37000">
                  <a:srgbClr val="14A2E0"/>
                </a:gs>
                <a:gs pos="0">
                  <a:srgbClr val="8CDBEF"/>
                </a:gs>
              </a:gsLst>
              <a:lin ang="16200000" scaled="1"/>
            </a:gradFill>
            <a:ln w="9525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473"/>
              <a:endParaRPr lang="en-US" sz="160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" name="Freeform 57"/>
            <p:cNvSpPr>
              <a:spLocks noEditPoints="1"/>
            </p:cNvSpPr>
            <p:nvPr/>
          </p:nvSpPr>
          <p:spPr bwMode="auto">
            <a:xfrm>
              <a:off x="3389313" y="6904038"/>
              <a:ext cx="701675" cy="684213"/>
            </a:xfrm>
            <a:custGeom>
              <a:avLst/>
              <a:gdLst>
                <a:gd name="T0" fmla="*/ 0 w 698"/>
                <a:gd name="T1" fmla="*/ 379 h 680"/>
                <a:gd name="T2" fmla="*/ 21 w 698"/>
                <a:gd name="T3" fmla="*/ 470 h 680"/>
                <a:gd name="T4" fmla="*/ 149 w 698"/>
                <a:gd name="T5" fmla="*/ 480 h 680"/>
                <a:gd name="T6" fmla="*/ 175 w 698"/>
                <a:gd name="T7" fmla="*/ 512 h 680"/>
                <a:gd name="T8" fmla="*/ 157 w 698"/>
                <a:gd name="T9" fmla="*/ 639 h 680"/>
                <a:gd name="T10" fmla="*/ 241 w 698"/>
                <a:gd name="T11" fmla="*/ 680 h 680"/>
                <a:gd name="T12" fmla="*/ 329 w 698"/>
                <a:gd name="T13" fmla="*/ 586 h 680"/>
                <a:gd name="T14" fmla="*/ 348 w 698"/>
                <a:gd name="T15" fmla="*/ 587 h 680"/>
                <a:gd name="T16" fmla="*/ 369 w 698"/>
                <a:gd name="T17" fmla="*/ 586 h 680"/>
                <a:gd name="T18" fmla="*/ 458 w 698"/>
                <a:gd name="T19" fmla="*/ 679 h 680"/>
                <a:gd name="T20" fmla="*/ 542 w 698"/>
                <a:gd name="T21" fmla="*/ 639 h 680"/>
                <a:gd name="T22" fmla="*/ 524 w 698"/>
                <a:gd name="T23" fmla="*/ 510 h 680"/>
                <a:gd name="T24" fmla="*/ 548 w 698"/>
                <a:gd name="T25" fmla="*/ 479 h 680"/>
                <a:gd name="T26" fmla="*/ 677 w 698"/>
                <a:gd name="T27" fmla="*/ 469 h 680"/>
                <a:gd name="T28" fmla="*/ 698 w 698"/>
                <a:gd name="T29" fmla="*/ 378 h 680"/>
                <a:gd name="T30" fmla="*/ 586 w 698"/>
                <a:gd name="T31" fmla="*/ 312 h 680"/>
                <a:gd name="T32" fmla="*/ 577 w 698"/>
                <a:gd name="T33" fmla="*/ 273 h 680"/>
                <a:gd name="T34" fmla="*/ 649 w 698"/>
                <a:gd name="T35" fmla="*/ 166 h 680"/>
                <a:gd name="T36" fmla="*/ 591 w 698"/>
                <a:gd name="T37" fmla="*/ 93 h 680"/>
                <a:gd name="T38" fmla="*/ 470 w 698"/>
                <a:gd name="T39" fmla="*/ 139 h 680"/>
                <a:gd name="T40" fmla="*/ 434 w 698"/>
                <a:gd name="T41" fmla="*/ 122 h 680"/>
                <a:gd name="T42" fmla="*/ 395 w 698"/>
                <a:gd name="T43" fmla="*/ 0 h 680"/>
                <a:gd name="T44" fmla="*/ 302 w 698"/>
                <a:gd name="T45" fmla="*/ 0 h 680"/>
                <a:gd name="T46" fmla="*/ 263 w 698"/>
                <a:gd name="T47" fmla="*/ 122 h 680"/>
                <a:gd name="T48" fmla="*/ 226 w 698"/>
                <a:gd name="T49" fmla="*/ 140 h 680"/>
                <a:gd name="T50" fmla="*/ 106 w 698"/>
                <a:gd name="T51" fmla="*/ 94 h 680"/>
                <a:gd name="T52" fmla="*/ 48 w 698"/>
                <a:gd name="T53" fmla="*/ 167 h 680"/>
                <a:gd name="T54" fmla="*/ 119 w 698"/>
                <a:gd name="T55" fmla="*/ 274 h 680"/>
                <a:gd name="T56" fmla="*/ 111 w 698"/>
                <a:gd name="T57" fmla="*/ 314 h 680"/>
                <a:gd name="T58" fmla="*/ 0 w 698"/>
                <a:gd name="T59" fmla="*/ 379 h 680"/>
                <a:gd name="T60" fmla="*/ 188 w 698"/>
                <a:gd name="T61" fmla="*/ 346 h 680"/>
                <a:gd name="T62" fmla="*/ 348 w 698"/>
                <a:gd name="T63" fmla="*/ 186 h 680"/>
                <a:gd name="T64" fmla="*/ 508 w 698"/>
                <a:gd name="T65" fmla="*/ 346 h 680"/>
                <a:gd name="T66" fmla="*/ 348 w 698"/>
                <a:gd name="T67" fmla="*/ 507 h 680"/>
                <a:gd name="T68" fmla="*/ 188 w 698"/>
                <a:gd name="T69" fmla="*/ 34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8" h="680">
                  <a:moveTo>
                    <a:pt x="0" y="379"/>
                  </a:moveTo>
                  <a:cubicBezTo>
                    <a:pt x="21" y="470"/>
                    <a:pt x="21" y="470"/>
                    <a:pt x="21" y="470"/>
                  </a:cubicBezTo>
                  <a:cubicBezTo>
                    <a:pt x="149" y="480"/>
                    <a:pt x="149" y="480"/>
                    <a:pt x="149" y="480"/>
                  </a:cubicBezTo>
                  <a:cubicBezTo>
                    <a:pt x="157" y="492"/>
                    <a:pt x="165" y="502"/>
                    <a:pt x="175" y="512"/>
                  </a:cubicBezTo>
                  <a:cubicBezTo>
                    <a:pt x="157" y="639"/>
                    <a:pt x="157" y="639"/>
                    <a:pt x="157" y="639"/>
                  </a:cubicBezTo>
                  <a:cubicBezTo>
                    <a:pt x="241" y="680"/>
                    <a:pt x="241" y="680"/>
                    <a:pt x="241" y="680"/>
                  </a:cubicBezTo>
                  <a:cubicBezTo>
                    <a:pt x="329" y="586"/>
                    <a:pt x="329" y="586"/>
                    <a:pt x="329" y="586"/>
                  </a:cubicBezTo>
                  <a:cubicBezTo>
                    <a:pt x="336" y="586"/>
                    <a:pt x="342" y="587"/>
                    <a:pt x="348" y="587"/>
                  </a:cubicBezTo>
                  <a:cubicBezTo>
                    <a:pt x="355" y="587"/>
                    <a:pt x="362" y="586"/>
                    <a:pt x="369" y="586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542" y="639"/>
                    <a:pt x="542" y="639"/>
                    <a:pt x="542" y="639"/>
                  </a:cubicBezTo>
                  <a:cubicBezTo>
                    <a:pt x="524" y="510"/>
                    <a:pt x="524" y="510"/>
                    <a:pt x="524" y="510"/>
                  </a:cubicBezTo>
                  <a:cubicBezTo>
                    <a:pt x="533" y="501"/>
                    <a:pt x="541" y="490"/>
                    <a:pt x="548" y="479"/>
                  </a:cubicBezTo>
                  <a:cubicBezTo>
                    <a:pt x="677" y="469"/>
                    <a:pt x="677" y="469"/>
                    <a:pt x="677" y="469"/>
                  </a:cubicBezTo>
                  <a:cubicBezTo>
                    <a:pt x="698" y="378"/>
                    <a:pt x="698" y="378"/>
                    <a:pt x="698" y="378"/>
                  </a:cubicBezTo>
                  <a:cubicBezTo>
                    <a:pt x="586" y="312"/>
                    <a:pt x="586" y="312"/>
                    <a:pt x="586" y="312"/>
                  </a:cubicBezTo>
                  <a:cubicBezTo>
                    <a:pt x="584" y="299"/>
                    <a:pt x="581" y="286"/>
                    <a:pt x="577" y="273"/>
                  </a:cubicBezTo>
                  <a:cubicBezTo>
                    <a:pt x="649" y="166"/>
                    <a:pt x="649" y="166"/>
                    <a:pt x="649" y="166"/>
                  </a:cubicBezTo>
                  <a:cubicBezTo>
                    <a:pt x="591" y="93"/>
                    <a:pt x="591" y="93"/>
                    <a:pt x="591" y="93"/>
                  </a:cubicBezTo>
                  <a:cubicBezTo>
                    <a:pt x="470" y="139"/>
                    <a:pt x="470" y="139"/>
                    <a:pt x="470" y="139"/>
                  </a:cubicBezTo>
                  <a:cubicBezTo>
                    <a:pt x="458" y="133"/>
                    <a:pt x="447" y="127"/>
                    <a:pt x="434" y="122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50" y="127"/>
                    <a:pt x="238" y="133"/>
                    <a:pt x="226" y="140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119" y="274"/>
                    <a:pt x="119" y="274"/>
                    <a:pt x="119" y="274"/>
                  </a:cubicBezTo>
                  <a:cubicBezTo>
                    <a:pt x="115" y="287"/>
                    <a:pt x="113" y="300"/>
                    <a:pt x="111" y="314"/>
                  </a:cubicBezTo>
                  <a:lnTo>
                    <a:pt x="0" y="379"/>
                  </a:lnTo>
                  <a:close/>
                  <a:moveTo>
                    <a:pt x="188" y="346"/>
                  </a:moveTo>
                  <a:cubicBezTo>
                    <a:pt x="188" y="258"/>
                    <a:pt x="260" y="186"/>
                    <a:pt x="348" y="186"/>
                  </a:cubicBezTo>
                  <a:cubicBezTo>
                    <a:pt x="437" y="186"/>
                    <a:pt x="508" y="258"/>
                    <a:pt x="508" y="346"/>
                  </a:cubicBezTo>
                  <a:cubicBezTo>
                    <a:pt x="508" y="435"/>
                    <a:pt x="437" y="507"/>
                    <a:pt x="348" y="507"/>
                  </a:cubicBezTo>
                  <a:cubicBezTo>
                    <a:pt x="260" y="507"/>
                    <a:pt x="188" y="435"/>
                    <a:pt x="188" y="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8"/>
            <p:cNvSpPr>
              <a:spLocks noEditPoints="1"/>
            </p:cNvSpPr>
            <p:nvPr/>
          </p:nvSpPr>
          <p:spPr bwMode="auto">
            <a:xfrm>
              <a:off x="3043238" y="7339013"/>
              <a:ext cx="511175" cy="496888"/>
            </a:xfrm>
            <a:custGeom>
              <a:avLst/>
              <a:gdLst>
                <a:gd name="T0" fmla="*/ 0 w 508"/>
                <a:gd name="T1" fmla="*/ 276 h 495"/>
                <a:gd name="T2" fmla="*/ 16 w 508"/>
                <a:gd name="T3" fmla="*/ 342 h 495"/>
                <a:gd name="T4" fmla="*/ 109 w 508"/>
                <a:gd name="T5" fmla="*/ 350 h 495"/>
                <a:gd name="T6" fmla="*/ 127 w 508"/>
                <a:gd name="T7" fmla="*/ 373 h 495"/>
                <a:gd name="T8" fmla="*/ 114 w 508"/>
                <a:gd name="T9" fmla="*/ 465 h 495"/>
                <a:gd name="T10" fmla="*/ 175 w 508"/>
                <a:gd name="T11" fmla="*/ 495 h 495"/>
                <a:gd name="T12" fmla="*/ 240 w 508"/>
                <a:gd name="T13" fmla="*/ 427 h 495"/>
                <a:gd name="T14" fmla="*/ 254 w 508"/>
                <a:gd name="T15" fmla="*/ 427 h 495"/>
                <a:gd name="T16" fmla="*/ 269 w 508"/>
                <a:gd name="T17" fmla="*/ 426 h 495"/>
                <a:gd name="T18" fmla="*/ 333 w 508"/>
                <a:gd name="T19" fmla="*/ 494 h 495"/>
                <a:gd name="T20" fmla="*/ 395 w 508"/>
                <a:gd name="T21" fmla="*/ 465 h 495"/>
                <a:gd name="T22" fmla="*/ 381 w 508"/>
                <a:gd name="T23" fmla="*/ 372 h 495"/>
                <a:gd name="T24" fmla="*/ 399 w 508"/>
                <a:gd name="T25" fmla="*/ 349 h 495"/>
                <a:gd name="T26" fmla="*/ 493 w 508"/>
                <a:gd name="T27" fmla="*/ 341 h 495"/>
                <a:gd name="T28" fmla="*/ 508 w 508"/>
                <a:gd name="T29" fmla="*/ 275 h 495"/>
                <a:gd name="T30" fmla="*/ 426 w 508"/>
                <a:gd name="T31" fmla="*/ 227 h 495"/>
                <a:gd name="T32" fmla="*/ 420 w 508"/>
                <a:gd name="T33" fmla="*/ 199 h 495"/>
                <a:gd name="T34" fmla="*/ 472 w 508"/>
                <a:gd name="T35" fmla="*/ 121 h 495"/>
                <a:gd name="T36" fmla="*/ 430 w 508"/>
                <a:gd name="T37" fmla="*/ 68 h 495"/>
                <a:gd name="T38" fmla="*/ 342 w 508"/>
                <a:gd name="T39" fmla="*/ 102 h 495"/>
                <a:gd name="T40" fmla="*/ 316 w 508"/>
                <a:gd name="T41" fmla="*/ 89 h 495"/>
                <a:gd name="T42" fmla="*/ 288 w 508"/>
                <a:gd name="T43" fmla="*/ 0 h 495"/>
                <a:gd name="T44" fmla="*/ 220 w 508"/>
                <a:gd name="T45" fmla="*/ 0 h 495"/>
                <a:gd name="T46" fmla="*/ 191 w 508"/>
                <a:gd name="T47" fmla="*/ 89 h 495"/>
                <a:gd name="T48" fmla="*/ 165 w 508"/>
                <a:gd name="T49" fmla="*/ 102 h 495"/>
                <a:gd name="T50" fmla="*/ 78 w 508"/>
                <a:gd name="T51" fmla="*/ 69 h 495"/>
                <a:gd name="T52" fmla="*/ 35 w 508"/>
                <a:gd name="T53" fmla="*/ 122 h 495"/>
                <a:gd name="T54" fmla="*/ 87 w 508"/>
                <a:gd name="T55" fmla="*/ 200 h 495"/>
                <a:gd name="T56" fmla="*/ 81 w 508"/>
                <a:gd name="T57" fmla="*/ 229 h 495"/>
                <a:gd name="T58" fmla="*/ 0 w 508"/>
                <a:gd name="T59" fmla="*/ 276 h 495"/>
                <a:gd name="T60" fmla="*/ 137 w 508"/>
                <a:gd name="T61" fmla="*/ 253 h 495"/>
                <a:gd name="T62" fmla="*/ 254 w 508"/>
                <a:gd name="T63" fmla="*/ 136 h 495"/>
                <a:gd name="T64" fmla="*/ 370 w 508"/>
                <a:gd name="T65" fmla="*/ 253 h 495"/>
                <a:gd name="T66" fmla="*/ 254 w 508"/>
                <a:gd name="T67" fmla="*/ 369 h 495"/>
                <a:gd name="T68" fmla="*/ 137 w 508"/>
                <a:gd name="T69" fmla="*/ 253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8" h="495">
                  <a:moveTo>
                    <a:pt x="0" y="276"/>
                  </a:moveTo>
                  <a:cubicBezTo>
                    <a:pt x="16" y="342"/>
                    <a:pt x="16" y="342"/>
                    <a:pt x="16" y="342"/>
                  </a:cubicBezTo>
                  <a:cubicBezTo>
                    <a:pt x="109" y="350"/>
                    <a:pt x="109" y="350"/>
                    <a:pt x="109" y="350"/>
                  </a:cubicBezTo>
                  <a:cubicBezTo>
                    <a:pt x="114" y="358"/>
                    <a:pt x="120" y="366"/>
                    <a:pt x="127" y="373"/>
                  </a:cubicBezTo>
                  <a:cubicBezTo>
                    <a:pt x="114" y="465"/>
                    <a:pt x="114" y="465"/>
                    <a:pt x="114" y="465"/>
                  </a:cubicBezTo>
                  <a:cubicBezTo>
                    <a:pt x="175" y="495"/>
                    <a:pt x="175" y="495"/>
                    <a:pt x="175" y="495"/>
                  </a:cubicBezTo>
                  <a:cubicBezTo>
                    <a:pt x="240" y="427"/>
                    <a:pt x="240" y="427"/>
                    <a:pt x="240" y="427"/>
                  </a:cubicBezTo>
                  <a:cubicBezTo>
                    <a:pt x="245" y="427"/>
                    <a:pt x="249" y="427"/>
                    <a:pt x="254" y="427"/>
                  </a:cubicBezTo>
                  <a:cubicBezTo>
                    <a:pt x="259" y="427"/>
                    <a:pt x="264" y="427"/>
                    <a:pt x="269" y="426"/>
                  </a:cubicBezTo>
                  <a:cubicBezTo>
                    <a:pt x="333" y="494"/>
                    <a:pt x="333" y="494"/>
                    <a:pt x="333" y="494"/>
                  </a:cubicBezTo>
                  <a:cubicBezTo>
                    <a:pt x="395" y="465"/>
                    <a:pt x="395" y="465"/>
                    <a:pt x="395" y="465"/>
                  </a:cubicBezTo>
                  <a:cubicBezTo>
                    <a:pt x="381" y="372"/>
                    <a:pt x="381" y="372"/>
                    <a:pt x="381" y="372"/>
                  </a:cubicBezTo>
                  <a:cubicBezTo>
                    <a:pt x="388" y="365"/>
                    <a:pt x="394" y="357"/>
                    <a:pt x="399" y="349"/>
                  </a:cubicBezTo>
                  <a:cubicBezTo>
                    <a:pt x="493" y="341"/>
                    <a:pt x="493" y="341"/>
                    <a:pt x="493" y="341"/>
                  </a:cubicBezTo>
                  <a:cubicBezTo>
                    <a:pt x="508" y="275"/>
                    <a:pt x="508" y="275"/>
                    <a:pt x="508" y="275"/>
                  </a:cubicBezTo>
                  <a:cubicBezTo>
                    <a:pt x="426" y="227"/>
                    <a:pt x="426" y="227"/>
                    <a:pt x="426" y="227"/>
                  </a:cubicBezTo>
                  <a:cubicBezTo>
                    <a:pt x="425" y="218"/>
                    <a:pt x="423" y="208"/>
                    <a:pt x="420" y="199"/>
                  </a:cubicBezTo>
                  <a:cubicBezTo>
                    <a:pt x="472" y="121"/>
                    <a:pt x="472" y="121"/>
                    <a:pt x="472" y="121"/>
                  </a:cubicBezTo>
                  <a:cubicBezTo>
                    <a:pt x="430" y="68"/>
                    <a:pt x="430" y="68"/>
                    <a:pt x="430" y="68"/>
                  </a:cubicBezTo>
                  <a:cubicBezTo>
                    <a:pt x="342" y="102"/>
                    <a:pt x="342" y="102"/>
                    <a:pt x="342" y="102"/>
                  </a:cubicBezTo>
                  <a:cubicBezTo>
                    <a:pt x="334" y="97"/>
                    <a:pt x="325" y="93"/>
                    <a:pt x="316" y="89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82" y="93"/>
                    <a:pt x="173" y="97"/>
                    <a:pt x="165" y="102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87" y="200"/>
                    <a:pt x="87" y="200"/>
                    <a:pt x="87" y="200"/>
                  </a:cubicBezTo>
                  <a:cubicBezTo>
                    <a:pt x="84" y="209"/>
                    <a:pt x="82" y="219"/>
                    <a:pt x="81" y="229"/>
                  </a:cubicBezTo>
                  <a:lnTo>
                    <a:pt x="0" y="276"/>
                  </a:lnTo>
                  <a:close/>
                  <a:moveTo>
                    <a:pt x="137" y="253"/>
                  </a:moveTo>
                  <a:cubicBezTo>
                    <a:pt x="137" y="188"/>
                    <a:pt x="189" y="136"/>
                    <a:pt x="254" y="136"/>
                  </a:cubicBezTo>
                  <a:cubicBezTo>
                    <a:pt x="318" y="136"/>
                    <a:pt x="370" y="188"/>
                    <a:pt x="370" y="253"/>
                  </a:cubicBezTo>
                  <a:cubicBezTo>
                    <a:pt x="370" y="317"/>
                    <a:pt x="318" y="369"/>
                    <a:pt x="254" y="369"/>
                  </a:cubicBezTo>
                  <a:cubicBezTo>
                    <a:pt x="189" y="369"/>
                    <a:pt x="137" y="317"/>
                    <a:pt x="137" y="2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9"/>
            <p:cNvSpPr>
              <a:spLocks noEditPoints="1"/>
            </p:cNvSpPr>
            <p:nvPr/>
          </p:nvSpPr>
          <p:spPr bwMode="auto">
            <a:xfrm>
              <a:off x="3036888" y="5776913"/>
              <a:ext cx="149225" cy="214313"/>
            </a:xfrm>
            <a:custGeom>
              <a:avLst/>
              <a:gdLst>
                <a:gd name="T0" fmla="*/ 72 w 148"/>
                <a:gd name="T1" fmla="*/ 0 h 214"/>
                <a:gd name="T2" fmla="*/ 148 w 148"/>
                <a:gd name="T3" fmla="*/ 67 h 214"/>
                <a:gd name="T4" fmla="*/ 71 w 148"/>
                <a:gd name="T5" fmla="*/ 132 h 214"/>
                <a:gd name="T6" fmla="*/ 17 w 148"/>
                <a:gd name="T7" fmla="*/ 132 h 214"/>
                <a:gd name="T8" fmla="*/ 17 w 148"/>
                <a:gd name="T9" fmla="*/ 214 h 214"/>
                <a:gd name="T10" fmla="*/ 0 w 148"/>
                <a:gd name="T11" fmla="*/ 214 h 214"/>
                <a:gd name="T12" fmla="*/ 0 w 148"/>
                <a:gd name="T13" fmla="*/ 0 h 214"/>
                <a:gd name="T14" fmla="*/ 72 w 148"/>
                <a:gd name="T15" fmla="*/ 0 h 214"/>
                <a:gd name="T16" fmla="*/ 17 w 148"/>
                <a:gd name="T17" fmla="*/ 14 h 214"/>
                <a:gd name="T18" fmla="*/ 17 w 148"/>
                <a:gd name="T19" fmla="*/ 117 h 214"/>
                <a:gd name="T20" fmla="*/ 72 w 148"/>
                <a:gd name="T21" fmla="*/ 117 h 214"/>
                <a:gd name="T22" fmla="*/ 130 w 148"/>
                <a:gd name="T23" fmla="*/ 67 h 214"/>
                <a:gd name="T24" fmla="*/ 73 w 148"/>
                <a:gd name="T25" fmla="*/ 14 h 214"/>
                <a:gd name="T26" fmla="*/ 17 w 148"/>
                <a:gd name="T27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14">
                  <a:moveTo>
                    <a:pt x="72" y="0"/>
                  </a:moveTo>
                  <a:cubicBezTo>
                    <a:pt x="120" y="0"/>
                    <a:pt x="148" y="25"/>
                    <a:pt x="148" y="67"/>
                  </a:cubicBezTo>
                  <a:cubicBezTo>
                    <a:pt x="148" y="108"/>
                    <a:pt x="117" y="132"/>
                    <a:pt x="71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214"/>
                    <a:pt x="17" y="214"/>
                    <a:pt x="17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2" y="0"/>
                  </a:lnTo>
                  <a:close/>
                  <a:moveTo>
                    <a:pt x="17" y="14"/>
                  </a:moveTo>
                  <a:cubicBezTo>
                    <a:pt x="17" y="117"/>
                    <a:pt x="17" y="117"/>
                    <a:pt x="17" y="117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109" y="117"/>
                    <a:pt x="130" y="99"/>
                    <a:pt x="130" y="67"/>
                  </a:cubicBezTo>
                  <a:cubicBezTo>
                    <a:pt x="130" y="34"/>
                    <a:pt x="109" y="14"/>
                    <a:pt x="73" y="14"/>
                  </a:cubicBezTo>
                  <a:lnTo>
                    <a:pt x="1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0"/>
            <p:cNvSpPr>
              <a:spLocks noEditPoints="1"/>
            </p:cNvSpPr>
            <p:nvPr/>
          </p:nvSpPr>
          <p:spPr bwMode="auto">
            <a:xfrm>
              <a:off x="3211513" y="5830888"/>
              <a:ext cx="122238" cy="165100"/>
            </a:xfrm>
            <a:custGeom>
              <a:avLst/>
              <a:gdLst>
                <a:gd name="T0" fmla="*/ 4 w 122"/>
                <a:gd name="T1" fmla="*/ 45 h 163"/>
                <a:gd name="T2" fmla="*/ 64 w 122"/>
                <a:gd name="T3" fmla="*/ 0 h 163"/>
                <a:gd name="T4" fmla="*/ 122 w 122"/>
                <a:gd name="T5" fmla="*/ 51 h 163"/>
                <a:gd name="T6" fmla="*/ 122 w 122"/>
                <a:gd name="T7" fmla="*/ 159 h 163"/>
                <a:gd name="T8" fmla="*/ 108 w 122"/>
                <a:gd name="T9" fmla="*/ 159 h 163"/>
                <a:gd name="T10" fmla="*/ 106 w 122"/>
                <a:gd name="T11" fmla="*/ 133 h 163"/>
                <a:gd name="T12" fmla="*/ 51 w 122"/>
                <a:gd name="T13" fmla="*/ 163 h 163"/>
                <a:gd name="T14" fmla="*/ 0 w 122"/>
                <a:gd name="T15" fmla="*/ 120 h 163"/>
                <a:gd name="T16" fmla="*/ 59 w 122"/>
                <a:gd name="T17" fmla="*/ 70 h 163"/>
                <a:gd name="T18" fmla="*/ 105 w 122"/>
                <a:gd name="T19" fmla="*/ 62 h 163"/>
                <a:gd name="T20" fmla="*/ 105 w 122"/>
                <a:gd name="T21" fmla="*/ 49 h 163"/>
                <a:gd name="T22" fmla="*/ 63 w 122"/>
                <a:gd name="T23" fmla="*/ 13 h 163"/>
                <a:gd name="T24" fmla="*/ 21 w 122"/>
                <a:gd name="T25" fmla="*/ 45 h 163"/>
                <a:gd name="T26" fmla="*/ 4 w 122"/>
                <a:gd name="T27" fmla="*/ 45 h 163"/>
                <a:gd name="T28" fmla="*/ 105 w 122"/>
                <a:gd name="T29" fmla="*/ 104 h 163"/>
                <a:gd name="T30" fmla="*/ 105 w 122"/>
                <a:gd name="T31" fmla="*/ 75 h 163"/>
                <a:gd name="T32" fmla="*/ 64 w 122"/>
                <a:gd name="T33" fmla="*/ 82 h 163"/>
                <a:gd name="T34" fmla="*/ 16 w 122"/>
                <a:gd name="T35" fmla="*/ 118 h 163"/>
                <a:gd name="T36" fmla="*/ 56 w 122"/>
                <a:gd name="T37" fmla="*/ 150 h 163"/>
                <a:gd name="T38" fmla="*/ 105 w 122"/>
                <a:gd name="T39" fmla="*/ 10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163">
                  <a:moveTo>
                    <a:pt x="4" y="45"/>
                  </a:moveTo>
                  <a:cubicBezTo>
                    <a:pt x="7" y="18"/>
                    <a:pt x="30" y="0"/>
                    <a:pt x="64" y="0"/>
                  </a:cubicBezTo>
                  <a:cubicBezTo>
                    <a:pt x="99" y="0"/>
                    <a:pt x="122" y="19"/>
                    <a:pt x="122" y="51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97" y="149"/>
                    <a:pt x="79" y="163"/>
                    <a:pt x="51" y="163"/>
                  </a:cubicBezTo>
                  <a:cubicBezTo>
                    <a:pt x="21" y="163"/>
                    <a:pt x="0" y="147"/>
                    <a:pt x="0" y="120"/>
                  </a:cubicBezTo>
                  <a:cubicBezTo>
                    <a:pt x="0" y="93"/>
                    <a:pt x="16" y="77"/>
                    <a:pt x="59" y="70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27"/>
                    <a:pt x="90" y="13"/>
                    <a:pt x="63" y="13"/>
                  </a:cubicBezTo>
                  <a:cubicBezTo>
                    <a:pt x="39" y="13"/>
                    <a:pt x="23" y="26"/>
                    <a:pt x="21" y="45"/>
                  </a:cubicBezTo>
                  <a:lnTo>
                    <a:pt x="4" y="45"/>
                  </a:lnTo>
                  <a:close/>
                  <a:moveTo>
                    <a:pt x="105" y="104"/>
                  </a:moveTo>
                  <a:cubicBezTo>
                    <a:pt x="105" y="75"/>
                    <a:pt x="105" y="75"/>
                    <a:pt x="105" y="75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27" y="88"/>
                    <a:pt x="16" y="100"/>
                    <a:pt x="16" y="118"/>
                  </a:cubicBezTo>
                  <a:cubicBezTo>
                    <a:pt x="16" y="139"/>
                    <a:pt x="32" y="150"/>
                    <a:pt x="56" y="150"/>
                  </a:cubicBezTo>
                  <a:cubicBezTo>
                    <a:pt x="80" y="150"/>
                    <a:pt x="105" y="131"/>
                    <a:pt x="105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1"/>
            <p:cNvSpPr>
              <a:spLocks/>
            </p:cNvSpPr>
            <p:nvPr/>
          </p:nvSpPr>
          <p:spPr bwMode="auto">
            <a:xfrm>
              <a:off x="3378200" y="5830888"/>
              <a:ext cx="74613" cy="160338"/>
            </a:xfrm>
            <a:custGeom>
              <a:avLst/>
              <a:gdLst>
                <a:gd name="T0" fmla="*/ 0 w 75"/>
                <a:gd name="T1" fmla="*/ 159 h 159"/>
                <a:gd name="T2" fmla="*/ 0 w 75"/>
                <a:gd name="T3" fmla="*/ 4 h 159"/>
                <a:gd name="T4" fmla="*/ 13 w 75"/>
                <a:gd name="T5" fmla="*/ 4 h 159"/>
                <a:gd name="T6" fmla="*/ 15 w 75"/>
                <a:gd name="T7" fmla="*/ 34 h 159"/>
                <a:gd name="T8" fmla="*/ 59 w 75"/>
                <a:gd name="T9" fmla="*/ 0 h 159"/>
                <a:gd name="T10" fmla="*/ 75 w 75"/>
                <a:gd name="T11" fmla="*/ 2 h 159"/>
                <a:gd name="T12" fmla="*/ 75 w 75"/>
                <a:gd name="T13" fmla="*/ 18 h 159"/>
                <a:gd name="T14" fmla="*/ 58 w 75"/>
                <a:gd name="T15" fmla="*/ 15 h 159"/>
                <a:gd name="T16" fmla="*/ 16 w 75"/>
                <a:gd name="T17" fmla="*/ 74 h 159"/>
                <a:gd name="T18" fmla="*/ 16 w 75"/>
                <a:gd name="T19" fmla="*/ 159 h 159"/>
                <a:gd name="T20" fmla="*/ 0 w 75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59">
                  <a:moveTo>
                    <a:pt x="0" y="159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24" y="11"/>
                    <a:pt x="39" y="0"/>
                    <a:pt x="59" y="0"/>
                  </a:cubicBezTo>
                  <a:cubicBezTo>
                    <a:pt x="65" y="0"/>
                    <a:pt x="71" y="1"/>
                    <a:pt x="75" y="2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69" y="17"/>
                    <a:pt x="64" y="15"/>
                    <a:pt x="58" y="15"/>
                  </a:cubicBezTo>
                  <a:cubicBezTo>
                    <a:pt x="35" y="15"/>
                    <a:pt x="16" y="37"/>
                    <a:pt x="16" y="74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2"/>
            <p:cNvSpPr>
              <a:spLocks/>
            </p:cNvSpPr>
            <p:nvPr/>
          </p:nvSpPr>
          <p:spPr bwMode="auto">
            <a:xfrm>
              <a:off x="3463925" y="5797550"/>
              <a:ext cx="76200" cy="198438"/>
            </a:xfrm>
            <a:custGeom>
              <a:avLst/>
              <a:gdLst>
                <a:gd name="T0" fmla="*/ 38 w 77"/>
                <a:gd name="T1" fmla="*/ 51 h 196"/>
                <a:gd name="T2" fmla="*/ 38 w 77"/>
                <a:gd name="T3" fmla="*/ 161 h 196"/>
                <a:gd name="T4" fmla="*/ 58 w 77"/>
                <a:gd name="T5" fmla="*/ 183 h 196"/>
                <a:gd name="T6" fmla="*/ 77 w 77"/>
                <a:gd name="T7" fmla="*/ 180 h 196"/>
                <a:gd name="T8" fmla="*/ 77 w 77"/>
                <a:gd name="T9" fmla="*/ 193 h 196"/>
                <a:gd name="T10" fmla="*/ 57 w 77"/>
                <a:gd name="T11" fmla="*/ 196 h 196"/>
                <a:gd name="T12" fmla="*/ 22 w 77"/>
                <a:gd name="T13" fmla="*/ 161 h 196"/>
                <a:gd name="T14" fmla="*/ 22 w 77"/>
                <a:gd name="T15" fmla="*/ 51 h 196"/>
                <a:gd name="T16" fmla="*/ 0 w 77"/>
                <a:gd name="T17" fmla="*/ 51 h 196"/>
                <a:gd name="T18" fmla="*/ 0 w 77"/>
                <a:gd name="T19" fmla="*/ 37 h 196"/>
                <a:gd name="T20" fmla="*/ 22 w 77"/>
                <a:gd name="T21" fmla="*/ 37 h 196"/>
                <a:gd name="T22" fmla="*/ 23 w 77"/>
                <a:gd name="T23" fmla="*/ 0 h 196"/>
                <a:gd name="T24" fmla="*/ 38 w 77"/>
                <a:gd name="T25" fmla="*/ 0 h 196"/>
                <a:gd name="T26" fmla="*/ 38 w 77"/>
                <a:gd name="T27" fmla="*/ 37 h 196"/>
                <a:gd name="T28" fmla="*/ 74 w 77"/>
                <a:gd name="T29" fmla="*/ 37 h 196"/>
                <a:gd name="T30" fmla="*/ 74 w 77"/>
                <a:gd name="T31" fmla="*/ 51 h 196"/>
                <a:gd name="T32" fmla="*/ 38 w 77"/>
                <a:gd name="T33" fmla="*/ 5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196">
                  <a:moveTo>
                    <a:pt x="38" y="51"/>
                  </a:moveTo>
                  <a:cubicBezTo>
                    <a:pt x="38" y="161"/>
                    <a:pt x="38" y="161"/>
                    <a:pt x="38" y="161"/>
                  </a:cubicBezTo>
                  <a:cubicBezTo>
                    <a:pt x="38" y="176"/>
                    <a:pt x="46" y="183"/>
                    <a:pt x="58" y="183"/>
                  </a:cubicBezTo>
                  <a:cubicBezTo>
                    <a:pt x="64" y="183"/>
                    <a:pt x="69" y="182"/>
                    <a:pt x="77" y="180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70" y="195"/>
                    <a:pt x="64" y="196"/>
                    <a:pt x="57" y="196"/>
                  </a:cubicBezTo>
                  <a:cubicBezTo>
                    <a:pt x="35" y="196"/>
                    <a:pt x="22" y="184"/>
                    <a:pt x="22" y="16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51"/>
                    <a:pt x="74" y="51"/>
                    <a:pt x="74" y="51"/>
                  </a:cubicBezTo>
                  <a:lnTo>
                    <a:pt x="38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3"/>
            <p:cNvSpPr>
              <a:spLocks/>
            </p:cNvSpPr>
            <p:nvPr/>
          </p:nvSpPr>
          <p:spPr bwMode="auto">
            <a:xfrm>
              <a:off x="3570288" y="5830888"/>
              <a:ext cx="120650" cy="160338"/>
            </a:xfrm>
            <a:custGeom>
              <a:avLst/>
              <a:gdLst>
                <a:gd name="T0" fmla="*/ 0 w 120"/>
                <a:gd name="T1" fmla="*/ 159 h 159"/>
                <a:gd name="T2" fmla="*/ 0 w 120"/>
                <a:gd name="T3" fmla="*/ 4 h 159"/>
                <a:gd name="T4" fmla="*/ 13 w 120"/>
                <a:gd name="T5" fmla="*/ 4 h 159"/>
                <a:gd name="T6" fmla="*/ 15 w 120"/>
                <a:gd name="T7" fmla="*/ 31 h 159"/>
                <a:gd name="T8" fmla="*/ 66 w 120"/>
                <a:gd name="T9" fmla="*/ 0 h 159"/>
                <a:gd name="T10" fmla="*/ 120 w 120"/>
                <a:gd name="T11" fmla="*/ 54 h 159"/>
                <a:gd name="T12" fmla="*/ 120 w 120"/>
                <a:gd name="T13" fmla="*/ 159 h 159"/>
                <a:gd name="T14" fmla="*/ 104 w 120"/>
                <a:gd name="T15" fmla="*/ 159 h 159"/>
                <a:gd name="T16" fmla="*/ 104 w 120"/>
                <a:gd name="T17" fmla="*/ 54 h 159"/>
                <a:gd name="T18" fmla="*/ 63 w 120"/>
                <a:gd name="T19" fmla="*/ 14 h 159"/>
                <a:gd name="T20" fmla="*/ 16 w 120"/>
                <a:gd name="T21" fmla="*/ 63 h 159"/>
                <a:gd name="T22" fmla="*/ 16 w 120"/>
                <a:gd name="T23" fmla="*/ 159 h 159"/>
                <a:gd name="T24" fmla="*/ 0 w 120"/>
                <a:gd name="T2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59">
                  <a:moveTo>
                    <a:pt x="0" y="159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6" y="11"/>
                    <a:pt x="45" y="0"/>
                    <a:pt x="66" y="0"/>
                  </a:cubicBezTo>
                  <a:cubicBezTo>
                    <a:pt x="99" y="0"/>
                    <a:pt x="120" y="20"/>
                    <a:pt x="120" y="54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28"/>
                    <a:pt x="88" y="14"/>
                    <a:pt x="63" y="14"/>
                  </a:cubicBezTo>
                  <a:cubicBezTo>
                    <a:pt x="39" y="14"/>
                    <a:pt x="16" y="33"/>
                    <a:pt x="16" y="63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4"/>
            <p:cNvSpPr>
              <a:spLocks noEditPoints="1"/>
            </p:cNvSpPr>
            <p:nvPr/>
          </p:nvSpPr>
          <p:spPr bwMode="auto">
            <a:xfrm>
              <a:off x="3725863" y="5830888"/>
              <a:ext cx="141288" cy="165100"/>
            </a:xfrm>
            <a:custGeom>
              <a:avLst/>
              <a:gdLst>
                <a:gd name="T0" fmla="*/ 137 w 140"/>
                <a:gd name="T1" fmla="*/ 117 h 163"/>
                <a:gd name="T2" fmla="*/ 73 w 140"/>
                <a:gd name="T3" fmla="*/ 163 h 163"/>
                <a:gd name="T4" fmla="*/ 0 w 140"/>
                <a:gd name="T5" fmla="*/ 82 h 163"/>
                <a:gd name="T6" fmla="*/ 70 w 140"/>
                <a:gd name="T7" fmla="*/ 0 h 163"/>
                <a:gd name="T8" fmla="*/ 140 w 140"/>
                <a:gd name="T9" fmla="*/ 85 h 163"/>
                <a:gd name="T10" fmla="*/ 16 w 140"/>
                <a:gd name="T11" fmla="*/ 85 h 163"/>
                <a:gd name="T12" fmla="*/ 74 w 140"/>
                <a:gd name="T13" fmla="*/ 150 h 163"/>
                <a:gd name="T14" fmla="*/ 121 w 140"/>
                <a:gd name="T15" fmla="*/ 117 h 163"/>
                <a:gd name="T16" fmla="*/ 137 w 140"/>
                <a:gd name="T17" fmla="*/ 117 h 163"/>
                <a:gd name="T18" fmla="*/ 17 w 140"/>
                <a:gd name="T19" fmla="*/ 72 h 163"/>
                <a:gd name="T20" fmla="*/ 123 w 140"/>
                <a:gd name="T21" fmla="*/ 72 h 163"/>
                <a:gd name="T22" fmla="*/ 70 w 140"/>
                <a:gd name="T23" fmla="*/ 13 h 163"/>
                <a:gd name="T24" fmla="*/ 17 w 140"/>
                <a:gd name="T25" fmla="*/ 7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63">
                  <a:moveTo>
                    <a:pt x="137" y="117"/>
                  </a:moveTo>
                  <a:cubicBezTo>
                    <a:pt x="130" y="145"/>
                    <a:pt x="106" y="163"/>
                    <a:pt x="73" y="163"/>
                  </a:cubicBezTo>
                  <a:cubicBezTo>
                    <a:pt x="31" y="163"/>
                    <a:pt x="0" y="134"/>
                    <a:pt x="0" y="82"/>
                  </a:cubicBezTo>
                  <a:cubicBezTo>
                    <a:pt x="0" y="29"/>
                    <a:pt x="31" y="0"/>
                    <a:pt x="70" y="0"/>
                  </a:cubicBezTo>
                  <a:cubicBezTo>
                    <a:pt x="110" y="0"/>
                    <a:pt x="140" y="27"/>
                    <a:pt x="140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8" y="129"/>
                    <a:pt x="43" y="150"/>
                    <a:pt x="74" y="150"/>
                  </a:cubicBezTo>
                  <a:cubicBezTo>
                    <a:pt x="97" y="150"/>
                    <a:pt x="115" y="137"/>
                    <a:pt x="121" y="117"/>
                  </a:cubicBezTo>
                  <a:lnTo>
                    <a:pt x="137" y="117"/>
                  </a:lnTo>
                  <a:close/>
                  <a:moveTo>
                    <a:pt x="17" y="72"/>
                  </a:moveTo>
                  <a:cubicBezTo>
                    <a:pt x="123" y="72"/>
                    <a:pt x="123" y="72"/>
                    <a:pt x="123" y="72"/>
                  </a:cubicBezTo>
                  <a:cubicBezTo>
                    <a:pt x="121" y="33"/>
                    <a:pt x="99" y="13"/>
                    <a:pt x="70" y="13"/>
                  </a:cubicBezTo>
                  <a:cubicBezTo>
                    <a:pt x="42" y="13"/>
                    <a:pt x="20" y="34"/>
                    <a:pt x="17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5"/>
            <p:cNvSpPr>
              <a:spLocks/>
            </p:cNvSpPr>
            <p:nvPr/>
          </p:nvSpPr>
          <p:spPr bwMode="auto">
            <a:xfrm>
              <a:off x="3905250" y="5830888"/>
              <a:ext cx="74613" cy="160338"/>
            </a:xfrm>
            <a:custGeom>
              <a:avLst/>
              <a:gdLst>
                <a:gd name="T0" fmla="*/ 0 w 75"/>
                <a:gd name="T1" fmla="*/ 159 h 159"/>
                <a:gd name="T2" fmla="*/ 0 w 75"/>
                <a:gd name="T3" fmla="*/ 4 h 159"/>
                <a:gd name="T4" fmla="*/ 14 w 75"/>
                <a:gd name="T5" fmla="*/ 4 h 159"/>
                <a:gd name="T6" fmla="*/ 16 w 75"/>
                <a:gd name="T7" fmla="*/ 34 h 159"/>
                <a:gd name="T8" fmla="*/ 59 w 75"/>
                <a:gd name="T9" fmla="*/ 0 h 159"/>
                <a:gd name="T10" fmla="*/ 75 w 75"/>
                <a:gd name="T11" fmla="*/ 2 h 159"/>
                <a:gd name="T12" fmla="*/ 75 w 75"/>
                <a:gd name="T13" fmla="*/ 18 h 159"/>
                <a:gd name="T14" fmla="*/ 58 w 75"/>
                <a:gd name="T15" fmla="*/ 15 h 159"/>
                <a:gd name="T16" fmla="*/ 16 w 75"/>
                <a:gd name="T17" fmla="*/ 74 h 159"/>
                <a:gd name="T18" fmla="*/ 16 w 75"/>
                <a:gd name="T19" fmla="*/ 159 h 159"/>
                <a:gd name="T20" fmla="*/ 0 w 75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59">
                  <a:moveTo>
                    <a:pt x="0" y="159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4" y="11"/>
                    <a:pt x="40" y="0"/>
                    <a:pt x="59" y="0"/>
                  </a:cubicBezTo>
                  <a:cubicBezTo>
                    <a:pt x="65" y="0"/>
                    <a:pt x="72" y="1"/>
                    <a:pt x="75" y="2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0" y="17"/>
                    <a:pt x="65" y="15"/>
                    <a:pt x="58" y="15"/>
                  </a:cubicBezTo>
                  <a:cubicBezTo>
                    <a:pt x="36" y="15"/>
                    <a:pt x="16" y="37"/>
                    <a:pt x="16" y="74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6"/>
            <p:cNvSpPr>
              <a:spLocks noEditPoints="1"/>
            </p:cNvSpPr>
            <p:nvPr/>
          </p:nvSpPr>
          <p:spPr bwMode="auto">
            <a:xfrm>
              <a:off x="3036888" y="6113463"/>
              <a:ext cx="149225" cy="214313"/>
            </a:xfrm>
            <a:custGeom>
              <a:avLst/>
              <a:gdLst>
                <a:gd name="T0" fmla="*/ 72 w 148"/>
                <a:gd name="T1" fmla="*/ 0 h 213"/>
                <a:gd name="T2" fmla="*/ 148 w 148"/>
                <a:gd name="T3" fmla="*/ 67 h 213"/>
                <a:gd name="T4" fmla="*/ 71 w 148"/>
                <a:gd name="T5" fmla="*/ 132 h 213"/>
                <a:gd name="T6" fmla="*/ 17 w 148"/>
                <a:gd name="T7" fmla="*/ 132 h 213"/>
                <a:gd name="T8" fmla="*/ 17 w 148"/>
                <a:gd name="T9" fmla="*/ 213 h 213"/>
                <a:gd name="T10" fmla="*/ 0 w 148"/>
                <a:gd name="T11" fmla="*/ 213 h 213"/>
                <a:gd name="T12" fmla="*/ 0 w 148"/>
                <a:gd name="T13" fmla="*/ 0 h 213"/>
                <a:gd name="T14" fmla="*/ 72 w 148"/>
                <a:gd name="T15" fmla="*/ 0 h 213"/>
                <a:gd name="T16" fmla="*/ 17 w 148"/>
                <a:gd name="T17" fmla="*/ 14 h 213"/>
                <a:gd name="T18" fmla="*/ 17 w 148"/>
                <a:gd name="T19" fmla="*/ 117 h 213"/>
                <a:gd name="T20" fmla="*/ 72 w 148"/>
                <a:gd name="T21" fmla="*/ 117 h 213"/>
                <a:gd name="T22" fmla="*/ 130 w 148"/>
                <a:gd name="T23" fmla="*/ 67 h 213"/>
                <a:gd name="T24" fmla="*/ 73 w 148"/>
                <a:gd name="T25" fmla="*/ 14 h 213"/>
                <a:gd name="T26" fmla="*/ 17 w 148"/>
                <a:gd name="T27" fmla="*/ 1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13">
                  <a:moveTo>
                    <a:pt x="72" y="0"/>
                  </a:moveTo>
                  <a:cubicBezTo>
                    <a:pt x="120" y="0"/>
                    <a:pt x="148" y="24"/>
                    <a:pt x="148" y="67"/>
                  </a:cubicBezTo>
                  <a:cubicBezTo>
                    <a:pt x="148" y="107"/>
                    <a:pt x="117" y="132"/>
                    <a:pt x="71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213"/>
                    <a:pt x="17" y="213"/>
                    <a:pt x="17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2" y="0"/>
                  </a:lnTo>
                  <a:close/>
                  <a:moveTo>
                    <a:pt x="17" y="14"/>
                  </a:moveTo>
                  <a:cubicBezTo>
                    <a:pt x="17" y="117"/>
                    <a:pt x="17" y="117"/>
                    <a:pt x="17" y="117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109" y="117"/>
                    <a:pt x="130" y="98"/>
                    <a:pt x="130" y="67"/>
                  </a:cubicBezTo>
                  <a:cubicBezTo>
                    <a:pt x="130" y="34"/>
                    <a:pt x="109" y="14"/>
                    <a:pt x="73" y="14"/>
                  </a:cubicBezTo>
                  <a:lnTo>
                    <a:pt x="1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67"/>
            <p:cNvSpPr>
              <a:spLocks noChangeArrowheads="1"/>
            </p:cNvSpPr>
            <p:nvPr/>
          </p:nvSpPr>
          <p:spPr bwMode="auto">
            <a:xfrm>
              <a:off x="3222625" y="6113463"/>
              <a:ext cx="15875" cy="214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8"/>
            <p:cNvSpPr>
              <a:spLocks/>
            </p:cNvSpPr>
            <p:nvPr/>
          </p:nvSpPr>
          <p:spPr bwMode="auto">
            <a:xfrm>
              <a:off x="3282950" y="6173788"/>
              <a:ext cx="119063" cy="158750"/>
            </a:xfrm>
            <a:custGeom>
              <a:avLst/>
              <a:gdLst>
                <a:gd name="T0" fmla="*/ 16 w 118"/>
                <a:gd name="T1" fmla="*/ 0 h 159"/>
                <a:gd name="T2" fmla="*/ 16 w 118"/>
                <a:gd name="T3" fmla="*/ 105 h 159"/>
                <a:gd name="T4" fmla="*/ 56 w 118"/>
                <a:gd name="T5" fmla="*/ 145 h 159"/>
                <a:gd name="T6" fmla="*/ 102 w 118"/>
                <a:gd name="T7" fmla="*/ 95 h 159"/>
                <a:gd name="T8" fmla="*/ 102 w 118"/>
                <a:gd name="T9" fmla="*/ 0 h 159"/>
                <a:gd name="T10" fmla="*/ 118 w 118"/>
                <a:gd name="T11" fmla="*/ 0 h 159"/>
                <a:gd name="T12" fmla="*/ 118 w 118"/>
                <a:gd name="T13" fmla="*/ 154 h 159"/>
                <a:gd name="T14" fmla="*/ 105 w 118"/>
                <a:gd name="T15" fmla="*/ 154 h 159"/>
                <a:gd name="T16" fmla="*/ 103 w 118"/>
                <a:gd name="T17" fmla="*/ 130 h 159"/>
                <a:gd name="T18" fmla="*/ 53 w 118"/>
                <a:gd name="T19" fmla="*/ 159 h 159"/>
                <a:gd name="T20" fmla="*/ 0 w 118"/>
                <a:gd name="T21" fmla="*/ 105 h 159"/>
                <a:gd name="T22" fmla="*/ 0 w 118"/>
                <a:gd name="T23" fmla="*/ 0 h 159"/>
                <a:gd name="T24" fmla="*/ 16 w 118"/>
                <a:gd name="T2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59">
                  <a:moveTo>
                    <a:pt x="16" y="0"/>
                  </a:moveTo>
                  <a:cubicBezTo>
                    <a:pt x="16" y="105"/>
                    <a:pt x="16" y="105"/>
                    <a:pt x="16" y="105"/>
                  </a:cubicBezTo>
                  <a:cubicBezTo>
                    <a:pt x="16" y="132"/>
                    <a:pt x="32" y="145"/>
                    <a:pt x="56" y="145"/>
                  </a:cubicBezTo>
                  <a:cubicBezTo>
                    <a:pt x="83" y="145"/>
                    <a:pt x="102" y="123"/>
                    <a:pt x="102" y="9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05" y="154"/>
                    <a:pt x="105" y="154"/>
                    <a:pt x="105" y="154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92" y="150"/>
                    <a:pt x="72" y="159"/>
                    <a:pt x="53" y="159"/>
                  </a:cubicBezTo>
                  <a:cubicBezTo>
                    <a:pt x="23" y="159"/>
                    <a:pt x="0" y="141"/>
                    <a:pt x="0" y="10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9"/>
            <p:cNvSpPr>
              <a:spLocks/>
            </p:cNvSpPr>
            <p:nvPr/>
          </p:nvSpPr>
          <p:spPr bwMode="auto">
            <a:xfrm>
              <a:off x="3435350" y="6169025"/>
              <a:ext cx="123825" cy="163513"/>
            </a:xfrm>
            <a:custGeom>
              <a:avLst/>
              <a:gdLst>
                <a:gd name="T0" fmla="*/ 56 w 123"/>
                <a:gd name="T1" fmla="*/ 84 h 163"/>
                <a:gd name="T2" fmla="*/ 6 w 123"/>
                <a:gd name="T3" fmla="*/ 41 h 163"/>
                <a:gd name="T4" fmla="*/ 62 w 123"/>
                <a:gd name="T5" fmla="*/ 0 h 163"/>
                <a:gd name="T6" fmla="*/ 122 w 123"/>
                <a:gd name="T7" fmla="*/ 42 h 163"/>
                <a:gd name="T8" fmla="*/ 105 w 123"/>
                <a:gd name="T9" fmla="*/ 42 h 163"/>
                <a:gd name="T10" fmla="*/ 61 w 123"/>
                <a:gd name="T11" fmla="*/ 13 h 163"/>
                <a:gd name="T12" fmla="*/ 22 w 123"/>
                <a:gd name="T13" fmla="*/ 39 h 163"/>
                <a:gd name="T14" fmla="*/ 65 w 123"/>
                <a:gd name="T15" fmla="*/ 71 h 163"/>
                <a:gd name="T16" fmla="*/ 123 w 123"/>
                <a:gd name="T17" fmla="*/ 117 h 163"/>
                <a:gd name="T18" fmla="*/ 62 w 123"/>
                <a:gd name="T19" fmla="*/ 163 h 163"/>
                <a:gd name="T20" fmla="*/ 0 w 123"/>
                <a:gd name="T21" fmla="*/ 117 h 163"/>
                <a:gd name="T22" fmla="*/ 17 w 123"/>
                <a:gd name="T23" fmla="*/ 117 h 163"/>
                <a:gd name="T24" fmla="*/ 63 w 123"/>
                <a:gd name="T25" fmla="*/ 150 h 163"/>
                <a:gd name="T26" fmla="*/ 106 w 123"/>
                <a:gd name="T27" fmla="*/ 118 h 163"/>
                <a:gd name="T28" fmla="*/ 56 w 123"/>
                <a:gd name="T29" fmla="*/ 8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63">
                  <a:moveTo>
                    <a:pt x="56" y="84"/>
                  </a:moveTo>
                  <a:cubicBezTo>
                    <a:pt x="24" y="78"/>
                    <a:pt x="6" y="65"/>
                    <a:pt x="6" y="41"/>
                  </a:cubicBezTo>
                  <a:cubicBezTo>
                    <a:pt x="6" y="17"/>
                    <a:pt x="24" y="0"/>
                    <a:pt x="62" y="0"/>
                  </a:cubicBezTo>
                  <a:cubicBezTo>
                    <a:pt x="94" y="0"/>
                    <a:pt x="118" y="16"/>
                    <a:pt x="122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3" y="25"/>
                    <a:pt x="85" y="13"/>
                    <a:pt x="61" y="13"/>
                  </a:cubicBezTo>
                  <a:cubicBezTo>
                    <a:pt x="34" y="13"/>
                    <a:pt x="22" y="25"/>
                    <a:pt x="22" y="39"/>
                  </a:cubicBezTo>
                  <a:cubicBezTo>
                    <a:pt x="22" y="56"/>
                    <a:pt x="32" y="64"/>
                    <a:pt x="65" y="71"/>
                  </a:cubicBezTo>
                  <a:cubicBezTo>
                    <a:pt x="104" y="78"/>
                    <a:pt x="123" y="90"/>
                    <a:pt x="123" y="117"/>
                  </a:cubicBezTo>
                  <a:cubicBezTo>
                    <a:pt x="123" y="142"/>
                    <a:pt x="100" y="163"/>
                    <a:pt x="62" y="163"/>
                  </a:cubicBezTo>
                  <a:cubicBezTo>
                    <a:pt x="26" y="163"/>
                    <a:pt x="4" y="144"/>
                    <a:pt x="0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37"/>
                    <a:pt x="36" y="150"/>
                    <a:pt x="63" y="150"/>
                  </a:cubicBezTo>
                  <a:cubicBezTo>
                    <a:pt x="91" y="150"/>
                    <a:pt x="106" y="134"/>
                    <a:pt x="106" y="118"/>
                  </a:cubicBezTo>
                  <a:cubicBezTo>
                    <a:pt x="106" y="98"/>
                    <a:pt x="91" y="90"/>
                    <a:pt x="56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0"/>
            <p:cNvSpPr>
              <a:spLocks noEditPoints="1"/>
            </p:cNvSpPr>
            <p:nvPr/>
          </p:nvSpPr>
          <p:spPr bwMode="auto">
            <a:xfrm>
              <a:off x="3014663" y="6450013"/>
              <a:ext cx="193675" cy="215900"/>
            </a:xfrm>
            <a:custGeom>
              <a:avLst/>
              <a:gdLst>
                <a:gd name="T0" fmla="*/ 110 w 122"/>
                <a:gd name="T1" fmla="*/ 136 h 136"/>
                <a:gd name="T2" fmla="*/ 95 w 122"/>
                <a:gd name="T3" fmla="*/ 98 h 136"/>
                <a:gd name="T4" fmla="*/ 27 w 122"/>
                <a:gd name="T5" fmla="*/ 98 h 136"/>
                <a:gd name="T6" fmla="*/ 11 w 122"/>
                <a:gd name="T7" fmla="*/ 136 h 136"/>
                <a:gd name="T8" fmla="*/ 0 w 122"/>
                <a:gd name="T9" fmla="*/ 136 h 136"/>
                <a:gd name="T10" fmla="*/ 54 w 122"/>
                <a:gd name="T11" fmla="*/ 0 h 136"/>
                <a:gd name="T12" fmla="*/ 68 w 122"/>
                <a:gd name="T13" fmla="*/ 0 h 136"/>
                <a:gd name="T14" fmla="*/ 122 w 122"/>
                <a:gd name="T15" fmla="*/ 136 h 136"/>
                <a:gd name="T16" fmla="*/ 110 w 122"/>
                <a:gd name="T17" fmla="*/ 136 h 136"/>
                <a:gd name="T18" fmla="*/ 30 w 122"/>
                <a:gd name="T19" fmla="*/ 89 h 136"/>
                <a:gd name="T20" fmla="*/ 91 w 122"/>
                <a:gd name="T21" fmla="*/ 89 h 136"/>
                <a:gd name="T22" fmla="*/ 61 w 122"/>
                <a:gd name="T23" fmla="*/ 10 h 136"/>
                <a:gd name="T24" fmla="*/ 30 w 122"/>
                <a:gd name="T25" fmla="*/ 8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136">
                  <a:moveTo>
                    <a:pt x="110" y="136"/>
                  </a:moveTo>
                  <a:lnTo>
                    <a:pt x="95" y="98"/>
                  </a:lnTo>
                  <a:lnTo>
                    <a:pt x="27" y="98"/>
                  </a:lnTo>
                  <a:lnTo>
                    <a:pt x="11" y="136"/>
                  </a:lnTo>
                  <a:lnTo>
                    <a:pt x="0" y="136"/>
                  </a:lnTo>
                  <a:lnTo>
                    <a:pt x="54" y="0"/>
                  </a:lnTo>
                  <a:lnTo>
                    <a:pt x="68" y="0"/>
                  </a:lnTo>
                  <a:lnTo>
                    <a:pt x="122" y="136"/>
                  </a:lnTo>
                  <a:lnTo>
                    <a:pt x="110" y="136"/>
                  </a:lnTo>
                  <a:close/>
                  <a:moveTo>
                    <a:pt x="30" y="89"/>
                  </a:moveTo>
                  <a:lnTo>
                    <a:pt x="91" y="89"/>
                  </a:lnTo>
                  <a:lnTo>
                    <a:pt x="61" y="10"/>
                  </a:lnTo>
                  <a:lnTo>
                    <a:pt x="30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1"/>
            <p:cNvSpPr>
              <a:spLocks/>
            </p:cNvSpPr>
            <p:nvPr/>
          </p:nvSpPr>
          <p:spPr bwMode="auto">
            <a:xfrm>
              <a:off x="3221038" y="6505575"/>
              <a:ext cx="123825" cy="165100"/>
            </a:xfrm>
            <a:custGeom>
              <a:avLst/>
              <a:gdLst>
                <a:gd name="T0" fmla="*/ 56 w 123"/>
                <a:gd name="T1" fmla="*/ 84 h 164"/>
                <a:gd name="T2" fmla="*/ 6 w 123"/>
                <a:gd name="T3" fmla="*/ 41 h 164"/>
                <a:gd name="T4" fmla="*/ 62 w 123"/>
                <a:gd name="T5" fmla="*/ 0 h 164"/>
                <a:gd name="T6" fmla="*/ 122 w 123"/>
                <a:gd name="T7" fmla="*/ 43 h 164"/>
                <a:gd name="T8" fmla="*/ 105 w 123"/>
                <a:gd name="T9" fmla="*/ 43 h 164"/>
                <a:gd name="T10" fmla="*/ 61 w 123"/>
                <a:gd name="T11" fmla="*/ 13 h 164"/>
                <a:gd name="T12" fmla="*/ 22 w 123"/>
                <a:gd name="T13" fmla="*/ 40 h 164"/>
                <a:gd name="T14" fmla="*/ 65 w 123"/>
                <a:gd name="T15" fmla="*/ 71 h 164"/>
                <a:gd name="T16" fmla="*/ 123 w 123"/>
                <a:gd name="T17" fmla="*/ 118 h 164"/>
                <a:gd name="T18" fmla="*/ 62 w 123"/>
                <a:gd name="T19" fmla="*/ 164 h 164"/>
                <a:gd name="T20" fmla="*/ 0 w 123"/>
                <a:gd name="T21" fmla="*/ 118 h 164"/>
                <a:gd name="T22" fmla="*/ 17 w 123"/>
                <a:gd name="T23" fmla="*/ 118 h 164"/>
                <a:gd name="T24" fmla="*/ 63 w 123"/>
                <a:gd name="T25" fmla="*/ 150 h 164"/>
                <a:gd name="T26" fmla="*/ 106 w 123"/>
                <a:gd name="T27" fmla="*/ 118 h 164"/>
                <a:gd name="T28" fmla="*/ 56 w 123"/>
                <a:gd name="T29" fmla="*/ 8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64">
                  <a:moveTo>
                    <a:pt x="56" y="84"/>
                  </a:moveTo>
                  <a:cubicBezTo>
                    <a:pt x="24" y="79"/>
                    <a:pt x="6" y="66"/>
                    <a:pt x="6" y="41"/>
                  </a:cubicBezTo>
                  <a:cubicBezTo>
                    <a:pt x="6" y="18"/>
                    <a:pt x="24" y="0"/>
                    <a:pt x="62" y="0"/>
                  </a:cubicBezTo>
                  <a:cubicBezTo>
                    <a:pt x="94" y="0"/>
                    <a:pt x="117" y="17"/>
                    <a:pt x="122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3" y="26"/>
                    <a:pt x="85" y="13"/>
                    <a:pt x="61" y="13"/>
                  </a:cubicBezTo>
                  <a:cubicBezTo>
                    <a:pt x="34" y="13"/>
                    <a:pt x="22" y="26"/>
                    <a:pt x="22" y="40"/>
                  </a:cubicBezTo>
                  <a:cubicBezTo>
                    <a:pt x="22" y="57"/>
                    <a:pt x="32" y="65"/>
                    <a:pt x="65" y="71"/>
                  </a:cubicBezTo>
                  <a:cubicBezTo>
                    <a:pt x="104" y="79"/>
                    <a:pt x="123" y="91"/>
                    <a:pt x="123" y="118"/>
                  </a:cubicBezTo>
                  <a:cubicBezTo>
                    <a:pt x="123" y="142"/>
                    <a:pt x="100" y="164"/>
                    <a:pt x="62" y="164"/>
                  </a:cubicBezTo>
                  <a:cubicBezTo>
                    <a:pt x="26" y="164"/>
                    <a:pt x="4" y="145"/>
                    <a:pt x="0" y="118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38"/>
                    <a:pt x="36" y="150"/>
                    <a:pt x="63" y="150"/>
                  </a:cubicBezTo>
                  <a:cubicBezTo>
                    <a:pt x="91" y="150"/>
                    <a:pt x="106" y="135"/>
                    <a:pt x="106" y="118"/>
                  </a:cubicBezTo>
                  <a:cubicBezTo>
                    <a:pt x="106" y="99"/>
                    <a:pt x="91" y="91"/>
                    <a:pt x="56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2"/>
            <p:cNvSpPr>
              <a:spLocks noEditPoints="1"/>
            </p:cNvSpPr>
            <p:nvPr/>
          </p:nvSpPr>
          <p:spPr bwMode="auto">
            <a:xfrm>
              <a:off x="3381375" y="6505575"/>
              <a:ext cx="136525" cy="214313"/>
            </a:xfrm>
            <a:custGeom>
              <a:avLst/>
              <a:gdLst>
                <a:gd name="T0" fmla="*/ 13 w 135"/>
                <a:gd name="T1" fmla="*/ 5 h 213"/>
                <a:gd name="T2" fmla="*/ 15 w 135"/>
                <a:gd name="T3" fmla="*/ 34 h 213"/>
                <a:gd name="T4" fmla="*/ 70 w 135"/>
                <a:gd name="T5" fmla="*/ 0 h 213"/>
                <a:gd name="T6" fmla="*/ 135 w 135"/>
                <a:gd name="T7" fmla="*/ 80 h 213"/>
                <a:gd name="T8" fmla="*/ 68 w 135"/>
                <a:gd name="T9" fmla="*/ 164 h 213"/>
                <a:gd name="T10" fmla="*/ 16 w 135"/>
                <a:gd name="T11" fmla="*/ 132 h 213"/>
                <a:gd name="T12" fmla="*/ 16 w 135"/>
                <a:gd name="T13" fmla="*/ 213 h 213"/>
                <a:gd name="T14" fmla="*/ 0 w 135"/>
                <a:gd name="T15" fmla="*/ 213 h 213"/>
                <a:gd name="T16" fmla="*/ 0 w 135"/>
                <a:gd name="T17" fmla="*/ 5 h 213"/>
                <a:gd name="T18" fmla="*/ 13 w 135"/>
                <a:gd name="T19" fmla="*/ 5 h 213"/>
                <a:gd name="T20" fmla="*/ 67 w 135"/>
                <a:gd name="T21" fmla="*/ 14 h 213"/>
                <a:gd name="T22" fmla="*/ 14 w 135"/>
                <a:gd name="T23" fmla="*/ 82 h 213"/>
                <a:gd name="T24" fmla="*/ 66 w 135"/>
                <a:gd name="T25" fmla="*/ 150 h 213"/>
                <a:gd name="T26" fmla="*/ 118 w 135"/>
                <a:gd name="T27" fmla="*/ 80 h 213"/>
                <a:gd name="T28" fmla="*/ 67 w 135"/>
                <a:gd name="T29" fmla="*/ 1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5" h="213">
                  <a:moveTo>
                    <a:pt x="13" y="5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25" y="14"/>
                    <a:pt x="44" y="0"/>
                    <a:pt x="70" y="0"/>
                  </a:cubicBezTo>
                  <a:cubicBezTo>
                    <a:pt x="108" y="0"/>
                    <a:pt x="135" y="27"/>
                    <a:pt x="135" y="80"/>
                  </a:cubicBezTo>
                  <a:cubicBezTo>
                    <a:pt x="135" y="135"/>
                    <a:pt x="106" y="164"/>
                    <a:pt x="68" y="164"/>
                  </a:cubicBezTo>
                  <a:cubicBezTo>
                    <a:pt x="43" y="164"/>
                    <a:pt x="25" y="150"/>
                    <a:pt x="16" y="132"/>
                  </a:cubicBezTo>
                  <a:cubicBezTo>
                    <a:pt x="16" y="213"/>
                    <a:pt x="16" y="213"/>
                    <a:pt x="16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13" y="5"/>
                  </a:lnTo>
                  <a:close/>
                  <a:moveTo>
                    <a:pt x="67" y="14"/>
                  </a:moveTo>
                  <a:cubicBezTo>
                    <a:pt x="41" y="14"/>
                    <a:pt x="14" y="33"/>
                    <a:pt x="14" y="82"/>
                  </a:cubicBezTo>
                  <a:cubicBezTo>
                    <a:pt x="14" y="127"/>
                    <a:pt x="36" y="150"/>
                    <a:pt x="66" y="150"/>
                  </a:cubicBezTo>
                  <a:cubicBezTo>
                    <a:pt x="96" y="150"/>
                    <a:pt x="118" y="127"/>
                    <a:pt x="118" y="80"/>
                  </a:cubicBezTo>
                  <a:cubicBezTo>
                    <a:pt x="118" y="34"/>
                    <a:pt x="96" y="14"/>
                    <a:pt x="6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3"/>
            <p:cNvSpPr>
              <a:spLocks noEditPoints="1"/>
            </p:cNvSpPr>
            <p:nvPr/>
          </p:nvSpPr>
          <p:spPr bwMode="auto">
            <a:xfrm>
              <a:off x="3552825" y="6450013"/>
              <a:ext cx="20638" cy="215900"/>
            </a:xfrm>
            <a:custGeom>
              <a:avLst/>
              <a:gdLst>
                <a:gd name="T0" fmla="*/ 0 w 13"/>
                <a:gd name="T1" fmla="*/ 14 h 136"/>
                <a:gd name="T2" fmla="*/ 0 w 13"/>
                <a:gd name="T3" fmla="*/ 0 h 136"/>
                <a:gd name="T4" fmla="*/ 13 w 13"/>
                <a:gd name="T5" fmla="*/ 0 h 136"/>
                <a:gd name="T6" fmla="*/ 13 w 13"/>
                <a:gd name="T7" fmla="*/ 14 h 136"/>
                <a:gd name="T8" fmla="*/ 0 w 13"/>
                <a:gd name="T9" fmla="*/ 14 h 136"/>
                <a:gd name="T10" fmla="*/ 1 w 13"/>
                <a:gd name="T11" fmla="*/ 136 h 136"/>
                <a:gd name="T12" fmla="*/ 1 w 13"/>
                <a:gd name="T13" fmla="*/ 38 h 136"/>
                <a:gd name="T14" fmla="*/ 11 w 13"/>
                <a:gd name="T15" fmla="*/ 38 h 136"/>
                <a:gd name="T16" fmla="*/ 11 w 13"/>
                <a:gd name="T17" fmla="*/ 136 h 136"/>
                <a:gd name="T18" fmla="*/ 1 w 13"/>
                <a:gd name="T1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6">
                  <a:moveTo>
                    <a:pt x="0" y="1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14"/>
                  </a:lnTo>
                  <a:lnTo>
                    <a:pt x="0" y="14"/>
                  </a:lnTo>
                  <a:close/>
                  <a:moveTo>
                    <a:pt x="1" y="136"/>
                  </a:moveTo>
                  <a:lnTo>
                    <a:pt x="1" y="38"/>
                  </a:lnTo>
                  <a:lnTo>
                    <a:pt x="11" y="38"/>
                  </a:lnTo>
                  <a:lnTo>
                    <a:pt x="11" y="136"/>
                  </a:lnTo>
                  <a:lnTo>
                    <a:pt x="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4"/>
            <p:cNvSpPr>
              <a:spLocks/>
            </p:cNvSpPr>
            <p:nvPr/>
          </p:nvSpPr>
          <p:spPr bwMode="auto">
            <a:xfrm>
              <a:off x="3617913" y="6505575"/>
              <a:ext cx="73025" cy="160338"/>
            </a:xfrm>
            <a:custGeom>
              <a:avLst/>
              <a:gdLst>
                <a:gd name="T0" fmla="*/ 0 w 74"/>
                <a:gd name="T1" fmla="*/ 159 h 159"/>
                <a:gd name="T2" fmla="*/ 0 w 74"/>
                <a:gd name="T3" fmla="*/ 5 h 159"/>
                <a:gd name="T4" fmla="*/ 13 w 74"/>
                <a:gd name="T5" fmla="*/ 5 h 159"/>
                <a:gd name="T6" fmla="*/ 15 w 74"/>
                <a:gd name="T7" fmla="*/ 34 h 159"/>
                <a:gd name="T8" fmla="*/ 58 w 74"/>
                <a:gd name="T9" fmla="*/ 0 h 159"/>
                <a:gd name="T10" fmla="*/ 74 w 74"/>
                <a:gd name="T11" fmla="*/ 3 h 159"/>
                <a:gd name="T12" fmla="*/ 74 w 74"/>
                <a:gd name="T13" fmla="*/ 18 h 159"/>
                <a:gd name="T14" fmla="*/ 58 w 74"/>
                <a:gd name="T15" fmla="*/ 16 h 159"/>
                <a:gd name="T16" fmla="*/ 16 w 74"/>
                <a:gd name="T17" fmla="*/ 75 h 159"/>
                <a:gd name="T18" fmla="*/ 16 w 74"/>
                <a:gd name="T19" fmla="*/ 159 h 159"/>
                <a:gd name="T20" fmla="*/ 0 w 74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59">
                  <a:moveTo>
                    <a:pt x="0" y="15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23" y="11"/>
                    <a:pt x="39" y="0"/>
                    <a:pt x="58" y="0"/>
                  </a:cubicBezTo>
                  <a:cubicBezTo>
                    <a:pt x="65" y="0"/>
                    <a:pt x="71" y="1"/>
                    <a:pt x="74" y="3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69" y="17"/>
                    <a:pt x="64" y="16"/>
                    <a:pt x="58" y="16"/>
                  </a:cubicBezTo>
                  <a:cubicBezTo>
                    <a:pt x="35" y="16"/>
                    <a:pt x="16" y="38"/>
                    <a:pt x="16" y="75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5"/>
            <p:cNvSpPr>
              <a:spLocks noEditPoints="1"/>
            </p:cNvSpPr>
            <p:nvPr/>
          </p:nvSpPr>
          <p:spPr bwMode="auto">
            <a:xfrm>
              <a:off x="3706813" y="6505575"/>
              <a:ext cx="141288" cy="165100"/>
            </a:xfrm>
            <a:custGeom>
              <a:avLst/>
              <a:gdLst>
                <a:gd name="T0" fmla="*/ 137 w 140"/>
                <a:gd name="T1" fmla="*/ 117 h 164"/>
                <a:gd name="T2" fmla="*/ 73 w 140"/>
                <a:gd name="T3" fmla="*/ 164 h 164"/>
                <a:gd name="T4" fmla="*/ 0 w 140"/>
                <a:gd name="T5" fmla="*/ 82 h 164"/>
                <a:gd name="T6" fmla="*/ 70 w 140"/>
                <a:gd name="T7" fmla="*/ 0 h 164"/>
                <a:gd name="T8" fmla="*/ 140 w 140"/>
                <a:gd name="T9" fmla="*/ 86 h 164"/>
                <a:gd name="T10" fmla="*/ 16 w 140"/>
                <a:gd name="T11" fmla="*/ 86 h 164"/>
                <a:gd name="T12" fmla="*/ 74 w 140"/>
                <a:gd name="T13" fmla="*/ 150 h 164"/>
                <a:gd name="T14" fmla="*/ 121 w 140"/>
                <a:gd name="T15" fmla="*/ 117 h 164"/>
                <a:gd name="T16" fmla="*/ 137 w 140"/>
                <a:gd name="T17" fmla="*/ 117 h 164"/>
                <a:gd name="T18" fmla="*/ 17 w 140"/>
                <a:gd name="T19" fmla="*/ 72 h 164"/>
                <a:gd name="T20" fmla="*/ 124 w 140"/>
                <a:gd name="T21" fmla="*/ 72 h 164"/>
                <a:gd name="T22" fmla="*/ 70 w 140"/>
                <a:gd name="T23" fmla="*/ 13 h 164"/>
                <a:gd name="T24" fmla="*/ 17 w 140"/>
                <a:gd name="T25" fmla="*/ 7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64">
                  <a:moveTo>
                    <a:pt x="137" y="117"/>
                  </a:moveTo>
                  <a:cubicBezTo>
                    <a:pt x="130" y="145"/>
                    <a:pt x="106" y="164"/>
                    <a:pt x="73" y="164"/>
                  </a:cubicBezTo>
                  <a:cubicBezTo>
                    <a:pt x="31" y="164"/>
                    <a:pt x="0" y="135"/>
                    <a:pt x="0" y="82"/>
                  </a:cubicBezTo>
                  <a:cubicBezTo>
                    <a:pt x="0" y="29"/>
                    <a:pt x="31" y="0"/>
                    <a:pt x="70" y="0"/>
                  </a:cubicBezTo>
                  <a:cubicBezTo>
                    <a:pt x="110" y="0"/>
                    <a:pt x="140" y="27"/>
                    <a:pt x="14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8" y="130"/>
                    <a:pt x="43" y="150"/>
                    <a:pt x="74" y="150"/>
                  </a:cubicBezTo>
                  <a:cubicBezTo>
                    <a:pt x="97" y="150"/>
                    <a:pt x="115" y="137"/>
                    <a:pt x="121" y="117"/>
                  </a:cubicBezTo>
                  <a:lnTo>
                    <a:pt x="137" y="117"/>
                  </a:lnTo>
                  <a:close/>
                  <a:moveTo>
                    <a:pt x="17" y="72"/>
                  </a:moveTo>
                  <a:cubicBezTo>
                    <a:pt x="124" y="72"/>
                    <a:pt x="124" y="72"/>
                    <a:pt x="124" y="72"/>
                  </a:cubicBezTo>
                  <a:cubicBezTo>
                    <a:pt x="121" y="33"/>
                    <a:pt x="99" y="13"/>
                    <a:pt x="70" y="13"/>
                  </a:cubicBezTo>
                  <a:cubicBezTo>
                    <a:pt x="42" y="13"/>
                    <a:pt x="20" y="34"/>
                    <a:pt x="17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55" name="Straight Connector 54"/>
          <p:cNvCxnSpPr/>
          <p:nvPr/>
        </p:nvCxnSpPr>
        <p:spPr>
          <a:xfrm rot="16200000" flipH="1">
            <a:off x="4324540" y="4882471"/>
            <a:ext cx="2431145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7269759" y="4882471"/>
            <a:ext cx="2431145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7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4" y="1141741"/>
            <a:ext cx="12170374" cy="5507867"/>
          </a:xfrm>
          <a:prstGeom prst="rect">
            <a:avLst/>
          </a:prstGeom>
          <a:gradFill flip="none" rotWithShape="1">
            <a:gsLst>
              <a:gs pos="24000">
                <a:srgbClr val="272848">
                  <a:lumMod val="75000"/>
                </a:srgbClr>
              </a:gs>
              <a:gs pos="100000">
                <a:srgbClr val="272848">
                  <a:lumMod val="75000"/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24" tIns="45713" rIns="91424" bIns="45713" rtlCol="0" anchor="ctr"/>
          <a:lstStyle/>
          <a:p>
            <a:pPr algn="ctr"/>
            <a:endParaRPr lang="en-US" kern="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45" name="Rectangle 44"/>
          <p:cNvSpPr/>
          <p:nvPr/>
        </p:nvSpPr>
        <p:spPr>
          <a:xfrm flipV="1">
            <a:off x="0" y="1141736"/>
            <a:ext cx="12190478" cy="1398261"/>
          </a:xfrm>
          <a:prstGeom prst="rect">
            <a:avLst/>
          </a:prstGeom>
          <a:gradFill>
            <a:gsLst>
              <a:gs pos="100000">
                <a:srgbClr val="FFFFFF">
                  <a:alpha val="20000"/>
                </a:srgbClr>
              </a:gs>
              <a:gs pos="0">
                <a:srgbClr val="FFFFFF">
                  <a:alpha val="16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800" dirty="0"/>
          </a:p>
        </p:txBody>
      </p:sp>
      <p:sp>
        <p:nvSpPr>
          <p:cNvPr id="46" name="Rectangle 45"/>
          <p:cNvSpPr/>
          <p:nvPr/>
        </p:nvSpPr>
        <p:spPr bwMode="auto">
          <a:xfrm rot="16200000">
            <a:off x="5402148" y="-184847"/>
            <a:ext cx="1398257" cy="4051430"/>
          </a:xfrm>
          <a:prstGeom prst="rect">
            <a:avLst/>
          </a:prstGeom>
          <a:solidFill>
            <a:schemeClr val="accent5">
              <a:alpha val="59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defTabSz="914171">
              <a:lnSpc>
                <a:spcPct val="90000"/>
              </a:lnSpc>
            </a:pPr>
            <a:endParaRPr lang="en-US" sz="1500" dirty="0" err="1">
              <a:solidFill>
                <a:prstClr val="white"/>
              </a:solidFill>
              <a:sym typeface="Arial" pitchFamily="-107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14415" y="1518237"/>
            <a:ext cx="3056484" cy="5849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Partner Plus Aspire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-47270" y="2399520"/>
            <a:ext cx="12217649" cy="14047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rgbClr val="FFFFFF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262318" y="1527967"/>
            <a:ext cx="548902" cy="548900"/>
            <a:chOff x="7948316" y="976215"/>
            <a:chExt cx="803647" cy="803645"/>
          </a:xfrm>
        </p:grpSpPr>
        <p:sp>
          <p:nvSpPr>
            <p:cNvPr id="57" name="Oval 56"/>
            <p:cNvSpPr/>
            <p:nvPr/>
          </p:nvSpPr>
          <p:spPr>
            <a:xfrm>
              <a:off x="7948316" y="976215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8005866" y="1033624"/>
              <a:ext cx="688546" cy="688826"/>
            </a:xfrm>
            <a:prstGeom prst="ellipse">
              <a:avLst/>
            </a:prstGeom>
            <a:gradFill>
              <a:gsLst>
                <a:gs pos="100000">
                  <a:srgbClr val="FC3907"/>
                </a:gs>
                <a:gs pos="50000">
                  <a:srgbClr val="FD5707"/>
                </a:gs>
                <a:gs pos="0">
                  <a:srgbClr val="FD9808"/>
                </a:gs>
              </a:gsLst>
              <a:lin ang="16200000" scaled="1"/>
            </a:gradFill>
            <a:ln w="9525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473"/>
              <a:r>
                <a:rPr lang="en-US" sz="1600" kern="0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59" name="1 faded"/>
          <p:cNvGrpSpPr/>
          <p:nvPr/>
        </p:nvGrpSpPr>
        <p:grpSpPr>
          <a:xfrm>
            <a:off x="8336241" y="1527967"/>
            <a:ext cx="548902" cy="548900"/>
            <a:chOff x="7948316" y="976215"/>
            <a:chExt cx="803647" cy="803645"/>
          </a:xfrm>
        </p:grpSpPr>
        <p:sp>
          <p:nvSpPr>
            <p:cNvPr id="60" name="Oval 59"/>
            <p:cNvSpPr/>
            <p:nvPr/>
          </p:nvSpPr>
          <p:spPr>
            <a:xfrm>
              <a:off x="7948316" y="976215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Freeform 9"/>
            <p:cNvSpPr>
              <a:spLocks/>
            </p:cNvSpPr>
            <p:nvPr/>
          </p:nvSpPr>
          <p:spPr bwMode="auto">
            <a:xfrm>
              <a:off x="8005866" y="1033624"/>
              <a:ext cx="688546" cy="6888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68586" tIns="34294" rIns="68586" bIns="34294" rtlCol="0" anchor="ctr"/>
            <a:lstStyle/>
            <a:p>
              <a:pPr algn="ctr" defTabSz="685692">
                <a:lnSpc>
                  <a:spcPct val="90000"/>
                </a:lnSpc>
              </a:pPr>
              <a:r>
                <a:rPr lang="en-US" sz="1600" kern="0">
                  <a:solidFill>
                    <a:prstClr val="white">
                      <a:alpha val="50000"/>
                    </a:prstClr>
                  </a:solidFill>
                  <a:ea typeface="Apple LiGothic Medium"/>
                  <a:cs typeface="Apple LiGothic Medium"/>
                </a:rPr>
                <a:t>3</a:t>
              </a:r>
            </a:p>
          </p:txBody>
        </p:sp>
      </p:grpSp>
      <p:cxnSp>
        <p:nvCxnSpPr>
          <p:cNvPr id="62" name="Straight Connector 61"/>
          <p:cNvCxnSpPr/>
          <p:nvPr/>
        </p:nvCxnSpPr>
        <p:spPr>
          <a:xfrm>
            <a:off x="4063494" y="1141742"/>
            <a:ext cx="0" cy="1398263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126986" y="1141742"/>
            <a:ext cx="0" cy="1398263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" y="1141743"/>
            <a:ext cx="12188822" cy="112292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685579"/>
            <a:endParaRPr lang="en-US" sz="15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97725" y="1518237"/>
            <a:ext cx="3229267" cy="5849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r>
              <a:rPr lang="en-US" dirty="0">
                <a:solidFill>
                  <a:schemeClr val="bg1"/>
                </a:solidFill>
              </a:rPr>
              <a:t>Partner Plus Prestige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971643" y="1518237"/>
            <a:ext cx="3198735" cy="5849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Partner Plus Elite</a:t>
            </a:r>
          </a:p>
        </p:txBody>
      </p:sp>
      <p:grpSp>
        <p:nvGrpSpPr>
          <p:cNvPr id="67" name="2 faded"/>
          <p:cNvGrpSpPr/>
          <p:nvPr/>
        </p:nvGrpSpPr>
        <p:grpSpPr>
          <a:xfrm>
            <a:off x="258505" y="1527967"/>
            <a:ext cx="548902" cy="548900"/>
            <a:chOff x="7948316" y="976215"/>
            <a:chExt cx="803647" cy="803645"/>
          </a:xfrm>
        </p:grpSpPr>
        <p:sp>
          <p:nvSpPr>
            <p:cNvPr id="68" name="Oval 67"/>
            <p:cNvSpPr/>
            <p:nvPr/>
          </p:nvSpPr>
          <p:spPr>
            <a:xfrm>
              <a:off x="7948316" y="976215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Freeform 9"/>
            <p:cNvSpPr>
              <a:spLocks/>
            </p:cNvSpPr>
            <p:nvPr/>
          </p:nvSpPr>
          <p:spPr bwMode="auto">
            <a:xfrm>
              <a:off x="8005866" y="1033624"/>
              <a:ext cx="688546" cy="6888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68586" tIns="34294" rIns="68586" bIns="34294" rtlCol="0" anchor="ctr"/>
            <a:lstStyle/>
            <a:p>
              <a:pPr algn="ctr" defTabSz="685692">
                <a:lnSpc>
                  <a:spcPct val="90000"/>
                </a:lnSpc>
              </a:pPr>
              <a:r>
                <a:rPr lang="en-US" sz="1600" kern="0">
                  <a:solidFill>
                    <a:prstClr val="white">
                      <a:alpha val="50000"/>
                    </a:prstClr>
                  </a:solidFill>
                  <a:ea typeface="Apple LiGothic Medium"/>
                  <a:cs typeface="Apple LiGothic Medium"/>
                </a:rPr>
                <a:t>1</a:t>
              </a:r>
            </a:p>
          </p:txBody>
        </p:sp>
      </p:grpSp>
      <p:sp>
        <p:nvSpPr>
          <p:cNvPr id="71" name="Rectangle 70"/>
          <p:cNvSpPr/>
          <p:nvPr/>
        </p:nvSpPr>
        <p:spPr>
          <a:xfrm>
            <a:off x="383618" y="2540001"/>
            <a:ext cx="2398454" cy="3780435"/>
          </a:xfrm>
          <a:prstGeom prst="rect">
            <a:avLst/>
          </a:prstGeom>
          <a:solidFill>
            <a:schemeClr val="accent5">
              <a:alpha val="32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defTabSz="914171">
              <a:lnSpc>
                <a:spcPct val="90000"/>
              </a:lnSpc>
            </a:pPr>
            <a:endParaRPr lang="en-US" sz="1500" dirty="0">
              <a:solidFill>
                <a:prstClr val="white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81011" y="2539999"/>
            <a:ext cx="11338395" cy="3780436"/>
            <a:chOff x="466813" y="2539997"/>
            <a:chExt cx="11338394" cy="3780436"/>
          </a:xfrm>
        </p:grpSpPr>
        <p:sp>
          <p:nvSpPr>
            <p:cNvPr id="73" name="Rectangle 72"/>
            <p:cNvSpPr/>
            <p:nvPr/>
          </p:nvSpPr>
          <p:spPr>
            <a:xfrm flipV="1">
              <a:off x="475885" y="2539997"/>
              <a:ext cx="11329322" cy="3780436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chemeClr val="accent5">
                    <a:alpha val="4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 flipH="1" flipV="1">
              <a:off x="466813" y="3229162"/>
              <a:ext cx="11338394" cy="3091267"/>
            </a:xfrm>
            <a:prstGeom prst="rect">
              <a:avLst/>
            </a:prstGeom>
            <a:blipFill dpi="0" rotWithShape="1">
              <a:blip r:embed="rId3">
                <a:alphaModFix amt="6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tile tx="0" ty="4191000" sx="100000" sy="100000" flip="none" algn="t"/>
            </a:blip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none" lIns="132492" tIns="94392" rIns="132492" bIns="94392" numCol="1" spcCol="1270" anchor="ctr" anchorCtr="0">
              <a:noAutofit/>
            </a:bodyPr>
            <a:lstStyle/>
            <a:p>
              <a:pPr algn="ctr" defTabSz="88859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4" y="2539999"/>
            <a:ext cx="12188822" cy="112292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685579"/>
            <a:endParaRPr lang="en-US" sz="15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Partner Plus Prestige Benefits – Distributor Delivered</a:t>
            </a:r>
            <a:endParaRPr lang="en-US" sz="1500" dirty="0"/>
          </a:p>
        </p:txBody>
      </p:sp>
      <p:grpSp>
        <p:nvGrpSpPr>
          <p:cNvPr id="11" name="DIAGRAM MASTER" hidden="1"/>
          <p:cNvGrpSpPr>
            <a:grpSpLocks noChangeAspect="1"/>
          </p:cNvGrpSpPr>
          <p:nvPr/>
        </p:nvGrpSpPr>
        <p:grpSpPr bwMode="auto">
          <a:xfrm>
            <a:off x="-1535359" y="-4779736"/>
            <a:ext cx="7872792" cy="5099959"/>
            <a:chOff x="1083" y="374"/>
            <a:chExt cx="5511" cy="3570"/>
          </a:xfrm>
        </p:grpSpPr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1083" y="991"/>
              <a:ext cx="5511" cy="2953"/>
            </a:xfrm>
            <a:custGeom>
              <a:avLst/>
              <a:gdLst>
                <a:gd name="T0" fmla="*/ 2333 w 2333"/>
                <a:gd name="T1" fmla="*/ 0 h 1250"/>
                <a:gd name="T2" fmla="*/ 2024 w 2333"/>
                <a:gd name="T3" fmla="*/ 26 h 1250"/>
                <a:gd name="T4" fmla="*/ 2070 w 2333"/>
                <a:gd name="T5" fmla="*/ 94 h 1250"/>
                <a:gd name="T6" fmla="*/ 1418 w 2333"/>
                <a:gd name="T7" fmla="*/ 574 h 1250"/>
                <a:gd name="T8" fmla="*/ 591 w 2333"/>
                <a:gd name="T9" fmla="*/ 710 h 1250"/>
                <a:gd name="T10" fmla="*/ 590 w 2333"/>
                <a:gd name="T11" fmla="*/ 711 h 1250"/>
                <a:gd name="T12" fmla="*/ 576 w 2333"/>
                <a:gd name="T13" fmla="*/ 718 h 1250"/>
                <a:gd name="T14" fmla="*/ 0 w 2333"/>
                <a:gd name="T15" fmla="*/ 1235 h 1250"/>
                <a:gd name="T16" fmla="*/ 13 w 2333"/>
                <a:gd name="T17" fmla="*/ 1250 h 1250"/>
                <a:gd name="T18" fmla="*/ 607 w 2333"/>
                <a:gd name="T19" fmla="*/ 769 h 1250"/>
                <a:gd name="T20" fmla="*/ 1444 w 2333"/>
                <a:gd name="T21" fmla="*/ 667 h 1250"/>
                <a:gd name="T22" fmla="*/ 1462 w 2333"/>
                <a:gd name="T23" fmla="*/ 660 h 1250"/>
                <a:gd name="T24" fmla="*/ 1464 w 2333"/>
                <a:gd name="T25" fmla="*/ 658 h 1250"/>
                <a:gd name="T26" fmla="*/ 2153 w 2333"/>
                <a:gd name="T27" fmla="*/ 213 h 1250"/>
                <a:gd name="T28" fmla="*/ 2200 w 2333"/>
                <a:gd name="T29" fmla="*/ 281 h 1250"/>
                <a:gd name="T30" fmla="*/ 2333 w 2333"/>
                <a:gd name="T31" fmla="*/ 0 h 1250"/>
                <a:gd name="T32" fmla="*/ 2333 w 2333"/>
                <a:gd name="T33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33" h="1250">
                  <a:moveTo>
                    <a:pt x="2333" y="0"/>
                  </a:moveTo>
                  <a:cubicBezTo>
                    <a:pt x="2024" y="26"/>
                    <a:pt x="2024" y="26"/>
                    <a:pt x="2024" y="26"/>
                  </a:cubicBezTo>
                  <a:cubicBezTo>
                    <a:pt x="2070" y="94"/>
                    <a:pt x="2070" y="94"/>
                    <a:pt x="2070" y="94"/>
                  </a:cubicBezTo>
                  <a:cubicBezTo>
                    <a:pt x="1418" y="574"/>
                    <a:pt x="1418" y="574"/>
                    <a:pt x="1418" y="574"/>
                  </a:cubicBezTo>
                  <a:cubicBezTo>
                    <a:pt x="591" y="710"/>
                    <a:pt x="591" y="710"/>
                    <a:pt x="591" y="710"/>
                  </a:cubicBezTo>
                  <a:cubicBezTo>
                    <a:pt x="590" y="711"/>
                    <a:pt x="590" y="711"/>
                    <a:pt x="590" y="711"/>
                  </a:cubicBezTo>
                  <a:cubicBezTo>
                    <a:pt x="585" y="711"/>
                    <a:pt x="579" y="714"/>
                    <a:pt x="576" y="718"/>
                  </a:cubicBezTo>
                  <a:cubicBezTo>
                    <a:pt x="0" y="1235"/>
                    <a:pt x="0" y="1235"/>
                    <a:pt x="0" y="1235"/>
                  </a:cubicBezTo>
                  <a:cubicBezTo>
                    <a:pt x="13" y="1250"/>
                    <a:pt x="13" y="1250"/>
                    <a:pt x="13" y="1250"/>
                  </a:cubicBezTo>
                  <a:cubicBezTo>
                    <a:pt x="607" y="769"/>
                    <a:pt x="607" y="769"/>
                    <a:pt x="607" y="769"/>
                  </a:cubicBezTo>
                  <a:cubicBezTo>
                    <a:pt x="1444" y="667"/>
                    <a:pt x="1444" y="667"/>
                    <a:pt x="1444" y="667"/>
                  </a:cubicBezTo>
                  <a:cubicBezTo>
                    <a:pt x="1450" y="666"/>
                    <a:pt x="1457" y="664"/>
                    <a:pt x="1462" y="660"/>
                  </a:cubicBezTo>
                  <a:cubicBezTo>
                    <a:pt x="1464" y="658"/>
                    <a:pt x="1464" y="658"/>
                    <a:pt x="1464" y="658"/>
                  </a:cubicBezTo>
                  <a:cubicBezTo>
                    <a:pt x="2153" y="213"/>
                    <a:pt x="2153" y="213"/>
                    <a:pt x="2153" y="213"/>
                  </a:cubicBezTo>
                  <a:cubicBezTo>
                    <a:pt x="2200" y="281"/>
                    <a:pt x="2200" y="281"/>
                    <a:pt x="2200" y="281"/>
                  </a:cubicBezTo>
                  <a:cubicBezTo>
                    <a:pt x="2333" y="0"/>
                    <a:pt x="2333" y="0"/>
                    <a:pt x="2333" y="0"/>
                  </a:cubicBezTo>
                  <a:cubicBezTo>
                    <a:pt x="2333" y="0"/>
                    <a:pt x="2333" y="0"/>
                    <a:pt x="2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1340" y="2713"/>
              <a:ext cx="1366" cy="990"/>
            </a:xfrm>
            <a:custGeom>
              <a:avLst/>
              <a:gdLst>
                <a:gd name="T0" fmla="*/ 578 w 578"/>
                <a:gd name="T1" fmla="*/ 0 h 419"/>
                <a:gd name="T2" fmla="*/ 578 w 578"/>
                <a:gd name="T3" fmla="*/ 380 h 419"/>
                <a:gd name="T4" fmla="*/ 539 w 578"/>
                <a:gd name="T5" fmla="*/ 419 h 419"/>
                <a:gd name="T6" fmla="*/ 0 w 578"/>
                <a:gd name="T7" fmla="*/ 419 h 419"/>
                <a:gd name="T8" fmla="*/ 489 w 578"/>
                <a:gd name="T9" fmla="*/ 14 h 419"/>
                <a:gd name="T10" fmla="*/ 578 w 578"/>
                <a:gd name="T11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8" h="419">
                  <a:moveTo>
                    <a:pt x="578" y="0"/>
                  </a:moveTo>
                  <a:cubicBezTo>
                    <a:pt x="578" y="380"/>
                    <a:pt x="578" y="380"/>
                    <a:pt x="578" y="380"/>
                  </a:cubicBezTo>
                  <a:cubicBezTo>
                    <a:pt x="578" y="401"/>
                    <a:pt x="560" y="419"/>
                    <a:pt x="539" y="419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489" y="14"/>
                    <a:pt x="489" y="14"/>
                    <a:pt x="489" y="14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1310" y="1827"/>
              <a:ext cx="1396" cy="1876"/>
            </a:xfrm>
            <a:custGeom>
              <a:avLst/>
              <a:gdLst>
                <a:gd name="T0" fmla="*/ 16 w 591"/>
                <a:gd name="T1" fmla="*/ 794 h 794"/>
                <a:gd name="T2" fmla="*/ 0 w 591"/>
                <a:gd name="T3" fmla="*/ 794 h 794"/>
                <a:gd name="T4" fmla="*/ 0 w 591"/>
                <a:gd name="T5" fmla="*/ 39 h 794"/>
                <a:gd name="T6" fmla="*/ 39 w 591"/>
                <a:gd name="T7" fmla="*/ 0 h 794"/>
                <a:gd name="T8" fmla="*/ 39 w 591"/>
                <a:gd name="T9" fmla="*/ 0 h 794"/>
                <a:gd name="T10" fmla="*/ 591 w 591"/>
                <a:gd name="T11" fmla="*/ 0 h 794"/>
                <a:gd name="T12" fmla="*/ 591 w 591"/>
                <a:gd name="T13" fmla="*/ 377 h 794"/>
                <a:gd name="T14" fmla="*/ 502 w 591"/>
                <a:gd name="T15" fmla="*/ 391 h 794"/>
                <a:gd name="T16" fmla="*/ 16 w 591"/>
                <a:gd name="T17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794">
                  <a:moveTo>
                    <a:pt x="16" y="794"/>
                  </a:moveTo>
                  <a:cubicBezTo>
                    <a:pt x="0" y="794"/>
                    <a:pt x="0" y="794"/>
                    <a:pt x="0" y="79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91" y="0"/>
                    <a:pt x="591" y="0"/>
                    <a:pt x="591" y="0"/>
                  </a:cubicBezTo>
                  <a:cubicBezTo>
                    <a:pt x="591" y="377"/>
                    <a:pt x="591" y="377"/>
                    <a:pt x="591" y="377"/>
                  </a:cubicBezTo>
                  <a:cubicBezTo>
                    <a:pt x="502" y="391"/>
                    <a:pt x="502" y="391"/>
                    <a:pt x="502" y="391"/>
                  </a:cubicBezTo>
                  <a:lnTo>
                    <a:pt x="16" y="7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3076" y="2429"/>
              <a:ext cx="1396" cy="522"/>
            </a:xfrm>
            <a:custGeom>
              <a:avLst/>
              <a:gdLst>
                <a:gd name="T0" fmla="*/ 0 w 591"/>
                <a:gd name="T1" fmla="*/ 92 h 221"/>
                <a:gd name="T2" fmla="*/ 0 w 591"/>
                <a:gd name="T3" fmla="*/ 221 h 221"/>
                <a:gd name="T4" fmla="*/ 552 w 591"/>
                <a:gd name="T5" fmla="*/ 221 h 221"/>
                <a:gd name="T6" fmla="*/ 591 w 591"/>
                <a:gd name="T7" fmla="*/ 182 h 221"/>
                <a:gd name="T8" fmla="*/ 591 w 591"/>
                <a:gd name="T9" fmla="*/ 0 h 221"/>
                <a:gd name="T10" fmla="*/ 0 w 591"/>
                <a:gd name="T11" fmla="*/ 9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1" h="221">
                  <a:moveTo>
                    <a:pt x="0" y="92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552" y="221"/>
                    <a:pt x="552" y="221"/>
                    <a:pt x="552" y="221"/>
                  </a:cubicBezTo>
                  <a:cubicBezTo>
                    <a:pt x="573" y="221"/>
                    <a:pt x="591" y="203"/>
                    <a:pt x="591" y="182"/>
                  </a:cubicBezTo>
                  <a:cubicBezTo>
                    <a:pt x="591" y="0"/>
                    <a:pt x="591" y="0"/>
                    <a:pt x="591" y="0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3076" y="1102"/>
              <a:ext cx="1396" cy="1559"/>
            </a:xfrm>
            <a:custGeom>
              <a:avLst/>
              <a:gdLst>
                <a:gd name="T0" fmla="*/ 591 w 591"/>
                <a:gd name="T1" fmla="*/ 567 h 660"/>
                <a:gd name="T2" fmla="*/ 591 w 591"/>
                <a:gd name="T3" fmla="*/ 0 h 660"/>
                <a:gd name="T4" fmla="*/ 39 w 591"/>
                <a:gd name="T5" fmla="*/ 0 h 660"/>
                <a:gd name="T6" fmla="*/ 39 w 591"/>
                <a:gd name="T7" fmla="*/ 0 h 660"/>
                <a:gd name="T8" fmla="*/ 0 w 591"/>
                <a:gd name="T9" fmla="*/ 38 h 660"/>
                <a:gd name="T10" fmla="*/ 0 w 591"/>
                <a:gd name="T11" fmla="*/ 660 h 660"/>
                <a:gd name="T12" fmla="*/ 591 w 591"/>
                <a:gd name="T13" fmla="*/ 567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660">
                  <a:moveTo>
                    <a:pt x="591" y="567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60"/>
                    <a:pt x="0" y="660"/>
                    <a:pt x="0" y="660"/>
                  </a:cubicBezTo>
                  <a:lnTo>
                    <a:pt x="591" y="5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8"/>
            <p:cNvSpPr>
              <a:spLocks/>
            </p:cNvSpPr>
            <p:nvPr/>
          </p:nvSpPr>
          <p:spPr bwMode="auto">
            <a:xfrm>
              <a:off x="4843" y="1187"/>
              <a:ext cx="1394" cy="1015"/>
            </a:xfrm>
            <a:custGeom>
              <a:avLst/>
              <a:gdLst>
                <a:gd name="T0" fmla="*/ 590 w 590"/>
                <a:gd name="T1" fmla="*/ 0 h 430"/>
                <a:gd name="T2" fmla="*/ 590 w 590"/>
                <a:gd name="T3" fmla="*/ 391 h 430"/>
                <a:gd name="T4" fmla="*/ 552 w 590"/>
                <a:gd name="T5" fmla="*/ 430 h 430"/>
                <a:gd name="T6" fmla="*/ 0 w 590"/>
                <a:gd name="T7" fmla="*/ 430 h 430"/>
                <a:gd name="T8" fmla="*/ 0 w 590"/>
                <a:gd name="T9" fmla="*/ 408 h 430"/>
                <a:gd name="T10" fmla="*/ 590 w 590"/>
                <a:gd name="T11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" h="430">
                  <a:moveTo>
                    <a:pt x="590" y="0"/>
                  </a:moveTo>
                  <a:cubicBezTo>
                    <a:pt x="590" y="391"/>
                    <a:pt x="590" y="391"/>
                    <a:pt x="590" y="391"/>
                  </a:cubicBezTo>
                  <a:cubicBezTo>
                    <a:pt x="590" y="413"/>
                    <a:pt x="573" y="430"/>
                    <a:pt x="552" y="430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0" y="408"/>
                    <a:pt x="0" y="408"/>
                    <a:pt x="0" y="408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4843" y="374"/>
              <a:ext cx="1394" cy="1819"/>
            </a:xfrm>
            <a:custGeom>
              <a:avLst/>
              <a:gdLst>
                <a:gd name="T0" fmla="*/ 590 w 590"/>
                <a:gd name="T1" fmla="*/ 353 h 770"/>
                <a:gd name="T2" fmla="*/ 590 w 590"/>
                <a:gd name="T3" fmla="*/ 0 h 770"/>
                <a:gd name="T4" fmla="*/ 39 w 590"/>
                <a:gd name="T5" fmla="*/ 0 h 770"/>
                <a:gd name="T6" fmla="*/ 39 w 590"/>
                <a:gd name="T7" fmla="*/ 0 h 770"/>
                <a:gd name="T8" fmla="*/ 0 w 590"/>
                <a:gd name="T9" fmla="*/ 39 h 770"/>
                <a:gd name="T10" fmla="*/ 0 w 590"/>
                <a:gd name="T11" fmla="*/ 770 h 770"/>
                <a:gd name="T12" fmla="*/ 590 w 590"/>
                <a:gd name="T13" fmla="*/ 353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" h="770">
                  <a:moveTo>
                    <a:pt x="590" y="353"/>
                  </a:moveTo>
                  <a:cubicBezTo>
                    <a:pt x="590" y="0"/>
                    <a:pt x="590" y="0"/>
                    <a:pt x="59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770"/>
                    <a:pt x="0" y="770"/>
                    <a:pt x="0" y="770"/>
                  </a:cubicBezTo>
                  <a:lnTo>
                    <a:pt x="590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777242" y="2907792"/>
            <a:ext cx="1611912" cy="3044952"/>
            <a:chOff x="12469813" y="3692525"/>
            <a:chExt cx="2474912" cy="4675187"/>
          </a:xfrm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12469813" y="3692525"/>
              <a:ext cx="2474912" cy="4675187"/>
            </a:xfrm>
            <a:custGeom>
              <a:avLst/>
              <a:gdLst>
                <a:gd name="T0" fmla="*/ 322 w 1605"/>
                <a:gd name="T1" fmla="*/ 0 h 3031"/>
                <a:gd name="T2" fmla="*/ 0 w 1605"/>
                <a:gd name="T3" fmla="*/ 322 h 3031"/>
                <a:gd name="T4" fmla="*/ 0 w 1605"/>
                <a:gd name="T5" fmla="*/ 3029 h 3031"/>
                <a:gd name="T6" fmla="*/ 1605 w 1605"/>
                <a:gd name="T7" fmla="*/ 3031 h 3031"/>
                <a:gd name="T8" fmla="*/ 1605 w 1605"/>
                <a:gd name="T9" fmla="*/ 0 h 3031"/>
                <a:gd name="T10" fmla="*/ 322 w 1605"/>
                <a:gd name="T11" fmla="*/ 0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5" h="3031">
                  <a:moveTo>
                    <a:pt x="322" y="0"/>
                  </a:moveTo>
                  <a:cubicBezTo>
                    <a:pt x="144" y="0"/>
                    <a:pt x="0" y="144"/>
                    <a:pt x="0" y="322"/>
                  </a:cubicBezTo>
                  <a:cubicBezTo>
                    <a:pt x="0" y="3029"/>
                    <a:pt x="0" y="3029"/>
                    <a:pt x="0" y="3029"/>
                  </a:cubicBezTo>
                  <a:cubicBezTo>
                    <a:pt x="1605" y="3031"/>
                    <a:pt x="1605" y="3031"/>
                    <a:pt x="1605" y="3031"/>
                  </a:cubicBezTo>
                  <a:cubicBezTo>
                    <a:pt x="1605" y="0"/>
                    <a:pt x="1605" y="0"/>
                    <a:pt x="1605" y="0"/>
                  </a:cubicBezTo>
                  <a:lnTo>
                    <a:pt x="322" y="0"/>
                  </a:lnTo>
                  <a:close/>
                </a:path>
              </a:pathLst>
            </a:custGeom>
            <a:gradFill>
              <a:gsLst>
                <a:gs pos="100000">
                  <a:srgbClr val="FC3907"/>
                </a:gs>
                <a:gs pos="50000">
                  <a:srgbClr val="FD5707"/>
                </a:gs>
                <a:gs pos="0">
                  <a:srgbClr val="FD9808"/>
                </a:gs>
              </a:gsLst>
              <a:lin ang="16200000" scaled="1"/>
            </a:gradFill>
            <a:ln w="9525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473"/>
              <a:endParaRPr lang="en-US" sz="160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13946188" y="6083300"/>
              <a:ext cx="323850" cy="323850"/>
            </a:xfrm>
            <a:custGeom>
              <a:avLst/>
              <a:gdLst>
                <a:gd name="T0" fmla="*/ 126 w 210"/>
                <a:gd name="T1" fmla="*/ 198 h 210"/>
                <a:gd name="T2" fmla="*/ 198 w 210"/>
                <a:gd name="T3" fmla="*/ 83 h 210"/>
                <a:gd name="T4" fmla="*/ 83 w 210"/>
                <a:gd name="T5" fmla="*/ 12 h 210"/>
                <a:gd name="T6" fmla="*/ 12 w 210"/>
                <a:gd name="T7" fmla="*/ 126 h 210"/>
                <a:gd name="T8" fmla="*/ 126 w 210"/>
                <a:gd name="T9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10">
                  <a:moveTo>
                    <a:pt x="126" y="198"/>
                  </a:moveTo>
                  <a:cubicBezTo>
                    <a:pt x="178" y="186"/>
                    <a:pt x="210" y="134"/>
                    <a:pt x="198" y="83"/>
                  </a:cubicBezTo>
                  <a:cubicBezTo>
                    <a:pt x="186" y="32"/>
                    <a:pt x="134" y="0"/>
                    <a:pt x="83" y="12"/>
                  </a:cubicBezTo>
                  <a:cubicBezTo>
                    <a:pt x="32" y="24"/>
                    <a:pt x="0" y="75"/>
                    <a:pt x="12" y="126"/>
                  </a:cubicBezTo>
                  <a:cubicBezTo>
                    <a:pt x="24" y="178"/>
                    <a:pt x="75" y="210"/>
                    <a:pt x="126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 noEditPoints="1"/>
            </p:cNvSpPr>
            <p:nvPr/>
          </p:nvSpPr>
          <p:spPr bwMode="auto">
            <a:xfrm>
              <a:off x="13757275" y="6442075"/>
              <a:ext cx="892175" cy="1163637"/>
            </a:xfrm>
            <a:custGeom>
              <a:avLst/>
              <a:gdLst>
                <a:gd name="T0" fmla="*/ 36 w 579"/>
                <a:gd name="T1" fmla="*/ 376 h 754"/>
                <a:gd name="T2" fmla="*/ 68 w 579"/>
                <a:gd name="T3" fmla="*/ 315 h 754"/>
                <a:gd name="T4" fmla="*/ 112 w 579"/>
                <a:gd name="T5" fmla="*/ 243 h 754"/>
                <a:gd name="T6" fmla="*/ 112 w 579"/>
                <a:gd name="T7" fmla="*/ 701 h 754"/>
                <a:gd name="T8" fmla="*/ 217 w 579"/>
                <a:gd name="T9" fmla="*/ 701 h 754"/>
                <a:gd name="T10" fmla="*/ 237 w 579"/>
                <a:gd name="T11" fmla="*/ 356 h 754"/>
                <a:gd name="T12" fmla="*/ 290 w 579"/>
                <a:gd name="T13" fmla="*/ 754 h 754"/>
                <a:gd name="T14" fmla="*/ 342 w 579"/>
                <a:gd name="T15" fmla="*/ 655 h 754"/>
                <a:gd name="T16" fmla="*/ 249 w 579"/>
                <a:gd name="T17" fmla="*/ 626 h 754"/>
                <a:gd name="T18" fmla="*/ 278 w 579"/>
                <a:gd name="T19" fmla="*/ 397 h 754"/>
                <a:gd name="T20" fmla="*/ 342 w 579"/>
                <a:gd name="T21" fmla="*/ 243 h 754"/>
                <a:gd name="T22" fmla="*/ 341 w 579"/>
                <a:gd name="T23" fmla="*/ 113 h 754"/>
                <a:gd name="T24" fmla="*/ 384 w 579"/>
                <a:gd name="T25" fmla="*/ 315 h 754"/>
                <a:gd name="T26" fmla="*/ 385 w 579"/>
                <a:gd name="T27" fmla="*/ 352 h 754"/>
                <a:gd name="T28" fmla="*/ 357 w 579"/>
                <a:gd name="T29" fmla="*/ 404 h 754"/>
                <a:gd name="T30" fmla="*/ 342 w 579"/>
                <a:gd name="T31" fmla="*/ 406 h 754"/>
                <a:gd name="T32" fmla="*/ 259 w 579"/>
                <a:gd name="T33" fmla="*/ 425 h 754"/>
                <a:gd name="T34" fmla="*/ 278 w 579"/>
                <a:gd name="T35" fmla="*/ 646 h 754"/>
                <a:gd name="T36" fmla="*/ 560 w 579"/>
                <a:gd name="T37" fmla="*/ 646 h 754"/>
                <a:gd name="T38" fmla="*/ 579 w 579"/>
                <a:gd name="T39" fmla="*/ 425 h 754"/>
                <a:gd name="T40" fmla="*/ 481 w 579"/>
                <a:gd name="T41" fmla="*/ 406 h 754"/>
                <a:gd name="T42" fmla="*/ 481 w 579"/>
                <a:gd name="T43" fmla="*/ 397 h 754"/>
                <a:gd name="T44" fmla="*/ 452 w 579"/>
                <a:gd name="T45" fmla="*/ 343 h 754"/>
                <a:gd name="T46" fmla="*/ 396 w 579"/>
                <a:gd name="T47" fmla="*/ 72 h 754"/>
                <a:gd name="T48" fmla="*/ 317 w 579"/>
                <a:gd name="T49" fmla="*/ 1 h 754"/>
                <a:gd name="T50" fmla="*/ 145 w 579"/>
                <a:gd name="T51" fmla="*/ 0 h 754"/>
                <a:gd name="T52" fmla="*/ 122 w 579"/>
                <a:gd name="T53" fmla="*/ 5 h 754"/>
                <a:gd name="T54" fmla="*/ 0 w 579"/>
                <a:gd name="T55" fmla="*/ 315 h 754"/>
                <a:gd name="T56" fmla="*/ 34 w 579"/>
                <a:gd name="T57" fmla="*/ 376 h 754"/>
                <a:gd name="T58" fmla="*/ 467 w 579"/>
                <a:gd name="T59" fmla="*/ 404 h 754"/>
                <a:gd name="T60" fmla="*/ 371 w 579"/>
                <a:gd name="T61" fmla="*/ 406 h 754"/>
                <a:gd name="T62" fmla="*/ 372 w 579"/>
                <a:gd name="T63" fmla="*/ 397 h 754"/>
                <a:gd name="T64" fmla="*/ 417 w 579"/>
                <a:gd name="T65" fmla="*/ 376 h 754"/>
                <a:gd name="T66" fmla="*/ 444 w 579"/>
                <a:gd name="T67" fmla="*/ 36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9" h="754">
                  <a:moveTo>
                    <a:pt x="34" y="376"/>
                  </a:moveTo>
                  <a:cubicBezTo>
                    <a:pt x="35" y="376"/>
                    <a:pt x="35" y="376"/>
                    <a:pt x="36" y="376"/>
                  </a:cubicBezTo>
                  <a:cubicBezTo>
                    <a:pt x="54" y="375"/>
                    <a:pt x="69" y="359"/>
                    <a:pt x="68" y="340"/>
                  </a:cubicBezTo>
                  <a:cubicBezTo>
                    <a:pt x="68" y="332"/>
                    <a:pt x="68" y="323"/>
                    <a:pt x="68" y="315"/>
                  </a:cubicBezTo>
                  <a:cubicBezTo>
                    <a:pt x="68" y="211"/>
                    <a:pt x="91" y="148"/>
                    <a:pt x="112" y="112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12" y="323"/>
                    <a:pt x="112" y="323"/>
                    <a:pt x="112" y="323"/>
                  </a:cubicBezTo>
                  <a:cubicBezTo>
                    <a:pt x="112" y="701"/>
                    <a:pt x="112" y="701"/>
                    <a:pt x="112" y="701"/>
                  </a:cubicBezTo>
                  <a:cubicBezTo>
                    <a:pt x="112" y="730"/>
                    <a:pt x="135" y="754"/>
                    <a:pt x="164" y="754"/>
                  </a:cubicBezTo>
                  <a:cubicBezTo>
                    <a:pt x="193" y="754"/>
                    <a:pt x="217" y="730"/>
                    <a:pt x="217" y="701"/>
                  </a:cubicBezTo>
                  <a:cubicBezTo>
                    <a:pt x="217" y="356"/>
                    <a:pt x="217" y="356"/>
                    <a:pt x="217" y="356"/>
                  </a:cubicBezTo>
                  <a:cubicBezTo>
                    <a:pt x="237" y="356"/>
                    <a:pt x="237" y="356"/>
                    <a:pt x="237" y="356"/>
                  </a:cubicBezTo>
                  <a:cubicBezTo>
                    <a:pt x="237" y="701"/>
                    <a:pt x="237" y="701"/>
                    <a:pt x="237" y="701"/>
                  </a:cubicBezTo>
                  <a:cubicBezTo>
                    <a:pt x="237" y="730"/>
                    <a:pt x="260" y="754"/>
                    <a:pt x="290" y="754"/>
                  </a:cubicBezTo>
                  <a:cubicBezTo>
                    <a:pt x="319" y="754"/>
                    <a:pt x="342" y="730"/>
                    <a:pt x="342" y="701"/>
                  </a:cubicBezTo>
                  <a:cubicBezTo>
                    <a:pt x="342" y="655"/>
                    <a:pt x="342" y="655"/>
                    <a:pt x="342" y="655"/>
                  </a:cubicBezTo>
                  <a:cubicBezTo>
                    <a:pt x="278" y="655"/>
                    <a:pt x="278" y="655"/>
                    <a:pt x="278" y="655"/>
                  </a:cubicBezTo>
                  <a:cubicBezTo>
                    <a:pt x="262" y="655"/>
                    <a:pt x="249" y="642"/>
                    <a:pt x="249" y="626"/>
                  </a:cubicBezTo>
                  <a:cubicBezTo>
                    <a:pt x="249" y="425"/>
                    <a:pt x="249" y="425"/>
                    <a:pt x="249" y="425"/>
                  </a:cubicBezTo>
                  <a:cubicBezTo>
                    <a:pt x="249" y="410"/>
                    <a:pt x="262" y="397"/>
                    <a:pt x="278" y="397"/>
                  </a:cubicBezTo>
                  <a:cubicBezTo>
                    <a:pt x="342" y="397"/>
                    <a:pt x="342" y="397"/>
                    <a:pt x="342" y="397"/>
                  </a:cubicBezTo>
                  <a:cubicBezTo>
                    <a:pt x="342" y="243"/>
                    <a:pt x="342" y="243"/>
                    <a:pt x="342" y="243"/>
                  </a:cubicBezTo>
                  <a:cubicBezTo>
                    <a:pt x="342" y="240"/>
                    <a:pt x="342" y="238"/>
                    <a:pt x="341" y="235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63" y="151"/>
                    <a:pt x="384" y="213"/>
                    <a:pt x="384" y="315"/>
                  </a:cubicBezTo>
                  <a:cubicBezTo>
                    <a:pt x="384" y="323"/>
                    <a:pt x="384" y="332"/>
                    <a:pt x="384" y="341"/>
                  </a:cubicBezTo>
                  <a:cubicBezTo>
                    <a:pt x="384" y="344"/>
                    <a:pt x="384" y="348"/>
                    <a:pt x="385" y="352"/>
                  </a:cubicBezTo>
                  <a:cubicBezTo>
                    <a:pt x="370" y="361"/>
                    <a:pt x="359" y="378"/>
                    <a:pt x="357" y="397"/>
                  </a:cubicBezTo>
                  <a:cubicBezTo>
                    <a:pt x="357" y="399"/>
                    <a:pt x="357" y="401"/>
                    <a:pt x="357" y="404"/>
                  </a:cubicBezTo>
                  <a:cubicBezTo>
                    <a:pt x="357" y="405"/>
                    <a:pt x="357" y="405"/>
                    <a:pt x="357" y="406"/>
                  </a:cubicBezTo>
                  <a:cubicBezTo>
                    <a:pt x="342" y="406"/>
                    <a:pt x="342" y="406"/>
                    <a:pt x="342" y="406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7" y="406"/>
                    <a:pt x="259" y="415"/>
                    <a:pt x="259" y="425"/>
                  </a:cubicBezTo>
                  <a:cubicBezTo>
                    <a:pt x="259" y="626"/>
                    <a:pt x="259" y="626"/>
                    <a:pt x="259" y="626"/>
                  </a:cubicBezTo>
                  <a:cubicBezTo>
                    <a:pt x="259" y="637"/>
                    <a:pt x="267" y="646"/>
                    <a:pt x="278" y="646"/>
                  </a:cubicBezTo>
                  <a:cubicBezTo>
                    <a:pt x="342" y="646"/>
                    <a:pt x="342" y="646"/>
                    <a:pt x="342" y="646"/>
                  </a:cubicBezTo>
                  <a:cubicBezTo>
                    <a:pt x="560" y="646"/>
                    <a:pt x="560" y="646"/>
                    <a:pt x="560" y="646"/>
                  </a:cubicBezTo>
                  <a:cubicBezTo>
                    <a:pt x="571" y="646"/>
                    <a:pt x="579" y="637"/>
                    <a:pt x="579" y="626"/>
                  </a:cubicBezTo>
                  <a:cubicBezTo>
                    <a:pt x="579" y="425"/>
                    <a:pt x="579" y="425"/>
                    <a:pt x="579" y="425"/>
                  </a:cubicBezTo>
                  <a:cubicBezTo>
                    <a:pt x="579" y="415"/>
                    <a:pt x="571" y="406"/>
                    <a:pt x="560" y="406"/>
                  </a:cubicBezTo>
                  <a:cubicBezTo>
                    <a:pt x="481" y="406"/>
                    <a:pt x="481" y="406"/>
                    <a:pt x="481" y="406"/>
                  </a:cubicBezTo>
                  <a:cubicBezTo>
                    <a:pt x="481" y="405"/>
                    <a:pt x="481" y="405"/>
                    <a:pt x="481" y="404"/>
                  </a:cubicBezTo>
                  <a:cubicBezTo>
                    <a:pt x="481" y="401"/>
                    <a:pt x="481" y="399"/>
                    <a:pt x="481" y="397"/>
                  </a:cubicBezTo>
                  <a:cubicBezTo>
                    <a:pt x="478" y="377"/>
                    <a:pt x="467" y="360"/>
                    <a:pt x="451" y="351"/>
                  </a:cubicBezTo>
                  <a:cubicBezTo>
                    <a:pt x="451" y="348"/>
                    <a:pt x="452" y="345"/>
                    <a:pt x="452" y="343"/>
                  </a:cubicBezTo>
                  <a:cubicBezTo>
                    <a:pt x="452" y="333"/>
                    <a:pt x="452" y="324"/>
                    <a:pt x="452" y="315"/>
                  </a:cubicBezTo>
                  <a:cubicBezTo>
                    <a:pt x="452" y="196"/>
                    <a:pt x="425" y="119"/>
                    <a:pt x="396" y="72"/>
                  </a:cubicBezTo>
                  <a:cubicBezTo>
                    <a:pt x="366" y="24"/>
                    <a:pt x="335" y="7"/>
                    <a:pt x="330" y="5"/>
                  </a:cubicBezTo>
                  <a:cubicBezTo>
                    <a:pt x="326" y="2"/>
                    <a:pt x="321" y="1"/>
                    <a:pt x="317" y="1"/>
                  </a:cubicBezTo>
                  <a:cubicBezTo>
                    <a:pt x="314" y="0"/>
                    <a:pt x="311" y="0"/>
                    <a:pt x="309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2" y="0"/>
                    <a:pt x="139" y="0"/>
                    <a:pt x="137" y="1"/>
                  </a:cubicBezTo>
                  <a:cubicBezTo>
                    <a:pt x="132" y="1"/>
                    <a:pt x="127" y="2"/>
                    <a:pt x="122" y="5"/>
                  </a:cubicBezTo>
                  <a:cubicBezTo>
                    <a:pt x="118" y="7"/>
                    <a:pt x="87" y="24"/>
                    <a:pt x="57" y="71"/>
                  </a:cubicBezTo>
                  <a:cubicBezTo>
                    <a:pt x="27" y="119"/>
                    <a:pt x="0" y="196"/>
                    <a:pt x="0" y="315"/>
                  </a:cubicBezTo>
                  <a:cubicBezTo>
                    <a:pt x="0" y="324"/>
                    <a:pt x="0" y="333"/>
                    <a:pt x="1" y="343"/>
                  </a:cubicBezTo>
                  <a:cubicBezTo>
                    <a:pt x="1" y="361"/>
                    <a:pt x="16" y="376"/>
                    <a:pt x="34" y="376"/>
                  </a:cubicBezTo>
                  <a:close/>
                  <a:moveTo>
                    <a:pt x="466" y="397"/>
                  </a:moveTo>
                  <a:cubicBezTo>
                    <a:pt x="467" y="399"/>
                    <a:pt x="467" y="401"/>
                    <a:pt x="467" y="404"/>
                  </a:cubicBezTo>
                  <a:cubicBezTo>
                    <a:pt x="467" y="405"/>
                    <a:pt x="467" y="405"/>
                    <a:pt x="467" y="406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371" y="405"/>
                    <a:pt x="371" y="405"/>
                    <a:pt x="371" y="404"/>
                  </a:cubicBezTo>
                  <a:cubicBezTo>
                    <a:pt x="371" y="401"/>
                    <a:pt x="371" y="399"/>
                    <a:pt x="372" y="397"/>
                  </a:cubicBezTo>
                  <a:cubicBezTo>
                    <a:pt x="374" y="383"/>
                    <a:pt x="382" y="371"/>
                    <a:pt x="392" y="364"/>
                  </a:cubicBezTo>
                  <a:cubicBezTo>
                    <a:pt x="398" y="371"/>
                    <a:pt x="407" y="375"/>
                    <a:pt x="417" y="376"/>
                  </a:cubicBezTo>
                  <a:cubicBezTo>
                    <a:pt x="417" y="376"/>
                    <a:pt x="418" y="376"/>
                    <a:pt x="418" y="376"/>
                  </a:cubicBezTo>
                  <a:cubicBezTo>
                    <a:pt x="428" y="376"/>
                    <a:pt x="438" y="371"/>
                    <a:pt x="444" y="363"/>
                  </a:cubicBezTo>
                  <a:cubicBezTo>
                    <a:pt x="456" y="370"/>
                    <a:pt x="464" y="383"/>
                    <a:pt x="466" y="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13179425" y="6442075"/>
              <a:ext cx="474662" cy="1163637"/>
            </a:xfrm>
            <a:custGeom>
              <a:avLst/>
              <a:gdLst>
                <a:gd name="T0" fmla="*/ 66 w 308"/>
                <a:gd name="T1" fmla="*/ 356 h 754"/>
                <a:gd name="T2" fmla="*/ 92 w 308"/>
                <a:gd name="T3" fmla="*/ 356 h 754"/>
                <a:gd name="T4" fmla="*/ 92 w 308"/>
                <a:gd name="T5" fmla="*/ 701 h 754"/>
                <a:gd name="T6" fmla="*/ 144 w 308"/>
                <a:gd name="T7" fmla="*/ 754 h 754"/>
                <a:gd name="T8" fmla="*/ 197 w 308"/>
                <a:gd name="T9" fmla="*/ 701 h 754"/>
                <a:gd name="T10" fmla="*/ 197 w 308"/>
                <a:gd name="T11" fmla="*/ 323 h 754"/>
                <a:gd name="T12" fmla="*/ 197 w 308"/>
                <a:gd name="T13" fmla="*/ 243 h 754"/>
                <a:gd name="T14" fmla="*/ 197 w 308"/>
                <a:gd name="T15" fmla="*/ 112 h 754"/>
                <a:gd name="T16" fmla="*/ 240 w 308"/>
                <a:gd name="T17" fmla="*/ 315 h 754"/>
                <a:gd name="T18" fmla="*/ 240 w 308"/>
                <a:gd name="T19" fmla="*/ 340 h 754"/>
                <a:gd name="T20" fmla="*/ 273 w 308"/>
                <a:gd name="T21" fmla="*/ 376 h 754"/>
                <a:gd name="T22" fmla="*/ 274 w 308"/>
                <a:gd name="T23" fmla="*/ 376 h 754"/>
                <a:gd name="T24" fmla="*/ 308 w 308"/>
                <a:gd name="T25" fmla="*/ 343 h 754"/>
                <a:gd name="T26" fmla="*/ 308 w 308"/>
                <a:gd name="T27" fmla="*/ 315 h 754"/>
                <a:gd name="T28" fmla="*/ 251 w 308"/>
                <a:gd name="T29" fmla="*/ 71 h 754"/>
                <a:gd name="T30" fmla="*/ 186 w 308"/>
                <a:gd name="T31" fmla="*/ 5 h 754"/>
                <a:gd name="T32" fmla="*/ 172 w 308"/>
                <a:gd name="T33" fmla="*/ 1 h 754"/>
                <a:gd name="T34" fmla="*/ 164 w 308"/>
                <a:gd name="T35" fmla="*/ 0 h 754"/>
                <a:gd name="T36" fmla="*/ 0 w 308"/>
                <a:gd name="T37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" h="754">
                  <a:moveTo>
                    <a:pt x="66" y="356"/>
                  </a:moveTo>
                  <a:cubicBezTo>
                    <a:pt x="92" y="356"/>
                    <a:pt x="92" y="356"/>
                    <a:pt x="92" y="356"/>
                  </a:cubicBezTo>
                  <a:cubicBezTo>
                    <a:pt x="92" y="701"/>
                    <a:pt x="92" y="701"/>
                    <a:pt x="92" y="701"/>
                  </a:cubicBezTo>
                  <a:cubicBezTo>
                    <a:pt x="92" y="730"/>
                    <a:pt x="115" y="754"/>
                    <a:pt x="144" y="754"/>
                  </a:cubicBezTo>
                  <a:cubicBezTo>
                    <a:pt x="173" y="754"/>
                    <a:pt x="197" y="730"/>
                    <a:pt x="197" y="701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7" y="243"/>
                    <a:pt x="197" y="243"/>
                    <a:pt x="197" y="243"/>
                  </a:cubicBezTo>
                  <a:cubicBezTo>
                    <a:pt x="197" y="112"/>
                    <a:pt x="197" y="112"/>
                    <a:pt x="197" y="112"/>
                  </a:cubicBezTo>
                  <a:cubicBezTo>
                    <a:pt x="218" y="148"/>
                    <a:pt x="240" y="211"/>
                    <a:pt x="240" y="315"/>
                  </a:cubicBezTo>
                  <a:cubicBezTo>
                    <a:pt x="240" y="323"/>
                    <a:pt x="240" y="332"/>
                    <a:pt x="240" y="340"/>
                  </a:cubicBezTo>
                  <a:cubicBezTo>
                    <a:pt x="239" y="359"/>
                    <a:pt x="254" y="375"/>
                    <a:pt x="273" y="376"/>
                  </a:cubicBezTo>
                  <a:cubicBezTo>
                    <a:pt x="273" y="376"/>
                    <a:pt x="273" y="376"/>
                    <a:pt x="274" y="376"/>
                  </a:cubicBezTo>
                  <a:cubicBezTo>
                    <a:pt x="292" y="376"/>
                    <a:pt x="307" y="361"/>
                    <a:pt x="308" y="343"/>
                  </a:cubicBezTo>
                  <a:cubicBezTo>
                    <a:pt x="308" y="333"/>
                    <a:pt x="308" y="324"/>
                    <a:pt x="308" y="315"/>
                  </a:cubicBezTo>
                  <a:cubicBezTo>
                    <a:pt x="308" y="196"/>
                    <a:pt x="281" y="119"/>
                    <a:pt x="251" y="71"/>
                  </a:cubicBezTo>
                  <a:cubicBezTo>
                    <a:pt x="222" y="24"/>
                    <a:pt x="190" y="7"/>
                    <a:pt x="186" y="5"/>
                  </a:cubicBezTo>
                  <a:cubicBezTo>
                    <a:pt x="181" y="2"/>
                    <a:pt x="177" y="1"/>
                    <a:pt x="172" y="1"/>
                  </a:cubicBezTo>
                  <a:cubicBezTo>
                    <a:pt x="169" y="0"/>
                    <a:pt x="167" y="0"/>
                    <a:pt x="16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13142913" y="6083300"/>
              <a:ext cx="323850" cy="323850"/>
            </a:xfrm>
            <a:custGeom>
              <a:avLst/>
              <a:gdLst>
                <a:gd name="T0" fmla="*/ 127 w 210"/>
                <a:gd name="T1" fmla="*/ 198 h 210"/>
                <a:gd name="T2" fmla="*/ 198 w 210"/>
                <a:gd name="T3" fmla="*/ 83 h 210"/>
                <a:gd name="T4" fmla="*/ 83 w 210"/>
                <a:gd name="T5" fmla="*/ 12 h 210"/>
                <a:gd name="T6" fmla="*/ 12 w 210"/>
                <a:gd name="T7" fmla="*/ 126 h 210"/>
                <a:gd name="T8" fmla="*/ 127 w 210"/>
                <a:gd name="T9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10">
                  <a:moveTo>
                    <a:pt x="127" y="198"/>
                  </a:moveTo>
                  <a:cubicBezTo>
                    <a:pt x="178" y="186"/>
                    <a:pt x="210" y="134"/>
                    <a:pt x="198" y="83"/>
                  </a:cubicBezTo>
                  <a:cubicBezTo>
                    <a:pt x="186" y="32"/>
                    <a:pt x="135" y="0"/>
                    <a:pt x="83" y="12"/>
                  </a:cubicBezTo>
                  <a:cubicBezTo>
                    <a:pt x="32" y="24"/>
                    <a:pt x="0" y="75"/>
                    <a:pt x="12" y="126"/>
                  </a:cubicBezTo>
                  <a:cubicBezTo>
                    <a:pt x="24" y="178"/>
                    <a:pt x="75" y="210"/>
                    <a:pt x="127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12955588" y="6442075"/>
              <a:ext cx="334962" cy="1163637"/>
            </a:xfrm>
            <a:custGeom>
              <a:avLst/>
              <a:gdLst>
                <a:gd name="T0" fmla="*/ 145 w 217"/>
                <a:gd name="T1" fmla="*/ 0 h 754"/>
                <a:gd name="T2" fmla="*/ 137 w 217"/>
                <a:gd name="T3" fmla="*/ 1 h 754"/>
                <a:gd name="T4" fmla="*/ 123 w 217"/>
                <a:gd name="T5" fmla="*/ 5 h 754"/>
                <a:gd name="T6" fmla="*/ 57 w 217"/>
                <a:gd name="T7" fmla="*/ 71 h 754"/>
                <a:gd name="T8" fmla="*/ 0 w 217"/>
                <a:gd name="T9" fmla="*/ 315 h 754"/>
                <a:gd name="T10" fmla="*/ 1 w 217"/>
                <a:gd name="T11" fmla="*/ 343 h 754"/>
                <a:gd name="T12" fmla="*/ 35 w 217"/>
                <a:gd name="T13" fmla="*/ 376 h 754"/>
                <a:gd name="T14" fmla="*/ 36 w 217"/>
                <a:gd name="T15" fmla="*/ 376 h 754"/>
                <a:gd name="T16" fmla="*/ 69 w 217"/>
                <a:gd name="T17" fmla="*/ 340 h 754"/>
                <a:gd name="T18" fmla="*/ 68 w 217"/>
                <a:gd name="T19" fmla="*/ 315 h 754"/>
                <a:gd name="T20" fmla="*/ 112 w 217"/>
                <a:gd name="T21" fmla="*/ 112 h 754"/>
                <a:gd name="T22" fmla="*/ 112 w 217"/>
                <a:gd name="T23" fmla="*/ 243 h 754"/>
                <a:gd name="T24" fmla="*/ 112 w 217"/>
                <a:gd name="T25" fmla="*/ 323 h 754"/>
                <a:gd name="T26" fmla="*/ 112 w 217"/>
                <a:gd name="T27" fmla="*/ 701 h 754"/>
                <a:gd name="T28" fmla="*/ 165 w 217"/>
                <a:gd name="T29" fmla="*/ 754 h 754"/>
                <a:gd name="T30" fmla="*/ 217 w 217"/>
                <a:gd name="T31" fmla="*/ 701 h 754"/>
                <a:gd name="T32" fmla="*/ 217 w 217"/>
                <a:gd name="T33" fmla="*/ 356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7" h="754">
                  <a:moveTo>
                    <a:pt x="145" y="0"/>
                  </a:moveTo>
                  <a:cubicBezTo>
                    <a:pt x="142" y="0"/>
                    <a:pt x="140" y="0"/>
                    <a:pt x="137" y="1"/>
                  </a:cubicBezTo>
                  <a:cubicBezTo>
                    <a:pt x="132" y="1"/>
                    <a:pt x="127" y="2"/>
                    <a:pt x="123" y="5"/>
                  </a:cubicBezTo>
                  <a:cubicBezTo>
                    <a:pt x="118" y="7"/>
                    <a:pt x="87" y="24"/>
                    <a:pt x="57" y="71"/>
                  </a:cubicBezTo>
                  <a:cubicBezTo>
                    <a:pt x="28" y="119"/>
                    <a:pt x="0" y="196"/>
                    <a:pt x="0" y="315"/>
                  </a:cubicBezTo>
                  <a:cubicBezTo>
                    <a:pt x="0" y="324"/>
                    <a:pt x="1" y="333"/>
                    <a:pt x="1" y="343"/>
                  </a:cubicBezTo>
                  <a:cubicBezTo>
                    <a:pt x="1" y="361"/>
                    <a:pt x="17" y="376"/>
                    <a:pt x="35" y="376"/>
                  </a:cubicBezTo>
                  <a:cubicBezTo>
                    <a:pt x="35" y="376"/>
                    <a:pt x="36" y="376"/>
                    <a:pt x="36" y="376"/>
                  </a:cubicBezTo>
                  <a:cubicBezTo>
                    <a:pt x="55" y="375"/>
                    <a:pt x="69" y="359"/>
                    <a:pt x="69" y="340"/>
                  </a:cubicBezTo>
                  <a:cubicBezTo>
                    <a:pt x="68" y="332"/>
                    <a:pt x="68" y="323"/>
                    <a:pt x="68" y="315"/>
                  </a:cubicBezTo>
                  <a:cubicBezTo>
                    <a:pt x="68" y="211"/>
                    <a:pt x="91" y="148"/>
                    <a:pt x="112" y="112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12" y="323"/>
                    <a:pt x="112" y="323"/>
                    <a:pt x="112" y="323"/>
                  </a:cubicBezTo>
                  <a:cubicBezTo>
                    <a:pt x="112" y="701"/>
                    <a:pt x="112" y="701"/>
                    <a:pt x="112" y="701"/>
                  </a:cubicBezTo>
                  <a:cubicBezTo>
                    <a:pt x="112" y="730"/>
                    <a:pt x="136" y="754"/>
                    <a:pt x="165" y="754"/>
                  </a:cubicBezTo>
                  <a:cubicBezTo>
                    <a:pt x="194" y="754"/>
                    <a:pt x="217" y="730"/>
                    <a:pt x="217" y="701"/>
                  </a:cubicBezTo>
                  <a:cubicBezTo>
                    <a:pt x="217" y="356"/>
                    <a:pt x="217" y="356"/>
                    <a:pt x="217" y="35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12827000" y="4371975"/>
              <a:ext cx="228600" cy="328612"/>
            </a:xfrm>
            <a:custGeom>
              <a:avLst/>
              <a:gdLst>
                <a:gd name="T0" fmla="*/ 72 w 148"/>
                <a:gd name="T1" fmla="*/ 0 h 214"/>
                <a:gd name="T2" fmla="*/ 148 w 148"/>
                <a:gd name="T3" fmla="*/ 67 h 214"/>
                <a:gd name="T4" fmla="*/ 71 w 148"/>
                <a:gd name="T5" fmla="*/ 132 h 214"/>
                <a:gd name="T6" fmla="*/ 17 w 148"/>
                <a:gd name="T7" fmla="*/ 132 h 214"/>
                <a:gd name="T8" fmla="*/ 17 w 148"/>
                <a:gd name="T9" fmla="*/ 214 h 214"/>
                <a:gd name="T10" fmla="*/ 0 w 148"/>
                <a:gd name="T11" fmla="*/ 214 h 214"/>
                <a:gd name="T12" fmla="*/ 0 w 148"/>
                <a:gd name="T13" fmla="*/ 0 h 214"/>
                <a:gd name="T14" fmla="*/ 72 w 148"/>
                <a:gd name="T15" fmla="*/ 0 h 214"/>
                <a:gd name="T16" fmla="*/ 17 w 148"/>
                <a:gd name="T17" fmla="*/ 14 h 214"/>
                <a:gd name="T18" fmla="*/ 17 w 148"/>
                <a:gd name="T19" fmla="*/ 117 h 214"/>
                <a:gd name="T20" fmla="*/ 72 w 148"/>
                <a:gd name="T21" fmla="*/ 117 h 214"/>
                <a:gd name="T22" fmla="*/ 131 w 148"/>
                <a:gd name="T23" fmla="*/ 67 h 214"/>
                <a:gd name="T24" fmla="*/ 73 w 148"/>
                <a:gd name="T25" fmla="*/ 14 h 214"/>
                <a:gd name="T26" fmla="*/ 17 w 148"/>
                <a:gd name="T27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14">
                  <a:moveTo>
                    <a:pt x="72" y="0"/>
                  </a:moveTo>
                  <a:cubicBezTo>
                    <a:pt x="120" y="0"/>
                    <a:pt x="148" y="25"/>
                    <a:pt x="148" y="67"/>
                  </a:cubicBezTo>
                  <a:cubicBezTo>
                    <a:pt x="148" y="108"/>
                    <a:pt x="117" y="132"/>
                    <a:pt x="71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214"/>
                    <a:pt x="17" y="214"/>
                    <a:pt x="17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2" y="0"/>
                  </a:lnTo>
                  <a:close/>
                  <a:moveTo>
                    <a:pt x="17" y="14"/>
                  </a:moveTo>
                  <a:cubicBezTo>
                    <a:pt x="17" y="117"/>
                    <a:pt x="17" y="117"/>
                    <a:pt x="17" y="117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109" y="117"/>
                    <a:pt x="131" y="99"/>
                    <a:pt x="131" y="67"/>
                  </a:cubicBezTo>
                  <a:cubicBezTo>
                    <a:pt x="131" y="34"/>
                    <a:pt x="109" y="14"/>
                    <a:pt x="73" y="14"/>
                  </a:cubicBezTo>
                  <a:lnTo>
                    <a:pt x="1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13093700" y="4456113"/>
              <a:ext cx="188912" cy="252412"/>
            </a:xfrm>
            <a:custGeom>
              <a:avLst/>
              <a:gdLst>
                <a:gd name="T0" fmla="*/ 5 w 122"/>
                <a:gd name="T1" fmla="*/ 45 h 164"/>
                <a:gd name="T2" fmla="*/ 65 w 122"/>
                <a:gd name="T3" fmla="*/ 0 h 164"/>
                <a:gd name="T4" fmla="*/ 122 w 122"/>
                <a:gd name="T5" fmla="*/ 51 h 164"/>
                <a:gd name="T6" fmla="*/ 122 w 122"/>
                <a:gd name="T7" fmla="*/ 159 h 164"/>
                <a:gd name="T8" fmla="*/ 109 w 122"/>
                <a:gd name="T9" fmla="*/ 159 h 164"/>
                <a:gd name="T10" fmla="*/ 107 w 122"/>
                <a:gd name="T11" fmla="*/ 134 h 164"/>
                <a:gd name="T12" fmla="*/ 52 w 122"/>
                <a:gd name="T13" fmla="*/ 164 h 164"/>
                <a:gd name="T14" fmla="*/ 0 w 122"/>
                <a:gd name="T15" fmla="*/ 120 h 164"/>
                <a:gd name="T16" fmla="*/ 60 w 122"/>
                <a:gd name="T17" fmla="*/ 70 h 164"/>
                <a:gd name="T18" fmla="*/ 106 w 122"/>
                <a:gd name="T19" fmla="*/ 62 h 164"/>
                <a:gd name="T20" fmla="*/ 106 w 122"/>
                <a:gd name="T21" fmla="*/ 49 h 164"/>
                <a:gd name="T22" fmla="*/ 64 w 122"/>
                <a:gd name="T23" fmla="*/ 13 h 164"/>
                <a:gd name="T24" fmla="*/ 21 w 122"/>
                <a:gd name="T25" fmla="*/ 45 h 164"/>
                <a:gd name="T26" fmla="*/ 5 w 122"/>
                <a:gd name="T27" fmla="*/ 45 h 164"/>
                <a:gd name="T28" fmla="*/ 106 w 122"/>
                <a:gd name="T29" fmla="*/ 104 h 164"/>
                <a:gd name="T30" fmla="*/ 106 w 122"/>
                <a:gd name="T31" fmla="*/ 75 h 164"/>
                <a:gd name="T32" fmla="*/ 64 w 122"/>
                <a:gd name="T33" fmla="*/ 82 h 164"/>
                <a:gd name="T34" fmla="*/ 17 w 122"/>
                <a:gd name="T35" fmla="*/ 119 h 164"/>
                <a:gd name="T36" fmla="*/ 56 w 122"/>
                <a:gd name="T37" fmla="*/ 150 h 164"/>
                <a:gd name="T38" fmla="*/ 106 w 122"/>
                <a:gd name="T39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164">
                  <a:moveTo>
                    <a:pt x="5" y="45"/>
                  </a:moveTo>
                  <a:cubicBezTo>
                    <a:pt x="7" y="18"/>
                    <a:pt x="30" y="0"/>
                    <a:pt x="65" y="0"/>
                  </a:cubicBezTo>
                  <a:cubicBezTo>
                    <a:pt x="99" y="0"/>
                    <a:pt x="122" y="19"/>
                    <a:pt x="122" y="51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09" y="159"/>
                    <a:pt x="109" y="159"/>
                    <a:pt x="109" y="159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97" y="150"/>
                    <a:pt x="79" y="164"/>
                    <a:pt x="52" y="164"/>
                  </a:cubicBezTo>
                  <a:cubicBezTo>
                    <a:pt x="22" y="164"/>
                    <a:pt x="0" y="147"/>
                    <a:pt x="0" y="120"/>
                  </a:cubicBezTo>
                  <a:cubicBezTo>
                    <a:pt x="0" y="93"/>
                    <a:pt x="16" y="77"/>
                    <a:pt x="60" y="70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27"/>
                    <a:pt x="90" y="13"/>
                    <a:pt x="64" y="13"/>
                  </a:cubicBezTo>
                  <a:cubicBezTo>
                    <a:pt x="39" y="13"/>
                    <a:pt x="23" y="26"/>
                    <a:pt x="21" y="45"/>
                  </a:cubicBezTo>
                  <a:lnTo>
                    <a:pt x="5" y="45"/>
                  </a:lnTo>
                  <a:close/>
                  <a:moveTo>
                    <a:pt x="106" y="104"/>
                  </a:moveTo>
                  <a:cubicBezTo>
                    <a:pt x="106" y="75"/>
                    <a:pt x="106" y="75"/>
                    <a:pt x="106" y="75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27" y="89"/>
                    <a:pt x="17" y="100"/>
                    <a:pt x="17" y="119"/>
                  </a:cubicBezTo>
                  <a:cubicBezTo>
                    <a:pt x="17" y="139"/>
                    <a:pt x="33" y="150"/>
                    <a:pt x="56" y="150"/>
                  </a:cubicBezTo>
                  <a:cubicBezTo>
                    <a:pt x="81" y="150"/>
                    <a:pt x="106" y="131"/>
                    <a:pt x="106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3350875" y="4456113"/>
              <a:ext cx="114300" cy="244475"/>
            </a:xfrm>
            <a:custGeom>
              <a:avLst/>
              <a:gdLst>
                <a:gd name="T0" fmla="*/ 0 w 75"/>
                <a:gd name="T1" fmla="*/ 159 h 159"/>
                <a:gd name="T2" fmla="*/ 0 w 75"/>
                <a:gd name="T3" fmla="*/ 4 h 159"/>
                <a:gd name="T4" fmla="*/ 13 w 75"/>
                <a:gd name="T5" fmla="*/ 4 h 159"/>
                <a:gd name="T6" fmla="*/ 16 w 75"/>
                <a:gd name="T7" fmla="*/ 34 h 159"/>
                <a:gd name="T8" fmla="*/ 59 w 75"/>
                <a:gd name="T9" fmla="*/ 0 h 159"/>
                <a:gd name="T10" fmla="*/ 75 w 75"/>
                <a:gd name="T11" fmla="*/ 2 h 159"/>
                <a:gd name="T12" fmla="*/ 75 w 75"/>
                <a:gd name="T13" fmla="*/ 18 h 159"/>
                <a:gd name="T14" fmla="*/ 58 w 75"/>
                <a:gd name="T15" fmla="*/ 15 h 159"/>
                <a:gd name="T16" fmla="*/ 16 w 75"/>
                <a:gd name="T17" fmla="*/ 75 h 159"/>
                <a:gd name="T18" fmla="*/ 16 w 75"/>
                <a:gd name="T19" fmla="*/ 159 h 159"/>
                <a:gd name="T20" fmla="*/ 0 w 75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59">
                  <a:moveTo>
                    <a:pt x="0" y="159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4" y="11"/>
                    <a:pt x="40" y="0"/>
                    <a:pt x="59" y="0"/>
                  </a:cubicBezTo>
                  <a:cubicBezTo>
                    <a:pt x="65" y="0"/>
                    <a:pt x="72" y="1"/>
                    <a:pt x="75" y="2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0" y="17"/>
                    <a:pt x="65" y="15"/>
                    <a:pt x="58" y="15"/>
                  </a:cubicBezTo>
                  <a:cubicBezTo>
                    <a:pt x="36" y="15"/>
                    <a:pt x="16" y="37"/>
                    <a:pt x="16" y="75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13481050" y="4405313"/>
              <a:ext cx="120650" cy="303212"/>
            </a:xfrm>
            <a:custGeom>
              <a:avLst/>
              <a:gdLst>
                <a:gd name="T0" fmla="*/ 39 w 78"/>
                <a:gd name="T1" fmla="*/ 51 h 197"/>
                <a:gd name="T2" fmla="*/ 39 w 78"/>
                <a:gd name="T3" fmla="*/ 161 h 197"/>
                <a:gd name="T4" fmla="*/ 59 w 78"/>
                <a:gd name="T5" fmla="*/ 183 h 197"/>
                <a:gd name="T6" fmla="*/ 78 w 78"/>
                <a:gd name="T7" fmla="*/ 180 h 197"/>
                <a:gd name="T8" fmla="*/ 78 w 78"/>
                <a:gd name="T9" fmla="*/ 194 h 197"/>
                <a:gd name="T10" fmla="*/ 58 w 78"/>
                <a:gd name="T11" fmla="*/ 197 h 197"/>
                <a:gd name="T12" fmla="*/ 23 w 78"/>
                <a:gd name="T13" fmla="*/ 161 h 197"/>
                <a:gd name="T14" fmla="*/ 23 w 78"/>
                <a:gd name="T15" fmla="*/ 51 h 197"/>
                <a:gd name="T16" fmla="*/ 0 w 78"/>
                <a:gd name="T17" fmla="*/ 51 h 197"/>
                <a:gd name="T18" fmla="*/ 0 w 78"/>
                <a:gd name="T19" fmla="*/ 37 h 197"/>
                <a:gd name="T20" fmla="*/ 23 w 78"/>
                <a:gd name="T21" fmla="*/ 37 h 197"/>
                <a:gd name="T22" fmla="*/ 24 w 78"/>
                <a:gd name="T23" fmla="*/ 0 h 197"/>
                <a:gd name="T24" fmla="*/ 39 w 78"/>
                <a:gd name="T25" fmla="*/ 0 h 197"/>
                <a:gd name="T26" fmla="*/ 39 w 78"/>
                <a:gd name="T27" fmla="*/ 37 h 197"/>
                <a:gd name="T28" fmla="*/ 75 w 78"/>
                <a:gd name="T29" fmla="*/ 37 h 197"/>
                <a:gd name="T30" fmla="*/ 75 w 78"/>
                <a:gd name="T31" fmla="*/ 51 h 197"/>
                <a:gd name="T32" fmla="*/ 39 w 78"/>
                <a:gd name="T33" fmla="*/ 5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197">
                  <a:moveTo>
                    <a:pt x="39" y="51"/>
                  </a:moveTo>
                  <a:cubicBezTo>
                    <a:pt x="39" y="161"/>
                    <a:pt x="39" y="161"/>
                    <a:pt x="39" y="161"/>
                  </a:cubicBezTo>
                  <a:cubicBezTo>
                    <a:pt x="39" y="176"/>
                    <a:pt x="46" y="183"/>
                    <a:pt x="59" y="183"/>
                  </a:cubicBezTo>
                  <a:cubicBezTo>
                    <a:pt x="65" y="183"/>
                    <a:pt x="70" y="183"/>
                    <a:pt x="78" y="180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1" y="196"/>
                    <a:pt x="64" y="197"/>
                    <a:pt x="58" y="197"/>
                  </a:cubicBezTo>
                  <a:cubicBezTo>
                    <a:pt x="36" y="197"/>
                    <a:pt x="23" y="184"/>
                    <a:pt x="23" y="16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51"/>
                    <a:pt x="75" y="51"/>
                    <a:pt x="75" y="51"/>
                  </a:cubicBezTo>
                  <a:lnTo>
                    <a:pt x="39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13646150" y="4456113"/>
              <a:ext cx="185737" cy="244475"/>
            </a:xfrm>
            <a:custGeom>
              <a:avLst/>
              <a:gdLst>
                <a:gd name="T0" fmla="*/ 0 w 120"/>
                <a:gd name="T1" fmla="*/ 159 h 159"/>
                <a:gd name="T2" fmla="*/ 0 w 120"/>
                <a:gd name="T3" fmla="*/ 4 h 159"/>
                <a:gd name="T4" fmla="*/ 13 w 120"/>
                <a:gd name="T5" fmla="*/ 4 h 159"/>
                <a:gd name="T6" fmla="*/ 15 w 120"/>
                <a:gd name="T7" fmla="*/ 31 h 159"/>
                <a:gd name="T8" fmla="*/ 66 w 120"/>
                <a:gd name="T9" fmla="*/ 0 h 159"/>
                <a:gd name="T10" fmla="*/ 120 w 120"/>
                <a:gd name="T11" fmla="*/ 54 h 159"/>
                <a:gd name="T12" fmla="*/ 120 w 120"/>
                <a:gd name="T13" fmla="*/ 159 h 159"/>
                <a:gd name="T14" fmla="*/ 104 w 120"/>
                <a:gd name="T15" fmla="*/ 159 h 159"/>
                <a:gd name="T16" fmla="*/ 104 w 120"/>
                <a:gd name="T17" fmla="*/ 54 h 159"/>
                <a:gd name="T18" fmla="*/ 63 w 120"/>
                <a:gd name="T19" fmla="*/ 14 h 159"/>
                <a:gd name="T20" fmla="*/ 16 w 120"/>
                <a:gd name="T21" fmla="*/ 63 h 159"/>
                <a:gd name="T22" fmla="*/ 16 w 120"/>
                <a:gd name="T23" fmla="*/ 159 h 159"/>
                <a:gd name="T24" fmla="*/ 0 w 120"/>
                <a:gd name="T2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59">
                  <a:moveTo>
                    <a:pt x="0" y="159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5" y="11"/>
                    <a:pt x="45" y="0"/>
                    <a:pt x="66" y="0"/>
                  </a:cubicBezTo>
                  <a:cubicBezTo>
                    <a:pt x="99" y="0"/>
                    <a:pt x="120" y="20"/>
                    <a:pt x="120" y="54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29"/>
                    <a:pt x="88" y="14"/>
                    <a:pt x="63" y="14"/>
                  </a:cubicBezTo>
                  <a:cubicBezTo>
                    <a:pt x="39" y="14"/>
                    <a:pt x="16" y="33"/>
                    <a:pt x="16" y="63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"/>
            <p:cNvSpPr>
              <a:spLocks noEditPoints="1"/>
            </p:cNvSpPr>
            <p:nvPr/>
          </p:nvSpPr>
          <p:spPr bwMode="auto">
            <a:xfrm>
              <a:off x="13885863" y="4456113"/>
              <a:ext cx="215900" cy="252412"/>
            </a:xfrm>
            <a:custGeom>
              <a:avLst/>
              <a:gdLst>
                <a:gd name="T0" fmla="*/ 138 w 140"/>
                <a:gd name="T1" fmla="*/ 117 h 164"/>
                <a:gd name="T2" fmla="*/ 73 w 140"/>
                <a:gd name="T3" fmla="*/ 164 h 164"/>
                <a:gd name="T4" fmla="*/ 0 w 140"/>
                <a:gd name="T5" fmla="*/ 82 h 164"/>
                <a:gd name="T6" fmla="*/ 70 w 140"/>
                <a:gd name="T7" fmla="*/ 0 h 164"/>
                <a:gd name="T8" fmla="*/ 140 w 140"/>
                <a:gd name="T9" fmla="*/ 86 h 164"/>
                <a:gd name="T10" fmla="*/ 16 w 140"/>
                <a:gd name="T11" fmla="*/ 86 h 164"/>
                <a:gd name="T12" fmla="*/ 74 w 140"/>
                <a:gd name="T13" fmla="*/ 150 h 164"/>
                <a:gd name="T14" fmla="*/ 121 w 140"/>
                <a:gd name="T15" fmla="*/ 117 h 164"/>
                <a:gd name="T16" fmla="*/ 138 w 140"/>
                <a:gd name="T17" fmla="*/ 117 h 164"/>
                <a:gd name="T18" fmla="*/ 17 w 140"/>
                <a:gd name="T19" fmla="*/ 72 h 164"/>
                <a:gd name="T20" fmla="*/ 124 w 140"/>
                <a:gd name="T21" fmla="*/ 72 h 164"/>
                <a:gd name="T22" fmla="*/ 70 w 140"/>
                <a:gd name="T23" fmla="*/ 13 h 164"/>
                <a:gd name="T24" fmla="*/ 17 w 140"/>
                <a:gd name="T25" fmla="*/ 7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64">
                  <a:moveTo>
                    <a:pt x="138" y="117"/>
                  </a:moveTo>
                  <a:cubicBezTo>
                    <a:pt x="130" y="145"/>
                    <a:pt x="106" y="164"/>
                    <a:pt x="73" y="164"/>
                  </a:cubicBezTo>
                  <a:cubicBezTo>
                    <a:pt x="32" y="164"/>
                    <a:pt x="0" y="135"/>
                    <a:pt x="0" y="82"/>
                  </a:cubicBezTo>
                  <a:cubicBezTo>
                    <a:pt x="0" y="29"/>
                    <a:pt x="31" y="0"/>
                    <a:pt x="70" y="0"/>
                  </a:cubicBezTo>
                  <a:cubicBezTo>
                    <a:pt x="110" y="0"/>
                    <a:pt x="140" y="27"/>
                    <a:pt x="14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8" y="130"/>
                    <a:pt x="43" y="150"/>
                    <a:pt x="74" y="150"/>
                  </a:cubicBezTo>
                  <a:cubicBezTo>
                    <a:pt x="97" y="150"/>
                    <a:pt x="115" y="137"/>
                    <a:pt x="121" y="117"/>
                  </a:cubicBezTo>
                  <a:lnTo>
                    <a:pt x="138" y="117"/>
                  </a:lnTo>
                  <a:close/>
                  <a:moveTo>
                    <a:pt x="17" y="72"/>
                  </a:moveTo>
                  <a:cubicBezTo>
                    <a:pt x="124" y="72"/>
                    <a:pt x="124" y="72"/>
                    <a:pt x="124" y="72"/>
                  </a:cubicBezTo>
                  <a:cubicBezTo>
                    <a:pt x="122" y="33"/>
                    <a:pt x="99" y="13"/>
                    <a:pt x="70" y="13"/>
                  </a:cubicBezTo>
                  <a:cubicBezTo>
                    <a:pt x="42" y="13"/>
                    <a:pt x="20" y="34"/>
                    <a:pt x="17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14162088" y="4456113"/>
              <a:ext cx="114300" cy="244475"/>
            </a:xfrm>
            <a:custGeom>
              <a:avLst/>
              <a:gdLst>
                <a:gd name="T0" fmla="*/ 0 w 75"/>
                <a:gd name="T1" fmla="*/ 159 h 159"/>
                <a:gd name="T2" fmla="*/ 0 w 75"/>
                <a:gd name="T3" fmla="*/ 4 h 159"/>
                <a:gd name="T4" fmla="*/ 13 w 75"/>
                <a:gd name="T5" fmla="*/ 4 h 159"/>
                <a:gd name="T6" fmla="*/ 15 w 75"/>
                <a:gd name="T7" fmla="*/ 34 h 159"/>
                <a:gd name="T8" fmla="*/ 59 w 75"/>
                <a:gd name="T9" fmla="*/ 0 h 159"/>
                <a:gd name="T10" fmla="*/ 75 w 75"/>
                <a:gd name="T11" fmla="*/ 2 h 159"/>
                <a:gd name="T12" fmla="*/ 75 w 75"/>
                <a:gd name="T13" fmla="*/ 18 h 159"/>
                <a:gd name="T14" fmla="*/ 58 w 75"/>
                <a:gd name="T15" fmla="*/ 15 h 159"/>
                <a:gd name="T16" fmla="*/ 16 w 75"/>
                <a:gd name="T17" fmla="*/ 75 h 159"/>
                <a:gd name="T18" fmla="*/ 16 w 75"/>
                <a:gd name="T19" fmla="*/ 159 h 159"/>
                <a:gd name="T20" fmla="*/ 0 w 75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59">
                  <a:moveTo>
                    <a:pt x="0" y="159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24" y="11"/>
                    <a:pt x="39" y="0"/>
                    <a:pt x="59" y="0"/>
                  </a:cubicBezTo>
                  <a:cubicBezTo>
                    <a:pt x="65" y="0"/>
                    <a:pt x="71" y="1"/>
                    <a:pt x="75" y="2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69" y="17"/>
                    <a:pt x="64" y="15"/>
                    <a:pt x="58" y="15"/>
                  </a:cubicBezTo>
                  <a:cubicBezTo>
                    <a:pt x="35" y="15"/>
                    <a:pt x="16" y="37"/>
                    <a:pt x="16" y="75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"/>
            <p:cNvSpPr>
              <a:spLocks noEditPoints="1"/>
            </p:cNvSpPr>
            <p:nvPr/>
          </p:nvSpPr>
          <p:spPr bwMode="auto">
            <a:xfrm>
              <a:off x="12827000" y="4889500"/>
              <a:ext cx="228600" cy="330200"/>
            </a:xfrm>
            <a:custGeom>
              <a:avLst/>
              <a:gdLst>
                <a:gd name="T0" fmla="*/ 72 w 148"/>
                <a:gd name="T1" fmla="*/ 0 h 214"/>
                <a:gd name="T2" fmla="*/ 148 w 148"/>
                <a:gd name="T3" fmla="*/ 67 h 214"/>
                <a:gd name="T4" fmla="*/ 71 w 148"/>
                <a:gd name="T5" fmla="*/ 132 h 214"/>
                <a:gd name="T6" fmla="*/ 17 w 148"/>
                <a:gd name="T7" fmla="*/ 132 h 214"/>
                <a:gd name="T8" fmla="*/ 17 w 148"/>
                <a:gd name="T9" fmla="*/ 214 h 214"/>
                <a:gd name="T10" fmla="*/ 0 w 148"/>
                <a:gd name="T11" fmla="*/ 214 h 214"/>
                <a:gd name="T12" fmla="*/ 0 w 148"/>
                <a:gd name="T13" fmla="*/ 0 h 214"/>
                <a:gd name="T14" fmla="*/ 72 w 148"/>
                <a:gd name="T15" fmla="*/ 0 h 214"/>
                <a:gd name="T16" fmla="*/ 17 w 148"/>
                <a:gd name="T17" fmla="*/ 14 h 214"/>
                <a:gd name="T18" fmla="*/ 17 w 148"/>
                <a:gd name="T19" fmla="*/ 118 h 214"/>
                <a:gd name="T20" fmla="*/ 72 w 148"/>
                <a:gd name="T21" fmla="*/ 118 h 214"/>
                <a:gd name="T22" fmla="*/ 131 w 148"/>
                <a:gd name="T23" fmla="*/ 67 h 214"/>
                <a:gd name="T24" fmla="*/ 73 w 148"/>
                <a:gd name="T25" fmla="*/ 14 h 214"/>
                <a:gd name="T26" fmla="*/ 17 w 148"/>
                <a:gd name="T27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14">
                  <a:moveTo>
                    <a:pt x="72" y="0"/>
                  </a:moveTo>
                  <a:cubicBezTo>
                    <a:pt x="120" y="0"/>
                    <a:pt x="148" y="25"/>
                    <a:pt x="148" y="67"/>
                  </a:cubicBezTo>
                  <a:cubicBezTo>
                    <a:pt x="148" y="108"/>
                    <a:pt x="117" y="132"/>
                    <a:pt x="71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214"/>
                    <a:pt x="17" y="214"/>
                    <a:pt x="17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2" y="0"/>
                  </a:lnTo>
                  <a:close/>
                  <a:moveTo>
                    <a:pt x="17" y="14"/>
                  </a:moveTo>
                  <a:cubicBezTo>
                    <a:pt x="17" y="118"/>
                    <a:pt x="17" y="118"/>
                    <a:pt x="17" y="118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109" y="118"/>
                    <a:pt x="131" y="99"/>
                    <a:pt x="131" y="67"/>
                  </a:cubicBezTo>
                  <a:cubicBezTo>
                    <a:pt x="131" y="34"/>
                    <a:pt x="109" y="14"/>
                    <a:pt x="73" y="14"/>
                  </a:cubicBezTo>
                  <a:lnTo>
                    <a:pt x="1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13112750" y="4889500"/>
              <a:ext cx="25400" cy="33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13204825" y="4981575"/>
              <a:ext cx="184150" cy="246062"/>
            </a:xfrm>
            <a:custGeom>
              <a:avLst/>
              <a:gdLst>
                <a:gd name="T0" fmla="*/ 16 w 119"/>
                <a:gd name="T1" fmla="*/ 0 h 159"/>
                <a:gd name="T2" fmla="*/ 16 w 119"/>
                <a:gd name="T3" fmla="*/ 104 h 159"/>
                <a:gd name="T4" fmla="*/ 57 w 119"/>
                <a:gd name="T5" fmla="*/ 145 h 159"/>
                <a:gd name="T6" fmla="*/ 103 w 119"/>
                <a:gd name="T7" fmla="*/ 94 h 159"/>
                <a:gd name="T8" fmla="*/ 103 w 119"/>
                <a:gd name="T9" fmla="*/ 0 h 159"/>
                <a:gd name="T10" fmla="*/ 119 w 119"/>
                <a:gd name="T11" fmla="*/ 0 h 159"/>
                <a:gd name="T12" fmla="*/ 119 w 119"/>
                <a:gd name="T13" fmla="*/ 154 h 159"/>
                <a:gd name="T14" fmla="*/ 106 w 119"/>
                <a:gd name="T15" fmla="*/ 154 h 159"/>
                <a:gd name="T16" fmla="*/ 104 w 119"/>
                <a:gd name="T17" fmla="*/ 130 h 159"/>
                <a:gd name="T18" fmla="*/ 53 w 119"/>
                <a:gd name="T19" fmla="*/ 159 h 159"/>
                <a:gd name="T20" fmla="*/ 0 w 119"/>
                <a:gd name="T21" fmla="*/ 104 h 159"/>
                <a:gd name="T22" fmla="*/ 0 w 119"/>
                <a:gd name="T23" fmla="*/ 0 h 159"/>
                <a:gd name="T24" fmla="*/ 16 w 119"/>
                <a:gd name="T2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9">
                  <a:moveTo>
                    <a:pt x="16" y="0"/>
                  </a:moveTo>
                  <a:cubicBezTo>
                    <a:pt x="16" y="104"/>
                    <a:pt x="16" y="104"/>
                    <a:pt x="16" y="104"/>
                  </a:cubicBezTo>
                  <a:cubicBezTo>
                    <a:pt x="16" y="132"/>
                    <a:pt x="32" y="145"/>
                    <a:pt x="57" y="145"/>
                  </a:cubicBezTo>
                  <a:cubicBezTo>
                    <a:pt x="84" y="145"/>
                    <a:pt x="103" y="123"/>
                    <a:pt x="103" y="94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93" y="149"/>
                    <a:pt x="73" y="159"/>
                    <a:pt x="53" y="159"/>
                  </a:cubicBezTo>
                  <a:cubicBezTo>
                    <a:pt x="23" y="159"/>
                    <a:pt x="0" y="141"/>
                    <a:pt x="0" y="10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13441363" y="4973638"/>
              <a:ext cx="188912" cy="254000"/>
            </a:xfrm>
            <a:custGeom>
              <a:avLst/>
              <a:gdLst>
                <a:gd name="T0" fmla="*/ 55 w 123"/>
                <a:gd name="T1" fmla="*/ 84 h 164"/>
                <a:gd name="T2" fmla="*/ 5 w 123"/>
                <a:gd name="T3" fmla="*/ 41 h 164"/>
                <a:gd name="T4" fmla="*/ 61 w 123"/>
                <a:gd name="T5" fmla="*/ 0 h 164"/>
                <a:gd name="T6" fmla="*/ 122 w 123"/>
                <a:gd name="T7" fmla="*/ 43 h 164"/>
                <a:gd name="T8" fmla="*/ 105 w 123"/>
                <a:gd name="T9" fmla="*/ 43 h 164"/>
                <a:gd name="T10" fmla="*/ 61 w 123"/>
                <a:gd name="T11" fmla="*/ 13 h 164"/>
                <a:gd name="T12" fmla="*/ 22 w 123"/>
                <a:gd name="T13" fmla="*/ 40 h 164"/>
                <a:gd name="T14" fmla="*/ 65 w 123"/>
                <a:gd name="T15" fmla="*/ 71 h 164"/>
                <a:gd name="T16" fmla="*/ 123 w 123"/>
                <a:gd name="T17" fmla="*/ 118 h 164"/>
                <a:gd name="T18" fmla="*/ 62 w 123"/>
                <a:gd name="T19" fmla="*/ 164 h 164"/>
                <a:gd name="T20" fmla="*/ 0 w 123"/>
                <a:gd name="T21" fmla="*/ 118 h 164"/>
                <a:gd name="T22" fmla="*/ 17 w 123"/>
                <a:gd name="T23" fmla="*/ 118 h 164"/>
                <a:gd name="T24" fmla="*/ 62 w 123"/>
                <a:gd name="T25" fmla="*/ 151 h 164"/>
                <a:gd name="T26" fmla="*/ 106 w 123"/>
                <a:gd name="T27" fmla="*/ 118 h 164"/>
                <a:gd name="T28" fmla="*/ 55 w 123"/>
                <a:gd name="T29" fmla="*/ 8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64">
                  <a:moveTo>
                    <a:pt x="55" y="84"/>
                  </a:moveTo>
                  <a:cubicBezTo>
                    <a:pt x="24" y="79"/>
                    <a:pt x="5" y="66"/>
                    <a:pt x="5" y="41"/>
                  </a:cubicBezTo>
                  <a:cubicBezTo>
                    <a:pt x="5" y="18"/>
                    <a:pt x="24" y="0"/>
                    <a:pt x="61" y="0"/>
                  </a:cubicBezTo>
                  <a:cubicBezTo>
                    <a:pt x="94" y="0"/>
                    <a:pt x="117" y="17"/>
                    <a:pt x="122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2" y="26"/>
                    <a:pt x="85" y="13"/>
                    <a:pt x="61" y="13"/>
                  </a:cubicBezTo>
                  <a:cubicBezTo>
                    <a:pt x="34" y="13"/>
                    <a:pt x="22" y="25"/>
                    <a:pt x="22" y="40"/>
                  </a:cubicBezTo>
                  <a:cubicBezTo>
                    <a:pt x="22" y="57"/>
                    <a:pt x="32" y="65"/>
                    <a:pt x="65" y="71"/>
                  </a:cubicBezTo>
                  <a:cubicBezTo>
                    <a:pt x="104" y="79"/>
                    <a:pt x="123" y="91"/>
                    <a:pt x="123" y="118"/>
                  </a:cubicBezTo>
                  <a:cubicBezTo>
                    <a:pt x="123" y="142"/>
                    <a:pt x="100" y="164"/>
                    <a:pt x="62" y="164"/>
                  </a:cubicBezTo>
                  <a:cubicBezTo>
                    <a:pt x="26" y="164"/>
                    <a:pt x="3" y="145"/>
                    <a:pt x="0" y="118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38"/>
                    <a:pt x="36" y="151"/>
                    <a:pt x="62" y="151"/>
                  </a:cubicBezTo>
                  <a:cubicBezTo>
                    <a:pt x="91" y="151"/>
                    <a:pt x="106" y="135"/>
                    <a:pt x="106" y="118"/>
                  </a:cubicBezTo>
                  <a:cubicBezTo>
                    <a:pt x="106" y="99"/>
                    <a:pt x="91" y="91"/>
                    <a:pt x="55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"/>
            <p:cNvSpPr>
              <a:spLocks noEditPoints="1"/>
            </p:cNvSpPr>
            <p:nvPr/>
          </p:nvSpPr>
          <p:spPr bwMode="auto">
            <a:xfrm>
              <a:off x="12827000" y="5407025"/>
              <a:ext cx="228600" cy="330200"/>
            </a:xfrm>
            <a:custGeom>
              <a:avLst/>
              <a:gdLst>
                <a:gd name="T0" fmla="*/ 72 w 148"/>
                <a:gd name="T1" fmla="*/ 0 h 214"/>
                <a:gd name="T2" fmla="*/ 148 w 148"/>
                <a:gd name="T3" fmla="*/ 67 h 214"/>
                <a:gd name="T4" fmla="*/ 71 w 148"/>
                <a:gd name="T5" fmla="*/ 132 h 214"/>
                <a:gd name="T6" fmla="*/ 17 w 148"/>
                <a:gd name="T7" fmla="*/ 132 h 214"/>
                <a:gd name="T8" fmla="*/ 17 w 148"/>
                <a:gd name="T9" fmla="*/ 214 h 214"/>
                <a:gd name="T10" fmla="*/ 0 w 148"/>
                <a:gd name="T11" fmla="*/ 214 h 214"/>
                <a:gd name="T12" fmla="*/ 0 w 148"/>
                <a:gd name="T13" fmla="*/ 0 h 214"/>
                <a:gd name="T14" fmla="*/ 72 w 148"/>
                <a:gd name="T15" fmla="*/ 0 h 214"/>
                <a:gd name="T16" fmla="*/ 17 w 148"/>
                <a:gd name="T17" fmla="*/ 15 h 214"/>
                <a:gd name="T18" fmla="*/ 17 w 148"/>
                <a:gd name="T19" fmla="*/ 118 h 214"/>
                <a:gd name="T20" fmla="*/ 72 w 148"/>
                <a:gd name="T21" fmla="*/ 118 h 214"/>
                <a:gd name="T22" fmla="*/ 131 w 148"/>
                <a:gd name="T23" fmla="*/ 67 h 214"/>
                <a:gd name="T24" fmla="*/ 73 w 148"/>
                <a:gd name="T25" fmla="*/ 15 h 214"/>
                <a:gd name="T26" fmla="*/ 17 w 148"/>
                <a:gd name="T27" fmla="*/ 1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14">
                  <a:moveTo>
                    <a:pt x="72" y="0"/>
                  </a:moveTo>
                  <a:cubicBezTo>
                    <a:pt x="120" y="0"/>
                    <a:pt x="148" y="25"/>
                    <a:pt x="148" y="67"/>
                  </a:cubicBezTo>
                  <a:cubicBezTo>
                    <a:pt x="148" y="108"/>
                    <a:pt x="117" y="132"/>
                    <a:pt x="71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214"/>
                    <a:pt x="17" y="214"/>
                    <a:pt x="17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2" y="0"/>
                  </a:lnTo>
                  <a:close/>
                  <a:moveTo>
                    <a:pt x="17" y="15"/>
                  </a:moveTo>
                  <a:cubicBezTo>
                    <a:pt x="17" y="118"/>
                    <a:pt x="17" y="118"/>
                    <a:pt x="17" y="118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109" y="118"/>
                    <a:pt x="131" y="99"/>
                    <a:pt x="131" y="67"/>
                  </a:cubicBezTo>
                  <a:cubicBezTo>
                    <a:pt x="131" y="34"/>
                    <a:pt x="109" y="15"/>
                    <a:pt x="73" y="15"/>
                  </a:cubicBezTo>
                  <a:lnTo>
                    <a:pt x="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13112750" y="5492750"/>
              <a:ext cx="115887" cy="244475"/>
            </a:xfrm>
            <a:custGeom>
              <a:avLst/>
              <a:gdLst>
                <a:gd name="T0" fmla="*/ 0 w 75"/>
                <a:gd name="T1" fmla="*/ 159 h 159"/>
                <a:gd name="T2" fmla="*/ 0 w 75"/>
                <a:gd name="T3" fmla="*/ 5 h 159"/>
                <a:gd name="T4" fmla="*/ 13 w 75"/>
                <a:gd name="T5" fmla="*/ 5 h 159"/>
                <a:gd name="T6" fmla="*/ 15 w 75"/>
                <a:gd name="T7" fmla="*/ 34 h 159"/>
                <a:gd name="T8" fmla="*/ 59 w 75"/>
                <a:gd name="T9" fmla="*/ 0 h 159"/>
                <a:gd name="T10" fmla="*/ 75 w 75"/>
                <a:gd name="T11" fmla="*/ 3 h 159"/>
                <a:gd name="T12" fmla="*/ 75 w 75"/>
                <a:gd name="T13" fmla="*/ 18 h 159"/>
                <a:gd name="T14" fmla="*/ 58 w 75"/>
                <a:gd name="T15" fmla="*/ 16 h 159"/>
                <a:gd name="T16" fmla="*/ 16 w 75"/>
                <a:gd name="T17" fmla="*/ 75 h 159"/>
                <a:gd name="T18" fmla="*/ 16 w 75"/>
                <a:gd name="T19" fmla="*/ 159 h 159"/>
                <a:gd name="T20" fmla="*/ 0 w 75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59">
                  <a:moveTo>
                    <a:pt x="0" y="15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24" y="11"/>
                    <a:pt x="40" y="0"/>
                    <a:pt x="59" y="0"/>
                  </a:cubicBezTo>
                  <a:cubicBezTo>
                    <a:pt x="65" y="0"/>
                    <a:pt x="71" y="1"/>
                    <a:pt x="75" y="3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0" y="17"/>
                    <a:pt x="64" y="16"/>
                    <a:pt x="58" y="16"/>
                  </a:cubicBezTo>
                  <a:cubicBezTo>
                    <a:pt x="35" y="16"/>
                    <a:pt x="16" y="38"/>
                    <a:pt x="16" y="75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"/>
            <p:cNvSpPr>
              <a:spLocks noEditPoints="1"/>
            </p:cNvSpPr>
            <p:nvPr/>
          </p:nvSpPr>
          <p:spPr bwMode="auto">
            <a:xfrm>
              <a:off x="13250863" y="5492750"/>
              <a:ext cx="215900" cy="252412"/>
            </a:xfrm>
            <a:custGeom>
              <a:avLst/>
              <a:gdLst>
                <a:gd name="T0" fmla="*/ 137 w 140"/>
                <a:gd name="T1" fmla="*/ 117 h 164"/>
                <a:gd name="T2" fmla="*/ 73 w 140"/>
                <a:gd name="T3" fmla="*/ 164 h 164"/>
                <a:gd name="T4" fmla="*/ 0 w 140"/>
                <a:gd name="T5" fmla="*/ 82 h 164"/>
                <a:gd name="T6" fmla="*/ 70 w 140"/>
                <a:gd name="T7" fmla="*/ 0 h 164"/>
                <a:gd name="T8" fmla="*/ 140 w 140"/>
                <a:gd name="T9" fmla="*/ 86 h 164"/>
                <a:gd name="T10" fmla="*/ 16 w 140"/>
                <a:gd name="T11" fmla="*/ 86 h 164"/>
                <a:gd name="T12" fmla="*/ 73 w 140"/>
                <a:gd name="T13" fmla="*/ 150 h 164"/>
                <a:gd name="T14" fmla="*/ 120 w 140"/>
                <a:gd name="T15" fmla="*/ 117 h 164"/>
                <a:gd name="T16" fmla="*/ 137 w 140"/>
                <a:gd name="T17" fmla="*/ 117 h 164"/>
                <a:gd name="T18" fmla="*/ 16 w 140"/>
                <a:gd name="T19" fmla="*/ 73 h 164"/>
                <a:gd name="T20" fmla="*/ 123 w 140"/>
                <a:gd name="T21" fmla="*/ 73 h 164"/>
                <a:gd name="T22" fmla="*/ 70 w 140"/>
                <a:gd name="T23" fmla="*/ 13 h 164"/>
                <a:gd name="T24" fmla="*/ 16 w 140"/>
                <a:gd name="T25" fmla="*/ 7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64">
                  <a:moveTo>
                    <a:pt x="137" y="117"/>
                  </a:moveTo>
                  <a:cubicBezTo>
                    <a:pt x="130" y="145"/>
                    <a:pt x="106" y="164"/>
                    <a:pt x="73" y="164"/>
                  </a:cubicBezTo>
                  <a:cubicBezTo>
                    <a:pt x="31" y="164"/>
                    <a:pt x="0" y="135"/>
                    <a:pt x="0" y="82"/>
                  </a:cubicBezTo>
                  <a:cubicBezTo>
                    <a:pt x="0" y="29"/>
                    <a:pt x="30" y="0"/>
                    <a:pt x="70" y="0"/>
                  </a:cubicBezTo>
                  <a:cubicBezTo>
                    <a:pt x="110" y="0"/>
                    <a:pt x="140" y="27"/>
                    <a:pt x="14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7" y="130"/>
                    <a:pt x="42" y="150"/>
                    <a:pt x="73" y="150"/>
                  </a:cubicBezTo>
                  <a:cubicBezTo>
                    <a:pt x="96" y="150"/>
                    <a:pt x="114" y="138"/>
                    <a:pt x="120" y="117"/>
                  </a:cubicBezTo>
                  <a:lnTo>
                    <a:pt x="137" y="117"/>
                  </a:lnTo>
                  <a:close/>
                  <a:moveTo>
                    <a:pt x="16" y="73"/>
                  </a:moveTo>
                  <a:cubicBezTo>
                    <a:pt x="123" y="73"/>
                    <a:pt x="123" y="73"/>
                    <a:pt x="123" y="73"/>
                  </a:cubicBezTo>
                  <a:cubicBezTo>
                    <a:pt x="121" y="33"/>
                    <a:pt x="99" y="13"/>
                    <a:pt x="70" y="13"/>
                  </a:cubicBezTo>
                  <a:cubicBezTo>
                    <a:pt x="42" y="13"/>
                    <a:pt x="19" y="34"/>
                    <a:pt x="16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13508038" y="5492750"/>
              <a:ext cx="188912" cy="252412"/>
            </a:xfrm>
            <a:custGeom>
              <a:avLst/>
              <a:gdLst>
                <a:gd name="T0" fmla="*/ 56 w 123"/>
                <a:gd name="T1" fmla="*/ 84 h 164"/>
                <a:gd name="T2" fmla="*/ 6 w 123"/>
                <a:gd name="T3" fmla="*/ 41 h 164"/>
                <a:gd name="T4" fmla="*/ 62 w 123"/>
                <a:gd name="T5" fmla="*/ 0 h 164"/>
                <a:gd name="T6" fmla="*/ 122 w 123"/>
                <a:gd name="T7" fmla="*/ 43 h 164"/>
                <a:gd name="T8" fmla="*/ 106 w 123"/>
                <a:gd name="T9" fmla="*/ 43 h 164"/>
                <a:gd name="T10" fmla="*/ 61 w 123"/>
                <a:gd name="T11" fmla="*/ 13 h 164"/>
                <a:gd name="T12" fmla="*/ 22 w 123"/>
                <a:gd name="T13" fmla="*/ 40 h 164"/>
                <a:gd name="T14" fmla="*/ 65 w 123"/>
                <a:gd name="T15" fmla="*/ 71 h 164"/>
                <a:gd name="T16" fmla="*/ 123 w 123"/>
                <a:gd name="T17" fmla="*/ 118 h 164"/>
                <a:gd name="T18" fmla="*/ 62 w 123"/>
                <a:gd name="T19" fmla="*/ 164 h 164"/>
                <a:gd name="T20" fmla="*/ 0 w 123"/>
                <a:gd name="T21" fmla="*/ 118 h 164"/>
                <a:gd name="T22" fmla="*/ 17 w 123"/>
                <a:gd name="T23" fmla="*/ 118 h 164"/>
                <a:gd name="T24" fmla="*/ 63 w 123"/>
                <a:gd name="T25" fmla="*/ 151 h 164"/>
                <a:gd name="T26" fmla="*/ 106 w 123"/>
                <a:gd name="T27" fmla="*/ 119 h 164"/>
                <a:gd name="T28" fmla="*/ 56 w 123"/>
                <a:gd name="T29" fmla="*/ 8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64">
                  <a:moveTo>
                    <a:pt x="56" y="84"/>
                  </a:moveTo>
                  <a:cubicBezTo>
                    <a:pt x="24" y="79"/>
                    <a:pt x="6" y="66"/>
                    <a:pt x="6" y="41"/>
                  </a:cubicBezTo>
                  <a:cubicBezTo>
                    <a:pt x="6" y="18"/>
                    <a:pt x="24" y="0"/>
                    <a:pt x="62" y="0"/>
                  </a:cubicBezTo>
                  <a:cubicBezTo>
                    <a:pt x="94" y="0"/>
                    <a:pt x="118" y="17"/>
                    <a:pt x="122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3" y="26"/>
                    <a:pt x="86" y="13"/>
                    <a:pt x="61" y="13"/>
                  </a:cubicBezTo>
                  <a:cubicBezTo>
                    <a:pt x="34" y="13"/>
                    <a:pt x="22" y="26"/>
                    <a:pt x="22" y="40"/>
                  </a:cubicBezTo>
                  <a:cubicBezTo>
                    <a:pt x="22" y="57"/>
                    <a:pt x="32" y="65"/>
                    <a:pt x="65" y="71"/>
                  </a:cubicBezTo>
                  <a:cubicBezTo>
                    <a:pt x="105" y="79"/>
                    <a:pt x="123" y="91"/>
                    <a:pt x="123" y="118"/>
                  </a:cubicBezTo>
                  <a:cubicBezTo>
                    <a:pt x="123" y="142"/>
                    <a:pt x="101" y="164"/>
                    <a:pt x="62" y="164"/>
                  </a:cubicBezTo>
                  <a:cubicBezTo>
                    <a:pt x="26" y="164"/>
                    <a:pt x="4" y="145"/>
                    <a:pt x="0" y="118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38"/>
                    <a:pt x="36" y="151"/>
                    <a:pt x="63" y="151"/>
                  </a:cubicBezTo>
                  <a:cubicBezTo>
                    <a:pt x="91" y="151"/>
                    <a:pt x="106" y="135"/>
                    <a:pt x="106" y="119"/>
                  </a:cubicBezTo>
                  <a:cubicBezTo>
                    <a:pt x="106" y="99"/>
                    <a:pt x="91" y="91"/>
                    <a:pt x="56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7"/>
            <p:cNvSpPr>
              <a:spLocks/>
            </p:cNvSpPr>
            <p:nvPr/>
          </p:nvSpPr>
          <p:spPr bwMode="auto">
            <a:xfrm>
              <a:off x="13730288" y="5443538"/>
              <a:ext cx="117475" cy="301625"/>
            </a:xfrm>
            <a:custGeom>
              <a:avLst/>
              <a:gdLst>
                <a:gd name="T0" fmla="*/ 38 w 77"/>
                <a:gd name="T1" fmla="*/ 51 h 196"/>
                <a:gd name="T2" fmla="*/ 38 w 77"/>
                <a:gd name="T3" fmla="*/ 160 h 196"/>
                <a:gd name="T4" fmla="*/ 58 w 77"/>
                <a:gd name="T5" fmla="*/ 182 h 196"/>
                <a:gd name="T6" fmla="*/ 77 w 77"/>
                <a:gd name="T7" fmla="*/ 180 h 196"/>
                <a:gd name="T8" fmla="*/ 77 w 77"/>
                <a:gd name="T9" fmla="*/ 193 h 196"/>
                <a:gd name="T10" fmla="*/ 57 w 77"/>
                <a:gd name="T11" fmla="*/ 196 h 196"/>
                <a:gd name="T12" fmla="*/ 22 w 77"/>
                <a:gd name="T13" fmla="*/ 160 h 196"/>
                <a:gd name="T14" fmla="*/ 22 w 77"/>
                <a:gd name="T15" fmla="*/ 51 h 196"/>
                <a:gd name="T16" fmla="*/ 0 w 77"/>
                <a:gd name="T17" fmla="*/ 51 h 196"/>
                <a:gd name="T18" fmla="*/ 0 w 77"/>
                <a:gd name="T19" fmla="*/ 37 h 196"/>
                <a:gd name="T20" fmla="*/ 22 w 77"/>
                <a:gd name="T21" fmla="*/ 37 h 196"/>
                <a:gd name="T22" fmla="*/ 23 w 77"/>
                <a:gd name="T23" fmla="*/ 0 h 196"/>
                <a:gd name="T24" fmla="*/ 38 w 77"/>
                <a:gd name="T25" fmla="*/ 0 h 196"/>
                <a:gd name="T26" fmla="*/ 38 w 77"/>
                <a:gd name="T27" fmla="*/ 37 h 196"/>
                <a:gd name="T28" fmla="*/ 74 w 77"/>
                <a:gd name="T29" fmla="*/ 37 h 196"/>
                <a:gd name="T30" fmla="*/ 74 w 77"/>
                <a:gd name="T31" fmla="*/ 51 h 196"/>
                <a:gd name="T32" fmla="*/ 38 w 77"/>
                <a:gd name="T33" fmla="*/ 5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196">
                  <a:moveTo>
                    <a:pt x="38" y="51"/>
                  </a:moveTo>
                  <a:cubicBezTo>
                    <a:pt x="38" y="160"/>
                    <a:pt x="38" y="160"/>
                    <a:pt x="38" y="160"/>
                  </a:cubicBezTo>
                  <a:cubicBezTo>
                    <a:pt x="38" y="175"/>
                    <a:pt x="46" y="182"/>
                    <a:pt x="58" y="182"/>
                  </a:cubicBezTo>
                  <a:cubicBezTo>
                    <a:pt x="64" y="182"/>
                    <a:pt x="69" y="182"/>
                    <a:pt x="77" y="180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70" y="195"/>
                    <a:pt x="64" y="196"/>
                    <a:pt x="57" y="196"/>
                  </a:cubicBezTo>
                  <a:cubicBezTo>
                    <a:pt x="35" y="196"/>
                    <a:pt x="22" y="183"/>
                    <a:pt x="22" y="160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51"/>
                    <a:pt x="74" y="51"/>
                    <a:pt x="74" y="51"/>
                  </a:cubicBezTo>
                  <a:lnTo>
                    <a:pt x="38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8"/>
            <p:cNvSpPr>
              <a:spLocks noEditPoints="1"/>
            </p:cNvSpPr>
            <p:nvPr/>
          </p:nvSpPr>
          <p:spPr bwMode="auto">
            <a:xfrm>
              <a:off x="13890625" y="5407025"/>
              <a:ext cx="30162" cy="330200"/>
            </a:xfrm>
            <a:custGeom>
              <a:avLst/>
              <a:gdLst>
                <a:gd name="T0" fmla="*/ 0 w 19"/>
                <a:gd name="T1" fmla="*/ 22 h 208"/>
                <a:gd name="T2" fmla="*/ 0 w 19"/>
                <a:gd name="T3" fmla="*/ 0 h 208"/>
                <a:gd name="T4" fmla="*/ 19 w 19"/>
                <a:gd name="T5" fmla="*/ 0 h 208"/>
                <a:gd name="T6" fmla="*/ 19 w 19"/>
                <a:gd name="T7" fmla="*/ 22 h 208"/>
                <a:gd name="T8" fmla="*/ 0 w 19"/>
                <a:gd name="T9" fmla="*/ 22 h 208"/>
                <a:gd name="T10" fmla="*/ 2 w 19"/>
                <a:gd name="T11" fmla="*/ 208 h 208"/>
                <a:gd name="T12" fmla="*/ 2 w 19"/>
                <a:gd name="T13" fmla="*/ 59 h 208"/>
                <a:gd name="T14" fmla="*/ 17 w 19"/>
                <a:gd name="T15" fmla="*/ 59 h 208"/>
                <a:gd name="T16" fmla="*/ 17 w 19"/>
                <a:gd name="T17" fmla="*/ 208 h 208"/>
                <a:gd name="T18" fmla="*/ 2 w 19"/>
                <a:gd name="T1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08">
                  <a:moveTo>
                    <a:pt x="0" y="22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2"/>
                  </a:lnTo>
                  <a:lnTo>
                    <a:pt x="0" y="22"/>
                  </a:lnTo>
                  <a:close/>
                  <a:moveTo>
                    <a:pt x="2" y="208"/>
                  </a:moveTo>
                  <a:lnTo>
                    <a:pt x="2" y="59"/>
                  </a:lnTo>
                  <a:lnTo>
                    <a:pt x="17" y="59"/>
                  </a:lnTo>
                  <a:lnTo>
                    <a:pt x="17" y="208"/>
                  </a:lnTo>
                  <a:lnTo>
                    <a:pt x="2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9"/>
            <p:cNvSpPr>
              <a:spLocks noEditPoints="1"/>
            </p:cNvSpPr>
            <p:nvPr/>
          </p:nvSpPr>
          <p:spPr bwMode="auto">
            <a:xfrm>
              <a:off x="13974763" y="5492750"/>
              <a:ext cx="207962" cy="334962"/>
            </a:xfrm>
            <a:custGeom>
              <a:avLst/>
              <a:gdLst>
                <a:gd name="T0" fmla="*/ 23 w 135"/>
                <a:gd name="T1" fmla="*/ 174 h 217"/>
                <a:gd name="T2" fmla="*/ 70 w 135"/>
                <a:gd name="T3" fmla="*/ 204 h 217"/>
                <a:gd name="T4" fmla="*/ 119 w 135"/>
                <a:gd name="T5" fmla="*/ 158 h 217"/>
                <a:gd name="T6" fmla="*/ 119 w 135"/>
                <a:gd name="T7" fmla="*/ 124 h 217"/>
                <a:gd name="T8" fmla="*/ 65 w 135"/>
                <a:gd name="T9" fmla="*/ 154 h 217"/>
                <a:gd name="T10" fmla="*/ 0 w 135"/>
                <a:gd name="T11" fmla="*/ 78 h 217"/>
                <a:gd name="T12" fmla="*/ 66 w 135"/>
                <a:gd name="T13" fmla="*/ 0 h 217"/>
                <a:gd name="T14" fmla="*/ 120 w 135"/>
                <a:gd name="T15" fmla="*/ 32 h 217"/>
                <a:gd name="T16" fmla="*/ 122 w 135"/>
                <a:gd name="T17" fmla="*/ 5 h 217"/>
                <a:gd name="T18" fmla="*/ 135 w 135"/>
                <a:gd name="T19" fmla="*/ 5 h 217"/>
                <a:gd name="T20" fmla="*/ 135 w 135"/>
                <a:gd name="T21" fmla="*/ 158 h 217"/>
                <a:gd name="T22" fmla="*/ 70 w 135"/>
                <a:gd name="T23" fmla="*/ 217 h 217"/>
                <a:gd name="T24" fmla="*/ 7 w 135"/>
                <a:gd name="T25" fmla="*/ 174 h 217"/>
                <a:gd name="T26" fmla="*/ 23 w 135"/>
                <a:gd name="T27" fmla="*/ 174 h 217"/>
                <a:gd name="T28" fmla="*/ 68 w 135"/>
                <a:gd name="T29" fmla="*/ 140 h 217"/>
                <a:gd name="T30" fmla="*/ 121 w 135"/>
                <a:gd name="T31" fmla="*/ 78 h 217"/>
                <a:gd name="T32" fmla="*/ 68 w 135"/>
                <a:gd name="T33" fmla="*/ 14 h 217"/>
                <a:gd name="T34" fmla="*/ 16 w 135"/>
                <a:gd name="T35" fmla="*/ 78 h 217"/>
                <a:gd name="T36" fmla="*/ 68 w 135"/>
                <a:gd name="T37" fmla="*/ 14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5" h="217">
                  <a:moveTo>
                    <a:pt x="23" y="174"/>
                  </a:moveTo>
                  <a:cubicBezTo>
                    <a:pt x="27" y="195"/>
                    <a:pt x="46" y="204"/>
                    <a:pt x="70" y="204"/>
                  </a:cubicBezTo>
                  <a:cubicBezTo>
                    <a:pt x="101" y="204"/>
                    <a:pt x="119" y="186"/>
                    <a:pt x="119" y="158"/>
                  </a:cubicBezTo>
                  <a:cubicBezTo>
                    <a:pt x="119" y="124"/>
                    <a:pt x="119" y="124"/>
                    <a:pt x="119" y="124"/>
                  </a:cubicBezTo>
                  <a:cubicBezTo>
                    <a:pt x="109" y="142"/>
                    <a:pt x="91" y="154"/>
                    <a:pt x="65" y="154"/>
                  </a:cubicBezTo>
                  <a:cubicBezTo>
                    <a:pt x="31" y="154"/>
                    <a:pt x="0" y="128"/>
                    <a:pt x="0" y="78"/>
                  </a:cubicBezTo>
                  <a:cubicBezTo>
                    <a:pt x="0" y="28"/>
                    <a:pt x="29" y="0"/>
                    <a:pt x="66" y="0"/>
                  </a:cubicBezTo>
                  <a:cubicBezTo>
                    <a:pt x="91" y="0"/>
                    <a:pt x="110" y="13"/>
                    <a:pt x="120" y="32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35" y="5"/>
                    <a:pt x="135" y="5"/>
                    <a:pt x="135" y="5"/>
                  </a:cubicBezTo>
                  <a:cubicBezTo>
                    <a:pt x="135" y="158"/>
                    <a:pt x="135" y="158"/>
                    <a:pt x="135" y="158"/>
                  </a:cubicBezTo>
                  <a:cubicBezTo>
                    <a:pt x="135" y="192"/>
                    <a:pt x="111" y="217"/>
                    <a:pt x="70" y="217"/>
                  </a:cubicBezTo>
                  <a:cubicBezTo>
                    <a:pt x="35" y="217"/>
                    <a:pt x="12" y="202"/>
                    <a:pt x="7" y="174"/>
                  </a:cubicBezTo>
                  <a:lnTo>
                    <a:pt x="23" y="174"/>
                  </a:lnTo>
                  <a:close/>
                  <a:moveTo>
                    <a:pt x="68" y="140"/>
                  </a:moveTo>
                  <a:cubicBezTo>
                    <a:pt x="96" y="140"/>
                    <a:pt x="121" y="123"/>
                    <a:pt x="121" y="78"/>
                  </a:cubicBezTo>
                  <a:cubicBezTo>
                    <a:pt x="121" y="34"/>
                    <a:pt x="98" y="14"/>
                    <a:pt x="68" y="14"/>
                  </a:cubicBezTo>
                  <a:cubicBezTo>
                    <a:pt x="40" y="14"/>
                    <a:pt x="16" y="34"/>
                    <a:pt x="16" y="78"/>
                  </a:cubicBezTo>
                  <a:cubicBezTo>
                    <a:pt x="16" y="119"/>
                    <a:pt x="40" y="140"/>
                    <a:pt x="68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14239875" y="5492750"/>
              <a:ext cx="215900" cy="252412"/>
            </a:xfrm>
            <a:custGeom>
              <a:avLst/>
              <a:gdLst>
                <a:gd name="T0" fmla="*/ 138 w 140"/>
                <a:gd name="T1" fmla="*/ 117 h 164"/>
                <a:gd name="T2" fmla="*/ 74 w 140"/>
                <a:gd name="T3" fmla="*/ 164 h 164"/>
                <a:gd name="T4" fmla="*/ 0 w 140"/>
                <a:gd name="T5" fmla="*/ 82 h 164"/>
                <a:gd name="T6" fmla="*/ 71 w 140"/>
                <a:gd name="T7" fmla="*/ 0 h 164"/>
                <a:gd name="T8" fmla="*/ 140 w 140"/>
                <a:gd name="T9" fmla="*/ 86 h 164"/>
                <a:gd name="T10" fmla="*/ 17 w 140"/>
                <a:gd name="T11" fmla="*/ 86 h 164"/>
                <a:gd name="T12" fmla="*/ 74 w 140"/>
                <a:gd name="T13" fmla="*/ 150 h 164"/>
                <a:gd name="T14" fmla="*/ 121 w 140"/>
                <a:gd name="T15" fmla="*/ 117 h 164"/>
                <a:gd name="T16" fmla="*/ 138 w 140"/>
                <a:gd name="T17" fmla="*/ 117 h 164"/>
                <a:gd name="T18" fmla="*/ 17 w 140"/>
                <a:gd name="T19" fmla="*/ 73 h 164"/>
                <a:gd name="T20" fmla="*/ 124 w 140"/>
                <a:gd name="T21" fmla="*/ 73 h 164"/>
                <a:gd name="T22" fmla="*/ 71 w 140"/>
                <a:gd name="T23" fmla="*/ 13 h 164"/>
                <a:gd name="T24" fmla="*/ 17 w 140"/>
                <a:gd name="T25" fmla="*/ 7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64">
                  <a:moveTo>
                    <a:pt x="138" y="117"/>
                  </a:moveTo>
                  <a:cubicBezTo>
                    <a:pt x="130" y="145"/>
                    <a:pt x="107" y="164"/>
                    <a:pt x="74" y="164"/>
                  </a:cubicBezTo>
                  <a:cubicBezTo>
                    <a:pt x="32" y="164"/>
                    <a:pt x="0" y="135"/>
                    <a:pt x="0" y="82"/>
                  </a:cubicBezTo>
                  <a:cubicBezTo>
                    <a:pt x="0" y="29"/>
                    <a:pt x="31" y="0"/>
                    <a:pt x="71" y="0"/>
                  </a:cubicBezTo>
                  <a:cubicBezTo>
                    <a:pt x="110" y="0"/>
                    <a:pt x="140" y="27"/>
                    <a:pt x="140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8" y="130"/>
                    <a:pt x="43" y="150"/>
                    <a:pt x="74" y="150"/>
                  </a:cubicBezTo>
                  <a:cubicBezTo>
                    <a:pt x="97" y="150"/>
                    <a:pt x="115" y="138"/>
                    <a:pt x="121" y="117"/>
                  </a:cubicBezTo>
                  <a:lnTo>
                    <a:pt x="138" y="117"/>
                  </a:lnTo>
                  <a:close/>
                  <a:moveTo>
                    <a:pt x="17" y="73"/>
                  </a:moveTo>
                  <a:cubicBezTo>
                    <a:pt x="124" y="73"/>
                    <a:pt x="124" y="73"/>
                    <a:pt x="124" y="73"/>
                  </a:cubicBezTo>
                  <a:cubicBezTo>
                    <a:pt x="122" y="33"/>
                    <a:pt x="99" y="13"/>
                    <a:pt x="71" y="13"/>
                  </a:cubicBezTo>
                  <a:cubicBezTo>
                    <a:pt x="42" y="13"/>
                    <a:pt x="20" y="34"/>
                    <a:pt x="17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79" name="Straight Connector 78"/>
          <p:cNvCxnSpPr/>
          <p:nvPr/>
        </p:nvCxnSpPr>
        <p:spPr>
          <a:xfrm flipH="1">
            <a:off x="3115713" y="3470432"/>
            <a:ext cx="8392976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998945" y="2694402"/>
            <a:ext cx="8735395" cy="2855505"/>
            <a:chOff x="2998940" y="2750844"/>
            <a:chExt cx="8735395" cy="2855504"/>
          </a:xfrm>
        </p:grpSpPr>
        <p:sp>
          <p:nvSpPr>
            <p:cNvPr id="81" name="Rectangle 80"/>
            <p:cNvSpPr/>
            <p:nvPr/>
          </p:nvSpPr>
          <p:spPr>
            <a:xfrm>
              <a:off x="3033164" y="2750844"/>
              <a:ext cx="8701171" cy="63017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BENEFITS TO GROW YOUR BUSINESS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500" i="1" dirty="0">
                  <a:solidFill>
                    <a:srgbClr val="EBBA00"/>
                  </a:solidFill>
                </a:rPr>
                <a:t>Take advantage of all Partner Plus Aspire benefits, plus </a:t>
              </a:r>
              <a:r>
                <a:rPr lang="en-US" sz="1500" i="1" dirty="0" smtClean="0">
                  <a:solidFill>
                    <a:srgbClr val="EBBA00"/>
                  </a:solidFill>
                </a:rPr>
                <a:t>Distributor </a:t>
              </a:r>
              <a:r>
                <a:rPr lang="en-US" sz="1500" i="1" dirty="0">
                  <a:solidFill>
                    <a:srgbClr val="EBBA00"/>
                  </a:solidFill>
                </a:rPr>
                <a:t>S</a:t>
              </a:r>
              <a:r>
                <a:rPr lang="en-US" sz="1500" i="1" dirty="0" smtClean="0">
                  <a:solidFill>
                    <a:srgbClr val="EBBA00"/>
                  </a:solidFill>
                </a:rPr>
                <a:t>ervice </a:t>
              </a:r>
              <a:r>
                <a:rPr lang="en-US" sz="1500" i="1" dirty="0">
                  <a:solidFill>
                    <a:srgbClr val="EBBA00"/>
                  </a:solidFill>
                </a:rPr>
                <a:t>C</a:t>
              </a:r>
              <a:r>
                <a:rPr lang="en-US" sz="1500" i="1" dirty="0" smtClean="0">
                  <a:solidFill>
                    <a:srgbClr val="EBBA00"/>
                  </a:solidFill>
                </a:rPr>
                <a:t>atalogue </a:t>
              </a:r>
              <a:r>
                <a:rPr lang="en-US" sz="1500" i="1" dirty="0">
                  <a:solidFill>
                    <a:srgbClr val="EBBA00"/>
                  </a:solidFill>
                </a:rPr>
                <a:t>offerings 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998940" y="3641196"/>
              <a:ext cx="2526735" cy="19651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5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Business Enablement</a:t>
              </a:r>
              <a:endParaRPr lang="en-US" sz="14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FFFFFF"/>
                  </a:solidFill>
                </a:rPr>
                <a:t>Sales Excellence training </a:t>
              </a: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FFFFFF"/>
                  </a:solidFill>
                </a:rPr>
                <a:t>Architecture &amp; technical training</a:t>
              </a: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FFFFFF"/>
                  </a:solidFill>
                </a:rPr>
                <a:t>Customer </a:t>
              </a:r>
              <a:r>
                <a:rPr lang="en-US" sz="1400" dirty="0" smtClean="0">
                  <a:solidFill>
                    <a:srgbClr val="FFFFFF"/>
                  </a:solidFill>
                </a:rPr>
                <a:t>network </a:t>
              </a:r>
              <a:r>
                <a:rPr lang="en-US" sz="1400" dirty="0">
                  <a:solidFill>
                    <a:srgbClr val="FFFFFF"/>
                  </a:solidFill>
                </a:rPr>
                <a:t>a</a:t>
              </a:r>
              <a:r>
                <a:rPr lang="en-US" sz="1400" dirty="0" smtClean="0">
                  <a:solidFill>
                    <a:srgbClr val="FFFFFF"/>
                  </a:solidFill>
                </a:rPr>
                <a:t>ssessments </a:t>
              </a:r>
              <a:endParaRPr lang="en-US" sz="14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FFFFFF"/>
                  </a:solidFill>
                </a:rPr>
                <a:t>Dedicated p</a:t>
              </a:r>
              <a:r>
                <a:rPr lang="en-US" sz="1400" dirty="0" smtClean="0">
                  <a:solidFill>
                    <a:srgbClr val="FFFFFF"/>
                  </a:solidFill>
                </a:rPr>
                <a:t>re-sales support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53900" y="3641196"/>
              <a:ext cx="3040291" cy="15773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15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Marketing &amp; Demand Generation</a:t>
              </a:r>
              <a:endParaRPr lang="en-US" sz="14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 smtClean="0">
                  <a:solidFill>
                    <a:srgbClr val="FFFFFF"/>
                  </a:solidFill>
                </a:rPr>
                <a:t>Demand </a:t>
              </a:r>
              <a:r>
                <a:rPr lang="en-US" sz="1400" dirty="0">
                  <a:solidFill>
                    <a:srgbClr val="FFFFFF"/>
                  </a:solidFill>
                </a:rPr>
                <a:t>g</a:t>
              </a:r>
              <a:r>
                <a:rPr lang="en-US" sz="1400" dirty="0" smtClean="0">
                  <a:solidFill>
                    <a:srgbClr val="FFFFFF"/>
                  </a:solidFill>
                </a:rPr>
                <a:t>eneration support</a:t>
              </a: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 smtClean="0">
                  <a:solidFill>
                    <a:srgbClr val="FFFFFF"/>
                  </a:solidFill>
                </a:rPr>
                <a:t>Lead generation </a:t>
              </a:r>
              <a:r>
                <a:rPr lang="en-US" sz="1400" dirty="0">
                  <a:solidFill>
                    <a:srgbClr val="FFFFFF"/>
                  </a:solidFill>
                </a:rPr>
                <a:t>s</a:t>
              </a:r>
              <a:r>
                <a:rPr lang="en-US" sz="1400" dirty="0" smtClean="0">
                  <a:solidFill>
                    <a:srgbClr val="FFFFFF"/>
                  </a:solidFill>
                </a:rPr>
                <a:t>ervices</a:t>
              </a:r>
              <a:endParaRPr lang="en-US" sz="14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 smtClean="0">
                  <a:solidFill>
                    <a:srgbClr val="FFFFFF"/>
                  </a:solidFill>
                </a:rPr>
                <a:t>Other Distributor Marketing-as-a-Service offerings</a:t>
              </a: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 smtClean="0">
                  <a:solidFill>
                    <a:srgbClr val="FFFFFF"/>
                  </a:solidFill>
                </a:rPr>
                <a:t>Marketing training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485076" y="3641196"/>
              <a:ext cx="2895467" cy="125931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15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Incentives and Rewards</a:t>
              </a:r>
              <a:endParaRPr lang="en-US" sz="1400" dirty="0">
                <a:solidFill>
                  <a:srgbClr val="FFFFFF"/>
                </a:solidFill>
              </a:endParaRP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FFFFFF"/>
                  </a:solidFill>
                </a:rPr>
                <a:t>Distribution </a:t>
              </a:r>
              <a:r>
                <a:rPr lang="en-US" sz="1400" dirty="0" smtClean="0">
                  <a:solidFill>
                    <a:srgbClr val="FFFFFF"/>
                  </a:solidFill>
                </a:rPr>
                <a:t>Service </a:t>
              </a:r>
              <a:r>
                <a:rPr lang="en-US" sz="1400" dirty="0">
                  <a:solidFill>
                    <a:srgbClr val="FFFFFF"/>
                  </a:solidFill>
                </a:rPr>
                <a:t>Catalogue offerings</a:t>
              </a:r>
            </a:p>
            <a:p>
              <a:pPr marL="285702" indent="-285702">
                <a:lnSpc>
                  <a:spcPct val="90000"/>
                </a:lnSpc>
                <a:spcAft>
                  <a:spcPts val="600"/>
                </a:spcAft>
                <a:buSzPct val="80000"/>
                <a:buFont typeface="Wingdings" panose="05000000000000000000" pitchFamily="2" charset="2"/>
                <a:buChar char="§"/>
              </a:pPr>
              <a:r>
                <a:rPr lang="en-US" sz="1400" dirty="0" smtClean="0">
                  <a:solidFill>
                    <a:srgbClr val="FFFFFF"/>
                  </a:solidFill>
                </a:rPr>
                <a:t>Winners’ </a:t>
              </a:r>
              <a:r>
                <a:rPr lang="en-US" sz="1400" dirty="0">
                  <a:solidFill>
                    <a:srgbClr val="FFFFFF"/>
                  </a:solidFill>
                </a:rPr>
                <a:t>Circle (limited spaces)</a:t>
              </a:r>
            </a:p>
          </p:txBody>
        </p:sp>
      </p:grpSp>
      <p:cxnSp>
        <p:nvCxnSpPr>
          <p:cNvPr id="85" name="Straight Connector 84"/>
          <p:cNvCxnSpPr/>
          <p:nvPr/>
        </p:nvCxnSpPr>
        <p:spPr>
          <a:xfrm rot="16200000" flipH="1">
            <a:off x="4324540" y="4882471"/>
            <a:ext cx="2431145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6200000" flipH="1">
            <a:off x="7269759" y="4882471"/>
            <a:ext cx="2431145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579721" y="52241"/>
            <a:ext cx="2562975" cy="49242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(upon </a:t>
            </a:r>
            <a:r>
              <a:rPr lang="en-US" sz="1200" dirty="0">
                <a:solidFill>
                  <a:schemeClr val="bg1"/>
                </a:solidFill>
              </a:rPr>
              <a:t>achievement of quarterly targets and where offered)</a:t>
            </a:r>
          </a:p>
        </p:txBody>
      </p:sp>
    </p:spTree>
    <p:extLst>
      <p:ext uri="{BB962C8B-B14F-4D97-AF65-F5344CB8AC3E}">
        <p14:creationId xmlns:p14="http://schemas.microsoft.com/office/powerpoint/2010/main" val="14477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381011" y="2539999"/>
            <a:ext cx="11338395" cy="3780436"/>
            <a:chOff x="466813" y="2539997"/>
            <a:chExt cx="11338394" cy="3780436"/>
          </a:xfrm>
        </p:grpSpPr>
        <p:sp>
          <p:nvSpPr>
            <p:cNvPr id="55" name="Rectangle 54"/>
            <p:cNvSpPr/>
            <p:nvPr/>
          </p:nvSpPr>
          <p:spPr>
            <a:xfrm flipV="1">
              <a:off x="475885" y="2539997"/>
              <a:ext cx="11329322" cy="3780436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chemeClr val="accent5">
                    <a:alpha val="4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56" name="Freeform 25"/>
            <p:cNvSpPr>
              <a:spLocks/>
            </p:cNvSpPr>
            <p:nvPr/>
          </p:nvSpPr>
          <p:spPr bwMode="auto">
            <a:xfrm flipH="1" flipV="1">
              <a:off x="466813" y="3229162"/>
              <a:ext cx="11338394" cy="3091267"/>
            </a:xfrm>
            <a:prstGeom prst="rect">
              <a:avLst/>
            </a:prstGeom>
            <a:blipFill dpi="0" rotWithShape="1">
              <a:blip r:embed="rId2">
                <a:alphaModFix amt="6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tile tx="0" ty="4191000" sx="100000" sy="100000" flip="none" algn="t"/>
            </a:blip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none" lIns="132492" tIns="94392" rIns="132492" bIns="94392" numCol="1" spcCol="1270" anchor="ctr" anchorCtr="0">
              <a:noAutofit/>
            </a:bodyPr>
            <a:lstStyle/>
            <a:p>
              <a:pPr algn="ctr" defTabSz="88859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 flipV="1">
            <a:off x="0" y="1141736"/>
            <a:ext cx="12190478" cy="1398261"/>
          </a:xfrm>
          <a:prstGeom prst="rect">
            <a:avLst/>
          </a:prstGeom>
          <a:gradFill>
            <a:gsLst>
              <a:gs pos="100000">
                <a:srgbClr val="FFFFFF">
                  <a:alpha val="20000"/>
                </a:srgbClr>
              </a:gs>
              <a:gs pos="0">
                <a:srgbClr val="FFFFFF">
                  <a:alpha val="16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800" dirty="0"/>
          </a:p>
        </p:txBody>
      </p:sp>
      <p:sp>
        <p:nvSpPr>
          <p:cNvPr id="27" name="Rectangle 26"/>
          <p:cNvSpPr/>
          <p:nvPr/>
        </p:nvSpPr>
        <p:spPr bwMode="auto">
          <a:xfrm rot="16200000">
            <a:off x="9463985" y="-184847"/>
            <a:ext cx="1398257" cy="4051430"/>
          </a:xfrm>
          <a:prstGeom prst="rect">
            <a:avLst/>
          </a:prstGeom>
          <a:solidFill>
            <a:schemeClr val="accent5">
              <a:alpha val="59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defTabSz="914171">
              <a:lnSpc>
                <a:spcPct val="90000"/>
              </a:lnSpc>
            </a:pPr>
            <a:endParaRPr lang="en-US" sz="1500" dirty="0" err="1">
              <a:solidFill>
                <a:prstClr val="white"/>
              </a:solidFill>
              <a:sym typeface="Arial" pitchFamily="-107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4420" y="1518237"/>
            <a:ext cx="3140589" cy="5849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Partner Plus Aspire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-47270" y="2399520"/>
            <a:ext cx="12217649" cy="140477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rgbClr val="FFFFFF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336241" y="1527967"/>
            <a:ext cx="548902" cy="548900"/>
            <a:chOff x="7948316" y="976215"/>
            <a:chExt cx="803647" cy="803645"/>
          </a:xfrm>
        </p:grpSpPr>
        <p:sp>
          <p:nvSpPr>
            <p:cNvPr id="35" name="Oval 34"/>
            <p:cNvSpPr/>
            <p:nvPr/>
          </p:nvSpPr>
          <p:spPr>
            <a:xfrm>
              <a:off x="7948316" y="976215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8005866" y="1033624"/>
              <a:ext cx="688546" cy="688826"/>
            </a:xfrm>
            <a:prstGeom prst="ellipse">
              <a:avLst/>
            </a:prstGeom>
            <a:gradFill>
              <a:gsLst>
                <a:gs pos="0">
                  <a:srgbClr val="2C2A8D"/>
                </a:gs>
                <a:gs pos="50000">
                  <a:srgbClr val="7D1387"/>
                </a:gs>
                <a:gs pos="100000">
                  <a:srgbClr val="40005A"/>
                </a:gs>
              </a:gsLst>
              <a:lin ang="16200000" scaled="1"/>
            </a:gradFill>
            <a:ln w="9525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473"/>
              <a:r>
                <a:rPr lang="en-US" sz="1600" kern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40" name="1 faded"/>
          <p:cNvGrpSpPr/>
          <p:nvPr/>
        </p:nvGrpSpPr>
        <p:grpSpPr>
          <a:xfrm>
            <a:off x="4262318" y="1527967"/>
            <a:ext cx="548902" cy="548900"/>
            <a:chOff x="7948316" y="976215"/>
            <a:chExt cx="803647" cy="803645"/>
          </a:xfrm>
        </p:grpSpPr>
        <p:sp>
          <p:nvSpPr>
            <p:cNvPr id="43" name="Oval 42"/>
            <p:cNvSpPr/>
            <p:nvPr/>
          </p:nvSpPr>
          <p:spPr>
            <a:xfrm>
              <a:off x="7948316" y="976215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8005866" y="1033624"/>
              <a:ext cx="688546" cy="6888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68586" tIns="34294" rIns="68586" bIns="34294" rtlCol="0" anchor="ctr"/>
            <a:lstStyle/>
            <a:p>
              <a:pPr algn="ctr" defTabSz="685692">
                <a:lnSpc>
                  <a:spcPct val="90000"/>
                </a:lnSpc>
              </a:pPr>
              <a:r>
                <a:rPr lang="en-US" sz="1600" kern="0">
                  <a:solidFill>
                    <a:prstClr val="white">
                      <a:alpha val="50000"/>
                    </a:prstClr>
                  </a:solidFill>
                  <a:ea typeface="Apple LiGothic Medium"/>
                  <a:cs typeface="Apple LiGothic Medium"/>
                </a:rPr>
                <a:t>2</a:t>
              </a:r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4063494" y="1141742"/>
            <a:ext cx="0" cy="1398263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26986" y="1141742"/>
            <a:ext cx="0" cy="1398263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" y="1141743"/>
            <a:ext cx="12188822" cy="112292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685579"/>
            <a:endParaRPr lang="en-US" sz="15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97725" y="1518237"/>
            <a:ext cx="3229267" cy="5849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Partner Plus Prestige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971643" y="1518237"/>
            <a:ext cx="3183899" cy="5849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r>
              <a:rPr lang="en-US" dirty="0">
                <a:solidFill>
                  <a:schemeClr val="bg1"/>
                </a:solidFill>
              </a:rPr>
              <a:t>Partner Plus Elite</a:t>
            </a:r>
          </a:p>
        </p:txBody>
      </p:sp>
      <p:grpSp>
        <p:nvGrpSpPr>
          <p:cNvPr id="52" name="2 faded"/>
          <p:cNvGrpSpPr/>
          <p:nvPr/>
        </p:nvGrpSpPr>
        <p:grpSpPr>
          <a:xfrm>
            <a:off x="258505" y="1527967"/>
            <a:ext cx="548902" cy="548900"/>
            <a:chOff x="7948316" y="976215"/>
            <a:chExt cx="803647" cy="803645"/>
          </a:xfrm>
        </p:grpSpPr>
        <p:sp>
          <p:nvSpPr>
            <p:cNvPr id="53" name="Oval 52"/>
            <p:cNvSpPr/>
            <p:nvPr/>
          </p:nvSpPr>
          <p:spPr>
            <a:xfrm>
              <a:off x="7948316" y="976215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8005866" y="1033624"/>
              <a:ext cx="688546" cy="688826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0"/>
                    <a:shade val="30000"/>
                    <a:satMod val="115000"/>
                  </a:schemeClr>
                </a:gs>
                <a:gs pos="50000">
                  <a:schemeClr val="accent4">
                    <a:lumMod val="50000"/>
                    <a:shade val="67500"/>
                    <a:satMod val="115000"/>
                  </a:schemeClr>
                </a:gs>
                <a:gs pos="100000">
                  <a:schemeClr val="accent4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68586" tIns="34294" rIns="68586" bIns="34294" rtlCol="0" anchor="ctr"/>
            <a:lstStyle/>
            <a:p>
              <a:pPr algn="ctr" defTabSz="685692">
                <a:lnSpc>
                  <a:spcPct val="90000"/>
                </a:lnSpc>
              </a:pPr>
              <a:r>
                <a:rPr lang="en-US" sz="1600" kern="0">
                  <a:solidFill>
                    <a:prstClr val="white">
                      <a:alpha val="50000"/>
                    </a:prstClr>
                  </a:solidFill>
                  <a:ea typeface="Apple LiGothic Medium"/>
                  <a:cs typeface="Apple LiGothic Medium"/>
                </a:rPr>
                <a:t>1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383618" y="2540001"/>
            <a:ext cx="2398454" cy="3780435"/>
          </a:xfrm>
          <a:prstGeom prst="rect">
            <a:avLst/>
          </a:prstGeom>
          <a:solidFill>
            <a:schemeClr val="accent5">
              <a:alpha val="32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defTabSz="914171">
              <a:lnSpc>
                <a:spcPct val="90000"/>
              </a:lnSpc>
            </a:pPr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" y="2539999"/>
            <a:ext cx="12188822" cy="112292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 defTabSz="685579"/>
            <a:endParaRPr lang="en-US" sz="15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Partner Plus Elite Benefits – Cisco delivered</a:t>
            </a:r>
            <a:endParaRPr lang="en-US" dirty="0"/>
          </a:p>
        </p:txBody>
      </p:sp>
      <p:grpSp>
        <p:nvGrpSpPr>
          <p:cNvPr id="100" name="Group 99"/>
          <p:cNvGrpSpPr>
            <a:grpSpLocks noChangeAspect="1"/>
          </p:cNvGrpSpPr>
          <p:nvPr/>
        </p:nvGrpSpPr>
        <p:grpSpPr>
          <a:xfrm>
            <a:off x="776383" y="2907739"/>
            <a:ext cx="1612933" cy="3044952"/>
            <a:chOff x="-4084389" y="-2260600"/>
            <a:chExt cx="6029325" cy="11382375"/>
          </a:xfrm>
        </p:grpSpPr>
        <p:sp>
          <p:nvSpPr>
            <p:cNvPr id="81" name="Freeform 49"/>
            <p:cNvSpPr>
              <a:spLocks/>
            </p:cNvSpPr>
            <p:nvPr/>
          </p:nvSpPr>
          <p:spPr bwMode="auto">
            <a:xfrm>
              <a:off x="-4084389" y="-2260600"/>
              <a:ext cx="6029325" cy="11382375"/>
            </a:xfrm>
            <a:custGeom>
              <a:avLst/>
              <a:gdLst>
                <a:gd name="T0" fmla="*/ 322 w 1608"/>
                <a:gd name="T1" fmla="*/ 0 h 3035"/>
                <a:gd name="T2" fmla="*/ 0 w 1608"/>
                <a:gd name="T3" fmla="*/ 323 h 3035"/>
                <a:gd name="T4" fmla="*/ 0 w 1608"/>
                <a:gd name="T5" fmla="*/ 3035 h 3035"/>
                <a:gd name="T6" fmla="*/ 1608 w 1608"/>
                <a:gd name="T7" fmla="*/ 3035 h 3035"/>
                <a:gd name="T8" fmla="*/ 1608 w 1608"/>
                <a:gd name="T9" fmla="*/ 0 h 3035"/>
                <a:gd name="T10" fmla="*/ 322 w 1608"/>
                <a:gd name="T11" fmla="*/ 0 h 3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8" h="3035">
                  <a:moveTo>
                    <a:pt x="322" y="0"/>
                  </a:moveTo>
                  <a:cubicBezTo>
                    <a:pt x="144" y="0"/>
                    <a:pt x="0" y="145"/>
                    <a:pt x="0" y="323"/>
                  </a:cubicBezTo>
                  <a:cubicBezTo>
                    <a:pt x="0" y="3035"/>
                    <a:pt x="0" y="3035"/>
                    <a:pt x="0" y="3035"/>
                  </a:cubicBezTo>
                  <a:cubicBezTo>
                    <a:pt x="1608" y="3035"/>
                    <a:pt x="1608" y="3035"/>
                    <a:pt x="1608" y="3035"/>
                  </a:cubicBezTo>
                  <a:cubicBezTo>
                    <a:pt x="1608" y="0"/>
                    <a:pt x="1608" y="0"/>
                    <a:pt x="1608" y="0"/>
                  </a:cubicBezTo>
                  <a:lnTo>
                    <a:pt x="322" y="0"/>
                  </a:lnTo>
                  <a:close/>
                </a:path>
              </a:pathLst>
            </a:custGeom>
            <a:gradFill>
              <a:gsLst>
                <a:gs pos="0">
                  <a:srgbClr val="2C2A8D"/>
                </a:gs>
                <a:gs pos="50000">
                  <a:srgbClr val="7D1387"/>
                </a:gs>
                <a:gs pos="100000">
                  <a:srgbClr val="40005A"/>
                </a:gs>
              </a:gsLst>
              <a:lin ang="16200000" scaled="1"/>
            </a:gradFill>
            <a:ln w="9525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473"/>
              <a:endParaRPr lang="en-US" sz="160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" name="Freeform 50"/>
            <p:cNvSpPr>
              <a:spLocks noEditPoints="1"/>
            </p:cNvSpPr>
            <p:nvPr/>
          </p:nvSpPr>
          <p:spPr bwMode="auto">
            <a:xfrm>
              <a:off x="-3211264" y="-606425"/>
              <a:ext cx="555625" cy="801688"/>
            </a:xfrm>
            <a:custGeom>
              <a:avLst/>
              <a:gdLst>
                <a:gd name="T0" fmla="*/ 72 w 148"/>
                <a:gd name="T1" fmla="*/ 0 h 214"/>
                <a:gd name="T2" fmla="*/ 148 w 148"/>
                <a:gd name="T3" fmla="*/ 67 h 214"/>
                <a:gd name="T4" fmla="*/ 71 w 148"/>
                <a:gd name="T5" fmla="*/ 132 h 214"/>
                <a:gd name="T6" fmla="*/ 17 w 148"/>
                <a:gd name="T7" fmla="*/ 132 h 214"/>
                <a:gd name="T8" fmla="*/ 17 w 148"/>
                <a:gd name="T9" fmla="*/ 214 h 214"/>
                <a:gd name="T10" fmla="*/ 0 w 148"/>
                <a:gd name="T11" fmla="*/ 214 h 214"/>
                <a:gd name="T12" fmla="*/ 0 w 148"/>
                <a:gd name="T13" fmla="*/ 0 h 214"/>
                <a:gd name="T14" fmla="*/ 72 w 148"/>
                <a:gd name="T15" fmla="*/ 0 h 214"/>
                <a:gd name="T16" fmla="*/ 17 w 148"/>
                <a:gd name="T17" fmla="*/ 14 h 214"/>
                <a:gd name="T18" fmla="*/ 17 w 148"/>
                <a:gd name="T19" fmla="*/ 118 h 214"/>
                <a:gd name="T20" fmla="*/ 72 w 148"/>
                <a:gd name="T21" fmla="*/ 118 h 214"/>
                <a:gd name="T22" fmla="*/ 131 w 148"/>
                <a:gd name="T23" fmla="*/ 67 h 214"/>
                <a:gd name="T24" fmla="*/ 73 w 148"/>
                <a:gd name="T25" fmla="*/ 14 h 214"/>
                <a:gd name="T26" fmla="*/ 17 w 148"/>
                <a:gd name="T27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14">
                  <a:moveTo>
                    <a:pt x="72" y="0"/>
                  </a:moveTo>
                  <a:cubicBezTo>
                    <a:pt x="121" y="0"/>
                    <a:pt x="148" y="25"/>
                    <a:pt x="148" y="67"/>
                  </a:cubicBezTo>
                  <a:cubicBezTo>
                    <a:pt x="148" y="108"/>
                    <a:pt x="118" y="132"/>
                    <a:pt x="71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214"/>
                    <a:pt x="17" y="214"/>
                    <a:pt x="17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2" y="0"/>
                  </a:lnTo>
                  <a:close/>
                  <a:moveTo>
                    <a:pt x="17" y="14"/>
                  </a:moveTo>
                  <a:cubicBezTo>
                    <a:pt x="17" y="118"/>
                    <a:pt x="17" y="118"/>
                    <a:pt x="17" y="118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109" y="118"/>
                    <a:pt x="131" y="99"/>
                    <a:pt x="131" y="67"/>
                  </a:cubicBezTo>
                  <a:cubicBezTo>
                    <a:pt x="131" y="34"/>
                    <a:pt x="110" y="14"/>
                    <a:pt x="73" y="14"/>
                  </a:cubicBezTo>
                  <a:lnTo>
                    <a:pt x="1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1"/>
            <p:cNvSpPr>
              <a:spLocks noEditPoints="1"/>
            </p:cNvSpPr>
            <p:nvPr/>
          </p:nvSpPr>
          <p:spPr bwMode="auto">
            <a:xfrm>
              <a:off x="-2561977" y="-400050"/>
              <a:ext cx="457200" cy="614363"/>
            </a:xfrm>
            <a:custGeom>
              <a:avLst/>
              <a:gdLst>
                <a:gd name="T0" fmla="*/ 5 w 122"/>
                <a:gd name="T1" fmla="*/ 45 h 164"/>
                <a:gd name="T2" fmla="*/ 65 w 122"/>
                <a:gd name="T3" fmla="*/ 0 h 164"/>
                <a:gd name="T4" fmla="*/ 122 w 122"/>
                <a:gd name="T5" fmla="*/ 51 h 164"/>
                <a:gd name="T6" fmla="*/ 122 w 122"/>
                <a:gd name="T7" fmla="*/ 159 h 164"/>
                <a:gd name="T8" fmla="*/ 109 w 122"/>
                <a:gd name="T9" fmla="*/ 159 h 164"/>
                <a:gd name="T10" fmla="*/ 107 w 122"/>
                <a:gd name="T11" fmla="*/ 134 h 164"/>
                <a:gd name="T12" fmla="*/ 52 w 122"/>
                <a:gd name="T13" fmla="*/ 164 h 164"/>
                <a:gd name="T14" fmla="*/ 0 w 122"/>
                <a:gd name="T15" fmla="*/ 120 h 164"/>
                <a:gd name="T16" fmla="*/ 60 w 122"/>
                <a:gd name="T17" fmla="*/ 70 h 164"/>
                <a:gd name="T18" fmla="*/ 106 w 122"/>
                <a:gd name="T19" fmla="*/ 63 h 164"/>
                <a:gd name="T20" fmla="*/ 106 w 122"/>
                <a:gd name="T21" fmla="*/ 49 h 164"/>
                <a:gd name="T22" fmla="*/ 64 w 122"/>
                <a:gd name="T23" fmla="*/ 13 h 164"/>
                <a:gd name="T24" fmla="*/ 21 w 122"/>
                <a:gd name="T25" fmla="*/ 45 h 164"/>
                <a:gd name="T26" fmla="*/ 5 w 122"/>
                <a:gd name="T27" fmla="*/ 45 h 164"/>
                <a:gd name="T28" fmla="*/ 106 w 122"/>
                <a:gd name="T29" fmla="*/ 104 h 164"/>
                <a:gd name="T30" fmla="*/ 106 w 122"/>
                <a:gd name="T31" fmla="*/ 75 h 164"/>
                <a:gd name="T32" fmla="*/ 65 w 122"/>
                <a:gd name="T33" fmla="*/ 83 h 164"/>
                <a:gd name="T34" fmla="*/ 17 w 122"/>
                <a:gd name="T35" fmla="*/ 119 h 164"/>
                <a:gd name="T36" fmla="*/ 56 w 122"/>
                <a:gd name="T37" fmla="*/ 150 h 164"/>
                <a:gd name="T38" fmla="*/ 106 w 122"/>
                <a:gd name="T39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164">
                  <a:moveTo>
                    <a:pt x="5" y="45"/>
                  </a:moveTo>
                  <a:cubicBezTo>
                    <a:pt x="7" y="18"/>
                    <a:pt x="31" y="0"/>
                    <a:pt x="65" y="0"/>
                  </a:cubicBezTo>
                  <a:cubicBezTo>
                    <a:pt x="99" y="0"/>
                    <a:pt x="122" y="19"/>
                    <a:pt x="122" y="51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09" y="159"/>
                    <a:pt x="109" y="159"/>
                    <a:pt x="109" y="159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97" y="150"/>
                    <a:pt x="80" y="164"/>
                    <a:pt x="52" y="164"/>
                  </a:cubicBezTo>
                  <a:cubicBezTo>
                    <a:pt x="22" y="164"/>
                    <a:pt x="0" y="148"/>
                    <a:pt x="0" y="120"/>
                  </a:cubicBezTo>
                  <a:cubicBezTo>
                    <a:pt x="0" y="94"/>
                    <a:pt x="16" y="78"/>
                    <a:pt x="60" y="70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27"/>
                    <a:pt x="90" y="13"/>
                    <a:pt x="64" y="13"/>
                  </a:cubicBezTo>
                  <a:cubicBezTo>
                    <a:pt x="39" y="13"/>
                    <a:pt x="23" y="26"/>
                    <a:pt x="21" y="45"/>
                  </a:cubicBezTo>
                  <a:lnTo>
                    <a:pt x="5" y="45"/>
                  </a:lnTo>
                  <a:close/>
                  <a:moveTo>
                    <a:pt x="106" y="104"/>
                  </a:moveTo>
                  <a:cubicBezTo>
                    <a:pt x="106" y="75"/>
                    <a:pt x="106" y="75"/>
                    <a:pt x="106" y="75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28" y="89"/>
                    <a:pt x="17" y="100"/>
                    <a:pt x="17" y="119"/>
                  </a:cubicBezTo>
                  <a:cubicBezTo>
                    <a:pt x="17" y="140"/>
                    <a:pt x="33" y="150"/>
                    <a:pt x="56" y="150"/>
                  </a:cubicBezTo>
                  <a:cubicBezTo>
                    <a:pt x="81" y="150"/>
                    <a:pt x="106" y="131"/>
                    <a:pt x="106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2"/>
            <p:cNvSpPr>
              <a:spLocks/>
            </p:cNvSpPr>
            <p:nvPr/>
          </p:nvSpPr>
          <p:spPr bwMode="auto">
            <a:xfrm>
              <a:off x="-1936502" y="-400050"/>
              <a:ext cx="282575" cy="595313"/>
            </a:xfrm>
            <a:custGeom>
              <a:avLst/>
              <a:gdLst>
                <a:gd name="T0" fmla="*/ 0 w 75"/>
                <a:gd name="T1" fmla="*/ 159 h 159"/>
                <a:gd name="T2" fmla="*/ 0 w 75"/>
                <a:gd name="T3" fmla="*/ 5 h 159"/>
                <a:gd name="T4" fmla="*/ 13 w 75"/>
                <a:gd name="T5" fmla="*/ 5 h 159"/>
                <a:gd name="T6" fmla="*/ 15 w 75"/>
                <a:gd name="T7" fmla="*/ 34 h 159"/>
                <a:gd name="T8" fmla="*/ 59 w 75"/>
                <a:gd name="T9" fmla="*/ 0 h 159"/>
                <a:gd name="T10" fmla="*/ 75 w 75"/>
                <a:gd name="T11" fmla="*/ 2 h 159"/>
                <a:gd name="T12" fmla="*/ 75 w 75"/>
                <a:gd name="T13" fmla="*/ 18 h 159"/>
                <a:gd name="T14" fmla="*/ 58 w 75"/>
                <a:gd name="T15" fmla="*/ 16 h 159"/>
                <a:gd name="T16" fmla="*/ 16 w 75"/>
                <a:gd name="T17" fmla="*/ 75 h 159"/>
                <a:gd name="T18" fmla="*/ 16 w 75"/>
                <a:gd name="T19" fmla="*/ 159 h 159"/>
                <a:gd name="T20" fmla="*/ 0 w 75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59">
                  <a:moveTo>
                    <a:pt x="0" y="15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24" y="11"/>
                    <a:pt x="39" y="0"/>
                    <a:pt x="59" y="0"/>
                  </a:cubicBezTo>
                  <a:cubicBezTo>
                    <a:pt x="65" y="0"/>
                    <a:pt x="71" y="1"/>
                    <a:pt x="75" y="2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69" y="17"/>
                    <a:pt x="64" y="16"/>
                    <a:pt x="58" y="16"/>
                  </a:cubicBezTo>
                  <a:cubicBezTo>
                    <a:pt x="35" y="16"/>
                    <a:pt x="16" y="38"/>
                    <a:pt x="16" y="75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3"/>
            <p:cNvSpPr>
              <a:spLocks/>
            </p:cNvSpPr>
            <p:nvPr/>
          </p:nvSpPr>
          <p:spPr bwMode="auto">
            <a:xfrm>
              <a:off x="-1617414" y="-523875"/>
              <a:ext cx="288925" cy="738188"/>
            </a:xfrm>
            <a:custGeom>
              <a:avLst/>
              <a:gdLst>
                <a:gd name="T0" fmla="*/ 38 w 77"/>
                <a:gd name="T1" fmla="*/ 52 h 197"/>
                <a:gd name="T2" fmla="*/ 38 w 77"/>
                <a:gd name="T3" fmla="*/ 161 h 197"/>
                <a:gd name="T4" fmla="*/ 59 w 77"/>
                <a:gd name="T5" fmla="*/ 183 h 197"/>
                <a:gd name="T6" fmla="*/ 77 w 77"/>
                <a:gd name="T7" fmla="*/ 181 h 197"/>
                <a:gd name="T8" fmla="*/ 77 w 77"/>
                <a:gd name="T9" fmla="*/ 194 h 197"/>
                <a:gd name="T10" fmla="*/ 58 w 77"/>
                <a:gd name="T11" fmla="*/ 197 h 197"/>
                <a:gd name="T12" fmla="*/ 22 w 77"/>
                <a:gd name="T13" fmla="*/ 161 h 197"/>
                <a:gd name="T14" fmla="*/ 22 w 77"/>
                <a:gd name="T15" fmla="*/ 52 h 197"/>
                <a:gd name="T16" fmla="*/ 0 w 77"/>
                <a:gd name="T17" fmla="*/ 52 h 197"/>
                <a:gd name="T18" fmla="*/ 0 w 77"/>
                <a:gd name="T19" fmla="*/ 38 h 197"/>
                <a:gd name="T20" fmla="*/ 22 w 77"/>
                <a:gd name="T21" fmla="*/ 38 h 197"/>
                <a:gd name="T22" fmla="*/ 23 w 77"/>
                <a:gd name="T23" fmla="*/ 0 h 197"/>
                <a:gd name="T24" fmla="*/ 38 w 77"/>
                <a:gd name="T25" fmla="*/ 0 h 197"/>
                <a:gd name="T26" fmla="*/ 38 w 77"/>
                <a:gd name="T27" fmla="*/ 38 h 197"/>
                <a:gd name="T28" fmla="*/ 74 w 77"/>
                <a:gd name="T29" fmla="*/ 38 h 197"/>
                <a:gd name="T30" fmla="*/ 74 w 77"/>
                <a:gd name="T31" fmla="*/ 52 h 197"/>
                <a:gd name="T32" fmla="*/ 38 w 77"/>
                <a:gd name="T33" fmla="*/ 5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197">
                  <a:moveTo>
                    <a:pt x="38" y="52"/>
                  </a:moveTo>
                  <a:cubicBezTo>
                    <a:pt x="38" y="161"/>
                    <a:pt x="38" y="161"/>
                    <a:pt x="38" y="161"/>
                  </a:cubicBezTo>
                  <a:cubicBezTo>
                    <a:pt x="38" y="176"/>
                    <a:pt x="46" y="183"/>
                    <a:pt x="59" y="183"/>
                  </a:cubicBezTo>
                  <a:cubicBezTo>
                    <a:pt x="64" y="183"/>
                    <a:pt x="69" y="183"/>
                    <a:pt x="77" y="181"/>
                  </a:cubicBezTo>
                  <a:cubicBezTo>
                    <a:pt x="77" y="194"/>
                    <a:pt x="77" y="194"/>
                    <a:pt x="77" y="194"/>
                  </a:cubicBezTo>
                  <a:cubicBezTo>
                    <a:pt x="70" y="196"/>
                    <a:pt x="64" y="197"/>
                    <a:pt x="58" y="197"/>
                  </a:cubicBezTo>
                  <a:cubicBezTo>
                    <a:pt x="35" y="197"/>
                    <a:pt x="22" y="184"/>
                    <a:pt x="22" y="161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52"/>
                    <a:pt x="74" y="52"/>
                    <a:pt x="74" y="52"/>
                  </a:cubicBezTo>
                  <a:lnTo>
                    <a:pt x="38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4"/>
            <p:cNvSpPr>
              <a:spLocks/>
            </p:cNvSpPr>
            <p:nvPr/>
          </p:nvSpPr>
          <p:spPr bwMode="auto">
            <a:xfrm>
              <a:off x="-1218952" y="-400050"/>
              <a:ext cx="452438" cy="595313"/>
            </a:xfrm>
            <a:custGeom>
              <a:avLst/>
              <a:gdLst>
                <a:gd name="T0" fmla="*/ 0 w 121"/>
                <a:gd name="T1" fmla="*/ 159 h 159"/>
                <a:gd name="T2" fmla="*/ 0 w 121"/>
                <a:gd name="T3" fmla="*/ 5 h 159"/>
                <a:gd name="T4" fmla="*/ 14 w 121"/>
                <a:gd name="T5" fmla="*/ 5 h 159"/>
                <a:gd name="T6" fmla="*/ 15 w 121"/>
                <a:gd name="T7" fmla="*/ 31 h 159"/>
                <a:gd name="T8" fmla="*/ 67 w 121"/>
                <a:gd name="T9" fmla="*/ 0 h 159"/>
                <a:gd name="T10" fmla="*/ 121 w 121"/>
                <a:gd name="T11" fmla="*/ 54 h 159"/>
                <a:gd name="T12" fmla="*/ 121 w 121"/>
                <a:gd name="T13" fmla="*/ 159 h 159"/>
                <a:gd name="T14" fmla="*/ 105 w 121"/>
                <a:gd name="T15" fmla="*/ 159 h 159"/>
                <a:gd name="T16" fmla="*/ 105 w 121"/>
                <a:gd name="T17" fmla="*/ 55 h 159"/>
                <a:gd name="T18" fmla="*/ 63 w 121"/>
                <a:gd name="T19" fmla="*/ 14 h 159"/>
                <a:gd name="T20" fmla="*/ 16 w 121"/>
                <a:gd name="T21" fmla="*/ 63 h 159"/>
                <a:gd name="T22" fmla="*/ 16 w 121"/>
                <a:gd name="T23" fmla="*/ 159 h 159"/>
                <a:gd name="T24" fmla="*/ 0 w 121"/>
                <a:gd name="T2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59">
                  <a:moveTo>
                    <a:pt x="0" y="15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6" y="11"/>
                    <a:pt x="46" y="0"/>
                    <a:pt x="67" y="0"/>
                  </a:cubicBezTo>
                  <a:cubicBezTo>
                    <a:pt x="100" y="0"/>
                    <a:pt x="121" y="20"/>
                    <a:pt x="121" y="54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29"/>
                    <a:pt x="89" y="14"/>
                    <a:pt x="63" y="14"/>
                  </a:cubicBezTo>
                  <a:cubicBezTo>
                    <a:pt x="40" y="14"/>
                    <a:pt x="16" y="33"/>
                    <a:pt x="16" y="63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5"/>
            <p:cNvSpPr>
              <a:spLocks noEditPoints="1"/>
            </p:cNvSpPr>
            <p:nvPr/>
          </p:nvSpPr>
          <p:spPr bwMode="auto">
            <a:xfrm>
              <a:off x="-634752" y="-400050"/>
              <a:ext cx="528638" cy="614363"/>
            </a:xfrm>
            <a:custGeom>
              <a:avLst/>
              <a:gdLst>
                <a:gd name="T0" fmla="*/ 138 w 141"/>
                <a:gd name="T1" fmla="*/ 117 h 164"/>
                <a:gd name="T2" fmla="*/ 74 w 141"/>
                <a:gd name="T3" fmla="*/ 164 h 164"/>
                <a:gd name="T4" fmla="*/ 0 w 141"/>
                <a:gd name="T5" fmla="*/ 82 h 164"/>
                <a:gd name="T6" fmla="*/ 71 w 141"/>
                <a:gd name="T7" fmla="*/ 0 h 164"/>
                <a:gd name="T8" fmla="*/ 141 w 141"/>
                <a:gd name="T9" fmla="*/ 86 h 164"/>
                <a:gd name="T10" fmla="*/ 16 w 141"/>
                <a:gd name="T11" fmla="*/ 86 h 164"/>
                <a:gd name="T12" fmla="*/ 74 w 141"/>
                <a:gd name="T13" fmla="*/ 150 h 164"/>
                <a:gd name="T14" fmla="*/ 121 w 141"/>
                <a:gd name="T15" fmla="*/ 117 h 164"/>
                <a:gd name="T16" fmla="*/ 138 w 141"/>
                <a:gd name="T17" fmla="*/ 117 h 164"/>
                <a:gd name="T18" fmla="*/ 17 w 141"/>
                <a:gd name="T19" fmla="*/ 72 h 164"/>
                <a:gd name="T20" fmla="*/ 124 w 141"/>
                <a:gd name="T21" fmla="*/ 72 h 164"/>
                <a:gd name="T22" fmla="*/ 71 w 141"/>
                <a:gd name="T23" fmla="*/ 13 h 164"/>
                <a:gd name="T24" fmla="*/ 17 w 141"/>
                <a:gd name="T25" fmla="*/ 7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64">
                  <a:moveTo>
                    <a:pt x="138" y="117"/>
                  </a:moveTo>
                  <a:cubicBezTo>
                    <a:pt x="131" y="145"/>
                    <a:pt x="107" y="164"/>
                    <a:pt x="74" y="164"/>
                  </a:cubicBezTo>
                  <a:cubicBezTo>
                    <a:pt x="32" y="164"/>
                    <a:pt x="0" y="135"/>
                    <a:pt x="0" y="82"/>
                  </a:cubicBezTo>
                  <a:cubicBezTo>
                    <a:pt x="0" y="29"/>
                    <a:pt x="31" y="0"/>
                    <a:pt x="71" y="0"/>
                  </a:cubicBezTo>
                  <a:cubicBezTo>
                    <a:pt x="110" y="0"/>
                    <a:pt x="141" y="27"/>
                    <a:pt x="141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8" y="130"/>
                    <a:pt x="43" y="150"/>
                    <a:pt x="74" y="150"/>
                  </a:cubicBezTo>
                  <a:cubicBezTo>
                    <a:pt x="97" y="150"/>
                    <a:pt x="115" y="138"/>
                    <a:pt x="121" y="117"/>
                  </a:cubicBezTo>
                  <a:lnTo>
                    <a:pt x="138" y="117"/>
                  </a:lnTo>
                  <a:close/>
                  <a:moveTo>
                    <a:pt x="17" y="72"/>
                  </a:moveTo>
                  <a:cubicBezTo>
                    <a:pt x="124" y="72"/>
                    <a:pt x="124" y="72"/>
                    <a:pt x="124" y="72"/>
                  </a:cubicBezTo>
                  <a:cubicBezTo>
                    <a:pt x="122" y="33"/>
                    <a:pt x="100" y="13"/>
                    <a:pt x="71" y="13"/>
                  </a:cubicBezTo>
                  <a:cubicBezTo>
                    <a:pt x="42" y="13"/>
                    <a:pt x="20" y="34"/>
                    <a:pt x="17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6"/>
            <p:cNvSpPr>
              <a:spLocks/>
            </p:cNvSpPr>
            <p:nvPr/>
          </p:nvSpPr>
          <p:spPr bwMode="auto">
            <a:xfrm>
              <a:off x="36761" y="-400050"/>
              <a:ext cx="280988" cy="595313"/>
            </a:xfrm>
            <a:custGeom>
              <a:avLst/>
              <a:gdLst>
                <a:gd name="T0" fmla="*/ 0 w 75"/>
                <a:gd name="T1" fmla="*/ 159 h 159"/>
                <a:gd name="T2" fmla="*/ 0 w 75"/>
                <a:gd name="T3" fmla="*/ 5 h 159"/>
                <a:gd name="T4" fmla="*/ 13 w 75"/>
                <a:gd name="T5" fmla="*/ 5 h 159"/>
                <a:gd name="T6" fmla="*/ 16 w 75"/>
                <a:gd name="T7" fmla="*/ 34 h 159"/>
                <a:gd name="T8" fmla="*/ 59 w 75"/>
                <a:gd name="T9" fmla="*/ 0 h 159"/>
                <a:gd name="T10" fmla="*/ 75 w 75"/>
                <a:gd name="T11" fmla="*/ 2 h 159"/>
                <a:gd name="T12" fmla="*/ 75 w 75"/>
                <a:gd name="T13" fmla="*/ 18 h 159"/>
                <a:gd name="T14" fmla="*/ 58 w 75"/>
                <a:gd name="T15" fmla="*/ 16 h 159"/>
                <a:gd name="T16" fmla="*/ 16 w 75"/>
                <a:gd name="T17" fmla="*/ 75 h 159"/>
                <a:gd name="T18" fmla="*/ 16 w 75"/>
                <a:gd name="T19" fmla="*/ 159 h 159"/>
                <a:gd name="T20" fmla="*/ 0 w 75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59">
                  <a:moveTo>
                    <a:pt x="0" y="15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4" y="11"/>
                    <a:pt x="40" y="0"/>
                    <a:pt x="59" y="0"/>
                  </a:cubicBezTo>
                  <a:cubicBezTo>
                    <a:pt x="65" y="0"/>
                    <a:pt x="72" y="1"/>
                    <a:pt x="75" y="2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0" y="17"/>
                    <a:pt x="64" y="16"/>
                    <a:pt x="58" y="16"/>
                  </a:cubicBezTo>
                  <a:cubicBezTo>
                    <a:pt x="36" y="16"/>
                    <a:pt x="16" y="38"/>
                    <a:pt x="16" y="75"/>
                  </a:cubicBezTo>
                  <a:cubicBezTo>
                    <a:pt x="16" y="159"/>
                    <a:pt x="16" y="159"/>
                    <a:pt x="16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7"/>
            <p:cNvSpPr>
              <a:spLocks noEditPoints="1"/>
            </p:cNvSpPr>
            <p:nvPr/>
          </p:nvSpPr>
          <p:spPr bwMode="auto">
            <a:xfrm>
              <a:off x="-3211264" y="657225"/>
              <a:ext cx="555625" cy="801688"/>
            </a:xfrm>
            <a:custGeom>
              <a:avLst/>
              <a:gdLst>
                <a:gd name="T0" fmla="*/ 72 w 148"/>
                <a:gd name="T1" fmla="*/ 0 h 214"/>
                <a:gd name="T2" fmla="*/ 148 w 148"/>
                <a:gd name="T3" fmla="*/ 67 h 214"/>
                <a:gd name="T4" fmla="*/ 71 w 148"/>
                <a:gd name="T5" fmla="*/ 132 h 214"/>
                <a:gd name="T6" fmla="*/ 17 w 148"/>
                <a:gd name="T7" fmla="*/ 132 h 214"/>
                <a:gd name="T8" fmla="*/ 17 w 148"/>
                <a:gd name="T9" fmla="*/ 214 h 214"/>
                <a:gd name="T10" fmla="*/ 0 w 148"/>
                <a:gd name="T11" fmla="*/ 214 h 214"/>
                <a:gd name="T12" fmla="*/ 0 w 148"/>
                <a:gd name="T13" fmla="*/ 0 h 214"/>
                <a:gd name="T14" fmla="*/ 72 w 148"/>
                <a:gd name="T15" fmla="*/ 0 h 214"/>
                <a:gd name="T16" fmla="*/ 17 w 148"/>
                <a:gd name="T17" fmla="*/ 14 h 214"/>
                <a:gd name="T18" fmla="*/ 17 w 148"/>
                <a:gd name="T19" fmla="*/ 117 h 214"/>
                <a:gd name="T20" fmla="*/ 72 w 148"/>
                <a:gd name="T21" fmla="*/ 117 h 214"/>
                <a:gd name="T22" fmla="*/ 131 w 148"/>
                <a:gd name="T23" fmla="*/ 67 h 214"/>
                <a:gd name="T24" fmla="*/ 73 w 148"/>
                <a:gd name="T25" fmla="*/ 14 h 214"/>
                <a:gd name="T26" fmla="*/ 17 w 148"/>
                <a:gd name="T27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14">
                  <a:moveTo>
                    <a:pt x="72" y="0"/>
                  </a:moveTo>
                  <a:cubicBezTo>
                    <a:pt x="121" y="0"/>
                    <a:pt x="148" y="24"/>
                    <a:pt x="148" y="67"/>
                  </a:cubicBezTo>
                  <a:cubicBezTo>
                    <a:pt x="148" y="108"/>
                    <a:pt x="118" y="132"/>
                    <a:pt x="71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214"/>
                    <a:pt x="17" y="214"/>
                    <a:pt x="17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2" y="0"/>
                  </a:lnTo>
                  <a:close/>
                  <a:moveTo>
                    <a:pt x="17" y="14"/>
                  </a:moveTo>
                  <a:cubicBezTo>
                    <a:pt x="17" y="117"/>
                    <a:pt x="17" y="117"/>
                    <a:pt x="17" y="117"/>
                  </a:cubicBezTo>
                  <a:cubicBezTo>
                    <a:pt x="72" y="117"/>
                    <a:pt x="72" y="117"/>
                    <a:pt x="72" y="117"/>
                  </a:cubicBezTo>
                  <a:cubicBezTo>
                    <a:pt x="109" y="117"/>
                    <a:pt x="131" y="99"/>
                    <a:pt x="131" y="67"/>
                  </a:cubicBezTo>
                  <a:cubicBezTo>
                    <a:pt x="131" y="34"/>
                    <a:pt x="110" y="14"/>
                    <a:pt x="73" y="14"/>
                  </a:cubicBezTo>
                  <a:lnTo>
                    <a:pt x="1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8"/>
            <p:cNvSpPr>
              <a:spLocks noChangeArrowheads="1"/>
            </p:cNvSpPr>
            <p:nvPr/>
          </p:nvSpPr>
          <p:spPr bwMode="auto">
            <a:xfrm>
              <a:off x="-2517527" y="657225"/>
              <a:ext cx="60325" cy="8016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9"/>
            <p:cNvSpPr>
              <a:spLocks/>
            </p:cNvSpPr>
            <p:nvPr/>
          </p:nvSpPr>
          <p:spPr bwMode="auto">
            <a:xfrm>
              <a:off x="-2288927" y="877888"/>
              <a:ext cx="442913" cy="600075"/>
            </a:xfrm>
            <a:custGeom>
              <a:avLst/>
              <a:gdLst>
                <a:gd name="T0" fmla="*/ 16 w 118"/>
                <a:gd name="T1" fmla="*/ 0 h 160"/>
                <a:gd name="T2" fmla="*/ 16 w 118"/>
                <a:gd name="T3" fmla="*/ 105 h 160"/>
                <a:gd name="T4" fmla="*/ 56 w 118"/>
                <a:gd name="T5" fmla="*/ 146 h 160"/>
                <a:gd name="T6" fmla="*/ 102 w 118"/>
                <a:gd name="T7" fmla="*/ 95 h 160"/>
                <a:gd name="T8" fmla="*/ 102 w 118"/>
                <a:gd name="T9" fmla="*/ 0 h 160"/>
                <a:gd name="T10" fmla="*/ 118 w 118"/>
                <a:gd name="T11" fmla="*/ 0 h 160"/>
                <a:gd name="T12" fmla="*/ 118 w 118"/>
                <a:gd name="T13" fmla="*/ 155 h 160"/>
                <a:gd name="T14" fmla="*/ 105 w 118"/>
                <a:gd name="T15" fmla="*/ 155 h 160"/>
                <a:gd name="T16" fmla="*/ 103 w 118"/>
                <a:gd name="T17" fmla="*/ 130 h 160"/>
                <a:gd name="T18" fmla="*/ 53 w 118"/>
                <a:gd name="T19" fmla="*/ 160 h 160"/>
                <a:gd name="T20" fmla="*/ 0 w 118"/>
                <a:gd name="T21" fmla="*/ 105 h 160"/>
                <a:gd name="T22" fmla="*/ 0 w 118"/>
                <a:gd name="T23" fmla="*/ 0 h 160"/>
                <a:gd name="T24" fmla="*/ 16 w 118"/>
                <a:gd name="T2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60">
                  <a:moveTo>
                    <a:pt x="16" y="0"/>
                  </a:moveTo>
                  <a:cubicBezTo>
                    <a:pt x="16" y="105"/>
                    <a:pt x="16" y="105"/>
                    <a:pt x="16" y="105"/>
                  </a:cubicBezTo>
                  <a:cubicBezTo>
                    <a:pt x="16" y="133"/>
                    <a:pt x="32" y="146"/>
                    <a:pt x="56" y="146"/>
                  </a:cubicBezTo>
                  <a:cubicBezTo>
                    <a:pt x="83" y="146"/>
                    <a:pt x="102" y="124"/>
                    <a:pt x="102" y="9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92" y="150"/>
                    <a:pt x="72" y="160"/>
                    <a:pt x="53" y="160"/>
                  </a:cubicBezTo>
                  <a:cubicBezTo>
                    <a:pt x="22" y="160"/>
                    <a:pt x="0" y="142"/>
                    <a:pt x="0" y="10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0"/>
            <p:cNvSpPr>
              <a:spLocks/>
            </p:cNvSpPr>
            <p:nvPr/>
          </p:nvSpPr>
          <p:spPr bwMode="auto">
            <a:xfrm>
              <a:off x="-1719014" y="863600"/>
              <a:ext cx="461963" cy="614363"/>
            </a:xfrm>
            <a:custGeom>
              <a:avLst/>
              <a:gdLst>
                <a:gd name="T0" fmla="*/ 56 w 123"/>
                <a:gd name="T1" fmla="*/ 84 h 164"/>
                <a:gd name="T2" fmla="*/ 6 w 123"/>
                <a:gd name="T3" fmla="*/ 41 h 164"/>
                <a:gd name="T4" fmla="*/ 62 w 123"/>
                <a:gd name="T5" fmla="*/ 0 h 164"/>
                <a:gd name="T6" fmla="*/ 123 w 123"/>
                <a:gd name="T7" fmla="*/ 43 h 164"/>
                <a:gd name="T8" fmla="*/ 106 w 123"/>
                <a:gd name="T9" fmla="*/ 43 h 164"/>
                <a:gd name="T10" fmla="*/ 61 w 123"/>
                <a:gd name="T11" fmla="*/ 13 h 164"/>
                <a:gd name="T12" fmla="*/ 22 w 123"/>
                <a:gd name="T13" fmla="*/ 39 h 164"/>
                <a:gd name="T14" fmla="*/ 65 w 123"/>
                <a:gd name="T15" fmla="*/ 71 h 164"/>
                <a:gd name="T16" fmla="*/ 123 w 123"/>
                <a:gd name="T17" fmla="*/ 117 h 164"/>
                <a:gd name="T18" fmla="*/ 63 w 123"/>
                <a:gd name="T19" fmla="*/ 164 h 164"/>
                <a:gd name="T20" fmla="*/ 0 w 123"/>
                <a:gd name="T21" fmla="*/ 118 h 164"/>
                <a:gd name="T22" fmla="*/ 17 w 123"/>
                <a:gd name="T23" fmla="*/ 118 h 164"/>
                <a:gd name="T24" fmla="*/ 63 w 123"/>
                <a:gd name="T25" fmla="*/ 151 h 164"/>
                <a:gd name="T26" fmla="*/ 107 w 123"/>
                <a:gd name="T27" fmla="*/ 118 h 164"/>
                <a:gd name="T28" fmla="*/ 56 w 123"/>
                <a:gd name="T29" fmla="*/ 8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64">
                  <a:moveTo>
                    <a:pt x="56" y="84"/>
                  </a:moveTo>
                  <a:cubicBezTo>
                    <a:pt x="25" y="79"/>
                    <a:pt x="6" y="65"/>
                    <a:pt x="6" y="41"/>
                  </a:cubicBezTo>
                  <a:cubicBezTo>
                    <a:pt x="6" y="18"/>
                    <a:pt x="25" y="0"/>
                    <a:pt x="62" y="0"/>
                  </a:cubicBezTo>
                  <a:cubicBezTo>
                    <a:pt x="94" y="0"/>
                    <a:pt x="118" y="17"/>
                    <a:pt x="123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3" y="25"/>
                    <a:pt x="86" y="13"/>
                    <a:pt x="61" y="13"/>
                  </a:cubicBezTo>
                  <a:cubicBezTo>
                    <a:pt x="34" y="13"/>
                    <a:pt x="22" y="25"/>
                    <a:pt x="22" y="39"/>
                  </a:cubicBezTo>
                  <a:cubicBezTo>
                    <a:pt x="22" y="56"/>
                    <a:pt x="32" y="65"/>
                    <a:pt x="65" y="71"/>
                  </a:cubicBezTo>
                  <a:cubicBezTo>
                    <a:pt x="105" y="78"/>
                    <a:pt x="123" y="91"/>
                    <a:pt x="123" y="117"/>
                  </a:cubicBezTo>
                  <a:cubicBezTo>
                    <a:pt x="123" y="142"/>
                    <a:pt x="101" y="164"/>
                    <a:pt x="63" y="164"/>
                  </a:cubicBezTo>
                  <a:cubicBezTo>
                    <a:pt x="26" y="164"/>
                    <a:pt x="4" y="145"/>
                    <a:pt x="0" y="118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20" y="138"/>
                    <a:pt x="36" y="151"/>
                    <a:pt x="63" y="151"/>
                  </a:cubicBezTo>
                  <a:cubicBezTo>
                    <a:pt x="92" y="151"/>
                    <a:pt x="107" y="135"/>
                    <a:pt x="107" y="118"/>
                  </a:cubicBezTo>
                  <a:cubicBezTo>
                    <a:pt x="107" y="98"/>
                    <a:pt x="91" y="90"/>
                    <a:pt x="56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1"/>
            <p:cNvSpPr>
              <a:spLocks/>
            </p:cNvSpPr>
            <p:nvPr/>
          </p:nvSpPr>
          <p:spPr bwMode="auto">
            <a:xfrm>
              <a:off x="-3211264" y="1917700"/>
              <a:ext cx="476250" cy="806450"/>
            </a:xfrm>
            <a:custGeom>
              <a:avLst/>
              <a:gdLst>
                <a:gd name="T0" fmla="*/ 279 w 300"/>
                <a:gd name="T1" fmla="*/ 267 h 508"/>
                <a:gd name="T2" fmla="*/ 41 w 300"/>
                <a:gd name="T3" fmla="*/ 267 h 508"/>
                <a:gd name="T4" fmla="*/ 41 w 300"/>
                <a:gd name="T5" fmla="*/ 472 h 508"/>
                <a:gd name="T6" fmla="*/ 300 w 300"/>
                <a:gd name="T7" fmla="*/ 472 h 508"/>
                <a:gd name="T8" fmla="*/ 300 w 300"/>
                <a:gd name="T9" fmla="*/ 508 h 508"/>
                <a:gd name="T10" fmla="*/ 0 w 300"/>
                <a:gd name="T11" fmla="*/ 508 h 508"/>
                <a:gd name="T12" fmla="*/ 0 w 300"/>
                <a:gd name="T13" fmla="*/ 0 h 508"/>
                <a:gd name="T14" fmla="*/ 300 w 300"/>
                <a:gd name="T15" fmla="*/ 0 h 508"/>
                <a:gd name="T16" fmla="*/ 300 w 300"/>
                <a:gd name="T17" fmla="*/ 35 h 508"/>
                <a:gd name="T18" fmla="*/ 41 w 300"/>
                <a:gd name="T19" fmla="*/ 35 h 508"/>
                <a:gd name="T20" fmla="*/ 41 w 300"/>
                <a:gd name="T21" fmla="*/ 233 h 508"/>
                <a:gd name="T22" fmla="*/ 279 w 300"/>
                <a:gd name="T23" fmla="*/ 233 h 508"/>
                <a:gd name="T24" fmla="*/ 279 w 300"/>
                <a:gd name="T25" fmla="*/ 267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0" h="508">
                  <a:moveTo>
                    <a:pt x="279" y="267"/>
                  </a:moveTo>
                  <a:lnTo>
                    <a:pt x="41" y="267"/>
                  </a:lnTo>
                  <a:lnTo>
                    <a:pt x="41" y="472"/>
                  </a:lnTo>
                  <a:lnTo>
                    <a:pt x="300" y="472"/>
                  </a:lnTo>
                  <a:lnTo>
                    <a:pt x="300" y="508"/>
                  </a:lnTo>
                  <a:lnTo>
                    <a:pt x="0" y="508"/>
                  </a:lnTo>
                  <a:lnTo>
                    <a:pt x="0" y="0"/>
                  </a:lnTo>
                  <a:lnTo>
                    <a:pt x="300" y="0"/>
                  </a:lnTo>
                  <a:lnTo>
                    <a:pt x="300" y="35"/>
                  </a:lnTo>
                  <a:lnTo>
                    <a:pt x="41" y="35"/>
                  </a:lnTo>
                  <a:lnTo>
                    <a:pt x="41" y="233"/>
                  </a:lnTo>
                  <a:lnTo>
                    <a:pt x="279" y="233"/>
                  </a:lnTo>
                  <a:lnTo>
                    <a:pt x="279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62"/>
            <p:cNvSpPr>
              <a:spLocks noChangeArrowheads="1"/>
            </p:cNvSpPr>
            <p:nvPr/>
          </p:nvSpPr>
          <p:spPr bwMode="auto">
            <a:xfrm>
              <a:off x="-2584202" y="1917700"/>
              <a:ext cx="60325" cy="806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3"/>
            <p:cNvSpPr>
              <a:spLocks noEditPoints="1"/>
            </p:cNvSpPr>
            <p:nvPr/>
          </p:nvSpPr>
          <p:spPr bwMode="auto">
            <a:xfrm>
              <a:off x="-2358777" y="1917700"/>
              <a:ext cx="74613" cy="806450"/>
            </a:xfrm>
            <a:custGeom>
              <a:avLst/>
              <a:gdLst>
                <a:gd name="T0" fmla="*/ 0 w 47"/>
                <a:gd name="T1" fmla="*/ 52 h 508"/>
                <a:gd name="T2" fmla="*/ 0 w 47"/>
                <a:gd name="T3" fmla="*/ 0 h 508"/>
                <a:gd name="T4" fmla="*/ 47 w 47"/>
                <a:gd name="T5" fmla="*/ 0 h 508"/>
                <a:gd name="T6" fmla="*/ 47 w 47"/>
                <a:gd name="T7" fmla="*/ 52 h 508"/>
                <a:gd name="T8" fmla="*/ 0 w 47"/>
                <a:gd name="T9" fmla="*/ 52 h 508"/>
                <a:gd name="T10" fmla="*/ 4 w 47"/>
                <a:gd name="T11" fmla="*/ 508 h 508"/>
                <a:gd name="T12" fmla="*/ 4 w 47"/>
                <a:gd name="T13" fmla="*/ 141 h 508"/>
                <a:gd name="T14" fmla="*/ 42 w 47"/>
                <a:gd name="T15" fmla="*/ 141 h 508"/>
                <a:gd name="T16" fmla="*/ 42 w 47"/>
                <a:gd name="T17" fmla="*/ 508 h 508"/>
                <a:gd name="T18" fmla="*/ 4 w 47"/>
                <a:gd name="T19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08">
                  <a:moveTo>
                    <a:pt x="0" y="5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52"/>
                  </a:lnTo>
                  <a:lnTo>
                    <a:pt x="0" y="52"/>
                  </a:lnTo>
                  <a:close/>
                  <a:moveTo>
                    <a:pt x="4" y="508"/>
                  </a:moveTo>
                  <a:lnTo>
                    <a:pt x="4" y="141"/>
                  </a:lnTo>
                  <a:lnTo>
                    <a:pt x="42" y="141"/>
                  </a:lnTo>
                  <a:lnTo>
                    <a:pt x="42" y="508"/>
                  </a:lnTo>
                  <a:lnTo>
                    <a:pt x="4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4"/>
            <p:cNvSpPr>
              <a:spLocks/>
            </p:cNvSpPr>
            <p:nvPr/>
          </p:nvSpPr>
          <p:spPr bwMode="auto">
            <a:xfrm>
              <a:off x="-2179389" y="2003425"/>
              <a:ext cx="288925" cy="735013"/>
            </a:xfrm>
            <a:custGeom>
              <a:avLst/>
              <a:gdLst>
                <a:gd name="T0" fmla="*/ 38 w 77"/>
                <a:gd name="T1" fmla="*/ 51 h 196"/>
                <a:gd name="T2" fmla="*/ 38 w 77"/>
                <a:gd name="T3" fmla="*/ 161 h 196"/>
                <a:gd name="T4" fmla="*/ 58 w 77"/>
                <a:gd name="T5" fmla="*/ 183 h 196"/>
                <a:gd name="T6" fmla="*/ 77 w 77"/>
                <a:gd name="T7" fmla="*/ 180 h 196"/>
                <a:gd name="T8" fmla="*/ 77 w 77"/>
                <a:gd name="T9" fmla="*/ 193 h 196"/>
                <a:gd name="T10" fmla="*/ 57 w 77"/>
                <a:gd name="T11" fmla="*/ 196 h 196"/>
                <a:gd name="T12" fmla="*/ 22 w 77"/>
                <a:gd name="T13" fmla="*/ 161 h 196"/>
                <a:gd name="T14" fmla="*/ 22 w 77"/>
                <a:gd name="T15" fmla="*/ 51 h 196"/>
                <a:gd name="T16" fmla="*/ 0 w 77"/>
                <a:gd name="T17" fmla="*/ 51 h 196"/>
                <a:gd name="T18" fmla="*/ 0 w 77"/>
                <a:gd name="T19" fmla="*/ 37 h 196"/>
                <a:gd name="T20" fmla="*/ 22 w 77"/>
                <a:gd name="T21" fmla="*/ 37 h 196"/>
                <a:gd name="T22" fmla="*/ 23 w 77"/>
                <a:gd name="T23" fmla="*/ 0 h 196"/>
                <a:gd name="T24" fmla="*/ 38 w 77"/>
                <a:gd name="T25" fmla="*/ 0 h 196"/>
                <a:gd name="T26" fmla="*/ 38 w 77"/>
                <a:gd name="T27" fmla="*/ 37 h 196"/>
                <a:gd name="T28" fmla="*/ 74 w 77"/>
                <a:gd name="T29" fmla="*/ 37 h 196"/>
                <a:gd name="T30" fmla="*/ 74 w 77"/>
                <a:gd name="T31" fmla="*/ 51 h 196"/>
                <a:gd name="T32" fmla="*/ 38 w 77"/>
                <a:gd name="T33" fmla="*/ 5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196">
                  <a:moveTo>
                    <a:pt x="38" y="51"/>
                  </a:moveTo>
                  <a:cubicBezTo>
                    <a:pt x="38" y="161"/>
                    <a:pt x="38" y="161"/>
                    <a:pt x="38" y="161"/>
                  </a:cubicBezTo>
                  <a:cubicBezTo>
                    <a:pt x="38" y="176"/>
                    <a:pt x="46" y="183"/>
                    <a:pt x="58" y="183"/>
                  </a:cubicBezTo>
                  <a:cubicBezTo>
                    <a:pt x="64" y="183"/>
                    <a:pt x="69" y="182"/>
                    <a:pt x="77" y="180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70" y="195"/>
                    <a:pt x="64" y="196"/>
                    <a:pt x="57" y="196"/>
                  </a:cubicBezTo>
                  <a:cubicBezTo>
                    <a:pt x="35" y="196"/>
                    <a:pt x="22" y="184"/>
                    <a:pt x="22" y="16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51"/>
                    <a:pt x="74" y="51"/>
                    <a:pt x="74" y="51"/>
                  </a:cubicBezTo>
                  <a:lnTo>
                    <a:pt x="38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5"/>
            <p:cNvSpPr>
              <a:spLocks noEditPoints="1"/>
            </p:cNvSpPr>
            <p:nvPr/>
          </p:nvSpPr>
          <p:spPr bwMode="auto">
            <a:xfrm>
              <a:off x="-1823789" y="2127250"/>
              <a:ext cx="528638" cy="611188"/>
            </a:xfrm>
            <a:custGeom>
              <a:avLst/>
              <a:gdLst>
                <a:gd name="T0" fmla="*/ 138 w 141"/>
                <a:gd name="T1" fmla="*/ 117 h 163"/>
                <a:gd name="T2" fmla="*/ 74 w 141"/>
                <a:gd name="T3" fmla="*/ 163 h 163"/>
                <a:gd name="T4" fmla="*/ 0 w 141"/>
                <a:gd name="T5" fmla="*/ 81 h 163"/>
                <a:gd name="T6" fmla="*/ 71 w 141"/>
                <a:gd name="T7" fmla="*/ 0 h 163"/>
                <a:gd name="T8" fmla="*/ 141 w 141"/>
                <a:gd name="T9" fmla="*/ 85 h 163"/>
                <a:gd name="T10" fmla="*/ 17 w 141"/>
                <a:gd name="T11" fmla="*/ 85 h 163"/>
                <a:gd name="T12" fmla="*/ 74 w 141"/>
                <a:gd name="T13" fmla="*/ 150 h 163"/>
                <a:gd name="T14" fmla="*/ 121 w 141"/>
                <a:gd name="T15" fmla="*/ 117 h 163"/>
                <a:gd name="T16" fmla="*/ 138 w 141"/>
                <a:gd name="T17" fmla="*/ 117 h 163"/>
                <a:gd name="T18" fmla="*/ 17 w 141"/>
                <a:gd name="T19" fmla="*/ 72 h 163"/>
                <a:gd name="T20" fmla="*/ 124 w 141"/>
                <a:gd name="T21" fmla="*/ 72 h 163"/>
                <a:gd name="T22" fmla="*/ 71 w 141"/>
                <a:gd name="T23" fmla="*/ 13 h 163"/>
                <a:gd name="T24" fmla="*/ 17 w 141"/>
                <a:gd name="T25" fmla="*/ 7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63">
                  <a:moveTo>
                    <a:pt x="138" y="117"/>
                  </a:moveTo>
                  <a:cubicBezTo>
                    <a:pt x="131" y="145"/>
                    <a:pt x="107" y="163"/>
                    <a:pt x="74" y="163"/>
                  </a:cubicBezTo>
                  <a:cubicBezTo>
                    <a:pt x="32" y="163"/>
                    <a:pt x="0" y="134"/>
                    <a:pt x="0" y="81"/>
                  </a:cubicBezTo>
                  <a:cubicBezTo>
                    <a:pt x="0" y="28"/>
                    <a:pt x="31" y="0"/>
                    <a:pt x="71" y="0"/>
                  </a:cubicBezTo>
                  <a:cubicBezTo>
                    <a:pt x="111" y="0"/>
                    <a:pt x="141" y="26"/>
                    <a:pt x="141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129"/>
                    <a:pt x="43" y="150"/>
                    <a:pt x="74" y="150"/>
                  </a:cubicBezTo>
                  <a:cubicBezTo>
                    <a:pt x="98" y="150"/>
                    <a:pt x="115" y="137"/>
                    <a:pt x="121" y="117"/>
                  </a:cubicBezTo>
                  <a:lnTo>
                    <a:pt x="138" y="117"/>
                  </a:lnTo>
                  <a:close/>
                  <a:moveTo>
                    <a:pt x="17" y="72"/>
                  </a:moveTo>
                  <a:cubicBezTo>
                    <a:pt x="124" y="72"/>
                    <a:pt x="124" y="72"/>
                    <a:pt x="124" y="72"/>
                  </a:cubicBezTo>
                  <a:cubicBezTo>
                    <a:pt x="122" y="32"/>
                    <a:pt x="100" y="13"/>
                    <a:pt x="71" y="13"/>
                  </a:cubicBezTo>
                  <a:cubicBezTo>
                    <a:pt x="43" y="13"/>
                    <a:pt x="20" y="33"/>
                    <a:pt x="17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6"/>
            <p:cNvSpPr>
              <a:spLocks/>
            </p:cNvSpPr>
            <p:nvPr/>
          </p:nvSpPr>
          <p:spPr bwMode="auto">
            <a:xfrm>
              <a:off x="-2531814" y="3935413"/>
              <a:ext cx="2265363" cy="2205038"/>
            </a:xfrm>
            <a:custGeom>
              <a:avLst/>
              <a:gdLst>
                <a:gd name="T0" fmla="*/ 301 w 604"/>
                <a:gd name="T1" fmla="*/ 288 h 588"/>
                <a:gd name="T2" fmla="*/ 220 w 604"/>
                <a:gd name="T3" fmla="*/ 0 h 588"/>
                <a:gd name="T4" fmla="*/ 90 w 604"/>
                <a:gd name="T5" fmla="*/ 77 h 588"/>
                <a:gd name="T6" fmla="*/ 14 w 604"/>
                <a:gd name="T7" fmla="*/ 209 h 588"/>
                <a:gd name="T8" fmla="*/ 14 w 604"/>
                <a:gd name="T9" fmla="*/ 211 h 588"/>
                <a:gd name="T10" fmla="*/ 15 w 604"/>
                <a:gd name="T11" fmla="*/ 364 h 588"/>
                <a:gd name="T12" fmla="*/ 92 w 604"/>
                <a:gd name="T13" fmla="*/ 497 h 588"/>
                <a:gd name="T14" fmla="*/ 224 w 604"/>
                <a:gd name="T15" fmla="*/ 574 h 588"/>
                <a:gd name="T16" fmla="*/ 224 w 604"/>
                <a:gd name="T17" fmla="*/ 574 h 588"/>
                <a:gd name="T18" fmla="*/ 377 w 604"/>
                <a:gd name="T19" fmla="*/ 574 h 588"/>
                <a:gd name="T20" fmla="*/ 511 w 604"/>
                <a:gd name="T21" fmla="*/ 499 h 588"/>
                <a:gd name="T22" fmla="*/ 589 w 604"/>
                <a:gd name="T23" fmla="*/ 366 h 588"/>
                <a:gd name="T24" fmla="*/ 590 w 604"/>
                <a:gd name="T25" fmla="*/ 364 h 588"/>
                <a:gd name="T26" fmla="*/ 590 w 604"/>
                <a:gd name="T27" fmla="*/ 211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4" h="588">
                  <a:moveTo>
                    <a:pt x="301" y="288"/>
                  </a:moveTo>
                  <a:cubicBezTo>
                    <a:pt x="220" y="0"/>
                    <a:pt x="220" y="0"/>
                    <a:pt x="220" y="0"/>
                  </a:cubicBezTo>
                  <a:cubicBezTo>
                    <a:pt x="171" y="14"/>
                    <a:pt x="126" y="40"/>
                    <a:pt x="90" y="77"/>
                  </a:cubicBezTo>
                  <a:cubicBezTo>
                    <a:pt x="55" y="112"/>
                    <a:pt x="28" y="157"/>
                    <a:pt x="14" y="209"/>
                  </a:cubicBezTo>
                  <a:cubicBezTo>
                    <a:pt x="14" y="209"/>
                    <a:pt x="14" y="210"/>
                    <a:pt x="14" y="211"/>
                  </a:cubicBezTo>
                  <a:cubicBezTo>
                    <a:pt x="0" y="263"/>
                    <a:pt x="1" y="316"/>
                    <a:pt x="15" y="364"/>
                  </a:cubicBezTo>
                  <a:cubicBezTo>
                    <a:pt x="28" y="415"/>
                    <a:pt x="55" y="460"/>
                    <a:pt x="92" y="497"/>
                  </a:cubicBezTo>
                  <a:cubicBezTo>
                    <a:pt x="127" y="533"/>
                    <a:pt x="172" y="560"/>
                    <a:pt x="224" y="574"/>
                  </a:cubicBezTo>
                  <a:cubicBezTo>
                    <a:pt x="224" y="574"/>
                    <a:pt x="224" y="574"/>
                    <a:pt x="224" y="574"/>
                  </a:cubicBezTo>
                  <a:cubicBezTo>
                    <a:pt x="276" y="588"/>
                    <a:pt x="329" y="587"/>
                    <a:pt x="377" y="574"/>
                  </a:cubicBezTo>
                  <a:cubicBezTo>
                    <a:pt x="428" y="561"/>
                    <a:pt x="474" y="535"/>
                    <a:pt x="511" y="499"/>
                  </a:cubicBezTo>
                  <a:cubicBezTo>
                    <a:pt x="547" y="463"/>
                    <a:pt x="574" y="418"/>
                    <a:pt x="589" y="366"/>
                  </a:cubicBezTo>
                  <a:cubicBezTo>
                    <a:pt x="589" y="365"/>
                    <a:pt x="589" y="365"/>
                    <a:pt x="590" y="364"/>
                  </a:cubicBezTo>
                  <a:cubicBezTo>
                    <a:pt x="604" y="312"/>
                    <a:pt x="603" y="260"/>
                    <a:pt x="590" y="2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"/>
            <p:cNvSpPr>
              <a:spLocks/>
            </p:cNvSpPr>
            <p:nvPr/>
          </p:nvSpPr>
          <p:spPr bwMode="auto">
            <a:xfrm>
              <a:off x="-1496764" y="3619500"/>
              <a:ext cx="1271588" cy="1079500"/>
            </a:xfrm>
            <a:custGeom>
              <a:avLst/>
              <a:gdLst>
                <a:gd name="T0" fmla="*/ 73 w 339"/>
                <a:gd name="T1" fmla="*/ 288 h 288"/>
                <a:gd name="T2" fmla="*/ 0 w 339"/>
                <a:gd name="T3" fmla="*/ 24 h 288"/>
                <a:gd name="T4" fmla="*/ 316 w 339"/>
                <a:gd name="T5" fmla="*/ 168 h 288"/>
                <a:gd name="T6" fmla="*/ 339 w 339"/>
                <a:gd name="T7" fmla="*/ 217 h 288"/>
                <a:gd name="T8" fmla="*/ 73 w 339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88">
                  <a:moveTo>
                    <a:pt x="73" y="288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21" y="0"/>
                    <a:pt x="250" y="54"/>
                    <a:pt x="316" y="168"/>
                  </a:cubicBezTo>
                  <a:cubicBezTo>
                    <a:pt x="325" y="184"/>
                    <a:pt x="333" y="200"/>
                    <a:pt x="339" y="217"/>
                  </a:cubicBezTo>
                  <a:lnTo>
                    <a:pt x="73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H="1">
            <a:off x="3115713" y="3470432"/>
            <a:ext cx="8392976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2998946" y="2694403"/>
            <a:ext cx="8735394" cy="3677782"/>
            <a:chOff x="2998941" y="2750844"/>
            <a:chExt cx="8735394" cy="3677781"/>
          </a:xfrm>
        </p:grpSpPr>
        <p:sp>
          <p:nvSpPr>
            <p:cNvPr id="59" name="Rectangle 58"/>
            <p:cNvSpPr/>
            <p:nvPr/>
          </p:nvSpPr>
          <p:spPr>
            <a:xfrm>
              <a:off x="3033164" y="2750844"/>
              <a:ext cx="8701171" cy="63017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BENEFITS TO GROW YOUR BUSINESS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500" i="1" dirty="0">
                  <a:solidFill>
                    <a:srgbClr val="EBBA00"/>
                  </a:solidFill>
                </a:rPr>
                <a:t>Take advantage of all Partner Plus Aspire and Partner Plus Prestige benefits, plus: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98941" y="3641196"/>
              <a:ext cx="2611280" cy="216674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Business Enablement</a:t>
              </a:r>
              <a:b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</a:br>
              <a:endParaRPr lang="en-US" sz="1600" dirty="0">
                <a:solidFill>
                  <a:srgbClr val="33828D">
                    <a:lumMod val="60000"/>
                    <a:lumOff val="40000"/>
                  </a:srgbClr>
                </a:solidFill>
              </a:endParaRP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Sales Excellence training</a:t>
              </a: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 smtClean="0">
                  <a:solidFill>
                    <a:srgbClr val="FFFFFF"/>
                  </a:solidFill>
                </a:rPr>
                <a:t>Partner </a:t>
              </a:r>
              <a:r>
                <a:rPr lang="en-US" sz="1500" dirty="0">
                  <a:solidFill>
                    <a:srgbClr val="FFFFFF"/>
                  </a:solidFill>
                </a:rPr>
                <a:t>Interactive Webinars</a:t>
              </a: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 smtClean="0">
                  <a:solidFill>
                    <a:srgbClr val="FFFFFF"/>
                  </a:solidFill>
                </a:rPr>
                <a:t>In-Class </a:t>
              </a:r>
              <a:r>
                <a:rPr lang="en-US" sz="1500" dirty="0">
                  <a:solidFill>
                    <a:srgbClr val="FFFFFF"/>
                  </a:solidFill>
                </a:rPr>
                <a:t>training</a:t>
              </a: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Virtual Engineering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894846" y="3641196"/>
              <a:ext cx="2806261" cy="278742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Marketing and </a:t>
              </a:r>
              <a:b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</a:br>
              <a: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Demand Generation</a:t>
              </a: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Demand </a:t>
              </a:r>
              <a:r>
                <a:rPr lang="en-US" sz="1500" dirty="0" smtClean="0">
                  <a:solidFill>
                    <a:srgbClr val="FFFFFF"/>
                  </a:solidFill>
                </a:rPr>
                <a:t>generation </a:t>
              </a:r>
              <a:r>
                <a:rPr lang="en-US" sz="1500" dirty="0">
                  <a:solidFill>
                    <a:srgbClr val="FFFFFF"/>
                  </a:solidFill>
                </a:rPr>
                <a:t>services and support</a:t>
              </a: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Sales g</a:t>
              </a:r>
              <a:r>
                <a:rPr lang="en-US" sz="1500" dirty="0" smtClean="0">
                  <a:solidFill>
                    <a:srgbClr val="FFFFFF"/>
                  </a:solidFill>
                </a:rPr>
                <a:t>enerated </a:t>
              </a:r>
              <a:r>
                <a:rPr lang="en-US" sz="1500" dirty="0">
                  <a:solidFill>
                    <a:srgbClr val="FFFFFF"/>
                  </a:solidFill>
                </a:rPr>
                <a:t>l</a:t>
              </a:r>
              <a:r>
                <a:rPr lang="en-US" sz="1500" dirty="0" smtClean="0">
                  <a:solidFill>
                    <a:srgbClr val="FFFFFF"/>
                  </a:solidFill>
                </a:rPr>
                <a:t>eads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Joint M</a:t>
              </a:r>
              <a:r>
                <a:rPr lang="en-US" sz="1500" dirty="0" smtClean="0">
                  <a:solidFill>
                    <a:srgbClr val="FFFFFF"/>
                  </a:solidFill>
                </a:rPr>
                <a:t>arketing Funds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Customer Intelligence</a:t>
              </a: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Sales Collaboration Platform (SCP</a:t>
              </a:r>
              <a:r>
                <a:rPr lang="en-US" sz="1500" dirty="0" smtClean="0">
                  <a:solidFill>
                    <a:srgbClr val="FFFFFF"/>
                  </a:solidFill>
                </a:rPr>
                <a:t>)</a:t>
              </a: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 smtClean="0">
                  <a:solidFill>
                    <a:srgbClr val="FFFFFF"/>
                  </a:solidFill>
                </a:rPr>
                <a:t>Marketing training</a:t>
              </a:r>
              <a:endParaRPr lang="en-US" sz="1500" dirty="0">
                <a:solidFill>
                  <a:srgbClr val="FFFFFF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790751" y="3641196"/>
              <a:ext cx="2806261" cy="19704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  <a:t>Incentives and Rewards</a:t>
              </a:r>
              <a:br>
                <a:rPr lang="en-US" sz="1600" dirty="0">
                  <a:solidFill>
                    <a:srgbClr val="33828D">
                      <a:lumMod val="60000"/>
                      <a:lumOff val="40000"/>
                    </a:srgbClr>
                  </a:solidFill>
                </a:rPr>
              </a:br>
              <a:endParaRPr lang="en-US" sz="1600" dirty="0">
                <a:solidFill>
                  <a:srgbClr val="33828D">
                    <a:lumMod val="60000"/>
                    <a:lumOff val="40000"/>
                  </a:srgbClr>
                </a:solidFill>
              </a:endParaRP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Products and Services benefits setting</a:t>
              </a: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Cisco </a:t>
              </a:r>
              <a:r>
                <a:rPr lang="en-US" sz="1500" dirty="0" smtClean="0">
                  <a:solidFill>
                    <a:srgbClr val="FFFFFF"/>
                  </a:solidFill>
                </a:rPr>
                <a:t>Rewards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Virtual Wallet</a:t>
              </a:r>
            </a:p>
            <a:p>
              <a:pPr marL="380933" indent="-380933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FFFFFF"/>
                  </a:solidFill>
                </a:rPr>
                <a:t>Winners’ Circle 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 rot="16200000" flipH="1">
            <a:off x="4324540" y="4882471"/>
            <a:ext cx="2431145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6200000" flipH="1">
            <a:off x="7269759" y="4882471"/>
            <a:ext cx="2431145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22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59949"/>
              </p:ext>
            </p:extLst>
          </p:nvPr>
        </p:nvGraphicFramePr>
        <p:xfrm>
          <a:off x="333375" y="180976"/>
          <a:ext cx="11687177" cy="564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724"/>
                <a:gridCol w="2248724"/>
                <a:gridCol w="2168202"/>
                <a:gridCol w="2489842"/>
                <a:gridCol w="2531685"/>
              </a:tblGrid>
              <a:tr h="240174"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Level of Benefits</a:t>
                      </a:r>
                      <a:endParaRPr lang="en-US" sz="12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All Cisco Partners</a:t>
                      </a:r>
                      <a:endParaRPr lang="en-US" sz="12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Partner</a:t>
                      </a:r>
                      <a:r>
                        <a:rPr lang="en-US" sz="1200" baseline="0" dirty="0" smtClean="0"/>
                        <a:t> Plus Aspire</a:t>
                      </a:r>
                      <a:endParaRPr lang="en-US" sz="12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Partner Plus Prestige</a:t>
                      </a:r>
                      <a:endParaRPr lang="en-US" sz="12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Partner Plus Elite</a:t>
                      </a:r>
                      <a:endParaRPr lang="en-US" sz="1200" dirty="0"/>
                    </a:p>
                  </a:txBody>
                  <a:tcPr marL="45720" marR="45720"/>
                </a:tc>
              </a:tr>
              <a:tr h="213488">
                <a:tc>
                  <a:txBody>
                    <a:bodyPr/>
                    <a:lstStyle/>
                    <a:p>
                      <a:pPr marL="0" marR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BUSINESS ENABLEMENT</a:t>
                      </a:r>
                      <a:endParaRPr lang="en-US" sz="1000" b="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R="45720" anchor="ctr"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b="1" dirty="0"/>
                    </a:p>
                  </a:txBody>
                  <a:tcPr marL="45720" marR="4572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488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Select training &amp; exams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X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X </a:t>
                      </a:r>
                      <a:r>
                        <a:rPr lang="en-US" sz="1000" u="none" strike="noStrike" baseline="0" dirty="0" smtClean="0">
                          <a:effectLst/>
                        </a:rPr>
                        <a:t> </a:t>
                      </a:r>
                      <a:endParaRPr lang="en-US" sz="1000" dirty="0" smtClean="0">
                        <a:solidFill>
                          <a:schemeClr val="bg1"/>
                        </a:solidFill>
                        <a:latin typeface="+mn-lt"/>
                        <a:sym typeface="Wingding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 dirty="0" smtClean="0"/>
                        <a:t>-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</a:tr>
              <a:tr h="747207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Midmarket-focused</a:t>
                      </a:r>
                      <a:r>
                        <a:rPr lang="en-US" sz="1000" baseline="0" dirty="0" smtClean="0"/>
                        <a:t> Sales Resources (</a:t>
                      </a:r>
                      <a:r>
                        <a:rPr lang="en-US" sz="1000" baseline="0" dirty="0" smtClean="0">
                          <a:sym typeface="Wingdings"/>
                        </a:rPr>
                        <a:t>Sales Excellence on-line training, Customer Conversations Guide, Sales Connect etc.) </a:t>
                      </a:r>
                      <a:endParaRPr lang="en-US" sz="10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 dirty="0" smtClean="0">
                          <a:sym typeface="Wingdings"/>
                        </a:rPr>
                        <a:t>X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ym typeface="Wingdings"/>
                        </a:rPr>
                        <a:t>X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ym typeface="Wingdings"/>
                        </a:rPr>
                        <a:t>X</a:t>
                      </a:r>
                      <a:endParaRPr lang="en-US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ym typeface="Wingdings"/>
                        </a:rPr>
                        <a:t>X</a:t>
                      </a:r>
                      <a:endParaRPr lang="en-US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</a:tr>
              <a:tr h="346917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Support through</a:t>
                      </a:r>
                      <a:r>
                        <a:rPr lang="en-US" sz="1000" baseline="0" dirty="0" smtClean="0"/>
                        <a:t> Cisco Partner Help </a:t>
                      </a:r>
                      <a:r>
                        <a:rPr lang="en-US" sz="1000" baseline="0" dirty="0" smtClean="0">
                          <a:sym typeface="Wingdings"/>
                        </a:rPr>
                        <a:t>or </a:t>
                      </a:r>
                      <a:r>
                        <a:rPr lang="en-US" sz="1000" baseline="0" dirty="0" err="1" smtClean="0">
                          <a:sym typeface="Wingdings"/>
                        </a:rPr>
                        <a:t>Authorised</a:t>
                      </a:r>
                      <a:r>
                        <a:rPr lang="en-US" sz="1000" baseline="0" dirty="0" smtClean="0">
                          <a:sym typeface="Wingdings"/>
                        </a:rPr>
                        <a:t> Distributors  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ym typeface="Wingdings"/>
                        </a:rPr>
                        <a:t>X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ym typeface="Wingdings"/>
                        </a:rPr>
                        <a:t>X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ym typeface="Wingdings"/>
                        </a:rPr>
                        <a:t> X</a:t>
                      </a:r>
                      <a:endParaRPr lang="en-US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ym typeface="Wingdings"/>
                        </a:rPr>
                        <a:t>X</a:t>
                      </a:r>
                      <a:endParaRPr lang="en-US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</a:tr>
              <a:tr h="346917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2</a:t>
                      </a:r>
                      <a:r>
                        <a:rPr lang="en-US" sz="1000" baseline="30000" dirty="0" smtClean="0"/>
                        <a:t>nd</a:t>
                      </a:r>
                      <a:r>
                        <a:rPr lang="en-US" sz="1000" baseline="0" dirty="0" smtClean="0"/>
                        <a:t> level pre-sales support  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ym typeface="Wingdings"/>
                        </a:rPr>
                        <a:t>X Supporte</a:t>
                      </a:r>
                      <a:r>
                        <a:rPr lang="en-US" sz="1000" baseline="0" dirty="0" smtClean="0">
                          <a:sym typeface="Wingdings"/>
                        </a:rPr>
                        <a:t>d by </a:t>
                      </a:r>
                      <a:r>
                        <a:rPr lang="en-US" sz="1000" dirty="0" smtClean="0">
                          <a:sym typeface="Wingdings"/>
                        </a:rPr>
                        <a:t> </a:t>
                      </a:r>
                      <a:r>
                        <a:rPr lang="en-US" sz="1000" baseline="0" dirty="0" smtClean="0">
                          <a:sym typeface="Wingdings"/>
                        </a:rPr>
                        <a:t>Cisco A</a:t>
                      </a:r>
                      <a:r>
                        <a:rPr lang="en-US" sz="1000" dirty="0" smtClean="0">
                          <a:sym typeface="Wingdings"/>
                        </a:rPr>
                        <a:t>uthorised</a:t>
                      </a:r>
                      <a:r>
                        <a:rPr lang="en-US" sz="1000" baseline="0" dirty="0" smtClean="0">
                          <a:sym typeface="Wingdings"/>
                        </a:rPr>
                        <a:t> </a:t>
                      </a:r>
                      <a:br>
                        <a:rPr lang="en-US" sz="1000" baseline="0" dirty="0" smtClean="0">
                          <a:sym typeface="Wingdings"/>
                        </a:rPr>
                      </a:br>
                      <a:r>
                        <a:rPr lang="en-US" sz="1000" baseline="0" dirty="0" smtClean="0">
                          <a:sym typeface="Wingdings"/>
                        </a:rPr>
                        <a:t>Distributors</a:t>
                      </a:r>
                      <a:endParaRPr lang="en-US" sz="1000" baseline="40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ym typeface="Wingdings"/>
                        </a:rPr>
                        <a:t> X  Cisco </a:t>
                      </a:r>
                      <a:r>
                        <a:rPr lang="en-US" sz="1000" baseline="0" dirty="0" smtClean="0">
                          <a:sym typeface="Wingdings"/>
                        </a:rPr>
                        <a:t>Partner Help Plus</a:t>
                      </a:r>
                      <a:r>
                        <a:rPr lang="en-US" sz="1000" dirty="0" smtClean="0">
                          <a:sym typeface="Wingdings"/>
                        </a:rPr>
                        <a:t> </a:t>
                      </a:r>
                      <a:endParaRPr lang="en-US" sz="1000" b="0" baseline="40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</a:tr>
              <a:tr h="480347">
                <a:tc>
                  <a:txBody>
                    <a:bodyPr/>
                    <a:lstStyle/>
                    <a:p>
                      <a:pPr marL="0" marR="0" lvl="1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Sales Excellence</a:t>
                      </a:r>
                      <a:r>
                        <a:rPr lang="en-US" sz="1000" baseline="0" dirty="0" smtClean="0"/>
                        <a:t> Instructor Led Training (ILT) or Virtual (ILT) </a:t>
                      </a:r>
                      <a:endParaRPr lang="en-US" sz="1000" dirty="0" smtClean="0"/>
                    </a:p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 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  <a:endParaRPr lang="en-US" sz="10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  <a:endParaRPr lang="en-US" sz="10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X   </a:t>
                      </a:r>
                      <a:r>
                        <a:rPr lang="en-US" sz="1000" baseline="0" dirty="0" smtClean="0"/>
                        <a:t>V-ILT </a:t>
                      </a:r>
                      <a:r>
                        <a:rPr lang="en-US" sz="1000" baseline="0" dirty="0" smtClean="0">
                          <a:sym typeface="Wingdings"/>
                        </a:rPr>
                        <a:t>Smart Business Roadmap (SBR)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ym typeface="Wingdings"/>
                        </a:rPr>
                        <a:t> </a:t>
                      </a:r>
                      <a:r>
                        <a:rPr lang="en-US" sz="1000" dirty="0" smtClean="0"/>
                        <a:t>X </a:t>
                      </a:r>
                      <a:r>
                        <a:rPr lang="en-US" sz="1000" baseline="0" dirty="0" smtClean="0"/>
                        <a:t> ILT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</a:tr>
              <a:tr h="302441">
                <a:tc gridSpan="5"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MARKETING AND DEMAND GENERATION</a:t>
                      </a:r>
                      <a:endParaRPr lang="en-US" sz="1000" baseline="40000" dirty="0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baseline="4000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baseline="4000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1">
                        <a:lumMod val="50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baseline="40000" dirty="0"/>
                    </a:p>
                  </a:txBody>
                  <a:tcPr marL="45720" marR="45720">
                    <a:solidFill>
                      <a:srgbClr val="3CBBB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0347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baseline="0" dirty="0" smtClean="0"/>
                        <a:t>Marketing support               (Resources to assist with planning and execution)</a:t>
                      </a:r>
                      <a:endParaRPr lang="en-US" sz="1000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</a:p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Supported by Cisco </a:t>
                      </a:r>
                      <a:r>
                        <a:rPr 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/>
                        </a:rPr>
                        <a:t>Authorised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Distributors (*)</a:t>
                      </a:r>
                      <a:endParaRPr 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X </a:t>
                      </a:r>
                      <a:r>
                        <a:rPr lang="en-US" sz="1000" kern="1200" baseline="0" dirty="0" smtClean="0">
                          <a:sym typeface="Wingdings"/>
                        </a:rPr>
                        <a:t> Supported by Cisco </a:t>
                      </a:r>
                      <a:r>
                        <a:rPr lang="en-US" sz="1000" kern="1200" baseline="0" dirty="0" err="1" smtClean="0">
                          <a:sym typeface="Wingdings"/>
                        </a:rPr>
                        <a:t>Authorised</a:t>
                      </a:r>
                      <a:r>
                        <a:rPr lang="en-US" sz="1000" kern="1200" baseline="0" dirty="0" smtClean="0">
                          <a:sym typeface="Wingdings"/>
                        </a:rPr>
                        <a:t> Distributors (*)</a:t>
                      </a:r>
                      <a:endParaRPr lang="en-US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X</a:t>
                      </a:r>
                      <a:r>
                        <a:rPr lang="en-US" sz="1000" kern="1200" baseline="0" dirty="0" smtClean="0"/>
                        <a:t> Marketing Support                                                         (Cisco </a:t>
                      </a:r>
                      <a:r>
                        <a:rPr lang="en-US" sz="1000" kern="1200" dirty="0" smtClean="0"/>
                        <a:t>Partner Marketing Manager Resource)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</a:tr>
              <a:tr h="480347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baseline="0" dirty="0" smtClean="0"/>
                        <a:t>Cisco generated leads and prospects with Customer Intelligence</a:t>
                      </a:r>
                      <a:endParaRPr lang="en-US" sz="1000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lvl="1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X (*)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</a:tr>
              <a:tr h="346917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baseline="0" dirty="0" smtClean="0"/>
                        <a:t>Lead generation services</a:t>
                      </a:r>
                      <a:endParaRPr lang="en-US" sz="1000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/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--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/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--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X </a:t>
                      </a:r>
                      <a:r>
                        <a:rPr lang="en-US" sz="1000" kern="1200" baseline="0" dirty="0" smtClean="0"/>
                        <a:t> Supported by Cisco </a:t>
                      </a:r>
                      <a:r>
                        <a:rPr lang="en-US" sz="1000" kern="1200" baseline="0" dirty="0" err="1" smtClean="0"/>
                        <a:t>Authorised</a:t>
                      </a:r>
                      <a:r>
                        <a:rPr lang="en-US" sz="1000" kern="1200" baseline="0" dirty="0" smtClean="0"/>
                        <a:t> Distributors (*)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lvl="1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X S</a:t>
                      </a:r>
                      <a:r>
                        <a:rPr lang="en-US" sz="1000" kern="1200" baseline="0" dirty="0" smtClean="0"/>
                        <a:t>upport via Partner Demand Centre vendor network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</a:tr>
              <a:tr h="300520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baseline="0" dirty="0" smtClean="0"/>
                        <a:t>Joint Marketing Funds </a:t>
                      </a:r>
                      <a:endParaRPr lang="en-US" sz="1000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--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lvl="1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X (*)  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</a:tr>
              <a:tr h="480347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baseline="0" dirty="0" smtClean="0"/>
                        <a:t>Marketing training</a:t>
                      </a:r>
                      <a:endParaRPr lang="en-US" sz="1000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/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--</a:t>
                      </a:r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/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--</a:t>
                      </a:r>
                    </a:p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X(*)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lvl="1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X (*)</a:t>
                      </a:r>
                      <a:endParaRPr 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3517" y="6143796"/>
            <a:ext cx="1426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chemeClr val="bg1"/>
                </a:solidFill>
              </a:rPr>
              <a:t>(*) Limited availability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6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427523"/>
              </p:ext>
            </p:extLst>
          </p:nvPr>
        </p:nvGraphicFramePr>
        <p:xfrm>
          <a:off x="333375" y="180975"/>
          <a:ext cx="1168717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724"/>
                <a:gridCol w="2248724"/>
                <a:gridCol w="2168202"/>
                <a:gridCol w="2489842"/>
                <a:gridCol w="2531685"/>
              </a:tblGrid>
              <a:tr h="268758"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Level of Benefits</a:t>
                      </a:r>
                      <a:endParaRPr lang="en-US" sz="1200" b="1" kern="12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All Cisco Partners</a:t>
                      </a:r>
                      <a:endParaRPr lang="en-US" sz="12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Partner</a:t>
                      </a:r>
                      <a:r>
                        <a:rPr lang="en-US" sz="1200" baseline="0" dirty="0" smtClean="0"/>
                        <a:t> Plus Aspire</a:t>
                      </a:r>
                      <a:endParaRPr lang="en-US" sz="12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Partner Plus Prestige</a:t>
                      </a:r>
                      <a:endParaRPr lang="en-US" sz="12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Partner Plus Elite</a:t>
                      </a:r>
                      <a:endParaRPr lang="en-US" sz="1200" dirty="0"/>
                    </a:p>
                  </a:txBody>
                  <a:tcPr marL="45720" marR="45720"/>
                </a:tc>
              </a:tr>
              <a:tr h="335402">
                <a:tc>
                  <a:txBody>
                    <a:bodyPr/>
                    <a:lstStyle/>
                    <a:p>
                      <a:pPr marL="0" marR="0" lvl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INCENTIVES AND REWARDS</a:t>
                      </a:r>
                    </a:p>
                    <a:p>
                      <a:pPr marL="0" marR="0" lvl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/>
                    </a:p>
                  </a:txBody>
                  <a:tcPr marL="45720" marR="45720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6072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ym typeface="Wingdings"/>
                        </a:rPr>
                        <a:t>Midsize</a:t>
                      </a:r>
                      <a:r>
                        <a:rPr lang="en-US" sz="1200" baseline="0" dirty="0" smtClean="0">
                          <a:sym typeface="Wingdings"/>
                        </a:rPr>
                        <a:t> Business Solutions sales promotions</a:t>
                      </a:r>
                      <a:endParaRPr lang="en-US" sz="1200" dirty="0" smtClean="0"/>
                    </a:p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ym typeface="Wingdings"/>
                        </a:rPr>
                        <a:t>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"/>
                        </a:rPr>
                        <a:t>X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ym typeface="Wingdings"/>
                      </a:endParaRPr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"/>
                        </a:rPr>
                        <a:t> X</a:t>
                      </a:r>
                      <a:endParaRPr lang="en-US" sz="1200" kern="1200" dirty="0" smtClean="0"/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"/>
                        </a:rPr>
                        <a:t>X</a:t>
                      </a: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Cisco Rewards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--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ym typeface="Wingdings"/>
                      </a:endParaRPr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"/>
                        </a:rPr>
                        <a:t> </a:t>
                      </a:r>
                      <a:r>
                        <a:rPr lang="en-US" sz="1200" dirty="0" smtClean="0"/>
                        <a:t>--</a:t>
                      </a:r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ym typeface="Wingdings"/>
                      </a:endParaRPr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"/>
                        </a:rPr>
                        <a:t>  </a:t>
                      </a:r>
                      <a:r>
                        <a:rPr lang="en-US" sz="1200" dirty="0" smtClean="0"/>
                        <a:t>--</a:t>
                      </a:r>
                      <a:endParaRPr lang="en-US" sz="1200" kern="1200" dirty="0" smtClean="0"/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"/>
                        </a:rPr>
                        <a:t>X</a:t>
                      </a: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</a:tr>
              <a:tr h="228037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Cisco Winners’ Circle</a:t>
                      </a: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--</a:t>
                      </a: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--</a:t>
                      </a: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ym typeface="Wingdings"/>
                        </a:rPr>
                        <a:t>X</a:t>
                      </a:r>
                      <a:r>
                        <a:rPr lang="en-US" sz="1200" baseline="0" dirty="0" smtClean="0">
                          <a:sym typeface="Wingdings"/>
                        </a:rPr>
                        <a:t> (limited</a:t>
                      </a:r>
                      <a:r>
                        <a:rPr lang="en-US" sz="1200" dirty="0" smtClean="0"/>
                        <a:t> spaces)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</a:tr>
              <a:tr h="228037">
                <a:tc>
                  <a:txBody>
                    <a:bodyPr/>
                    <a:lstStyle/>
                    <a:p>
                      <a:pPr marL="0" marR="0" indent="0" algn="l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Partner Plus Incentives</a:t>
                      </a: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--</a:t>
                      </a: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--</a:t>
                      </a:r>
                      <a:endParaRPr lang="en-US" sz="12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ym typeface="Wingdings"/>
                        </a:rPr>
                        <a:t>X  - </a:t>
                      </a:r>
                      <a:r>
                        <a:rPr lang="en-GB" sz="1200" dirty="0" smtClean="0">
                          <a:sym typeface="Wingdings"/>
                        </a:rPr>
                        <a:t>Prioritisation</a:t>
                      </a:r>
                      <a:r>
                        <a:rPr lang="en-GB" sz="1200" baseline="0" dirty="0" smtClean="0">
                          <a:sym typeface="Wingdings"/>
                        </a:rPr>
                        <a:t> to Distributor- offered Services  (MBO benefit)</a:t>
                      </a:r>
                      <a:endParaRPr lang="en-US" sz="1200" dirty="0" smtClean="0"/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  <a:tc>
                  <a:txBody>
                    <a:bodyPr/>
                    <a:lstStyle/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ym typeface="Wingdings"/>
                        </a:rPr>
                        <a:t>X - </a:t>
                      </a:r>
                      <a:r>
                        <a:rPr lang="en-US" sz="1200" baseline="0" dirty="0" smtClean="0">
                          <a:sym typeface="Wingdings"/>
                        </a:rPr>
                        <a:t>Virtual Wallet for business acceleration  (MBO benefit)</a:t>
                      </a:r>
                      <a:endParaRPr lang="en-US" sz="1200" dirty="0" smtClean="0"/>
                    </a:p>
                    <a:p>
                      <a:pPr marL="0" marR="0" indent="0" algn="ctr" defTabSz="6858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4572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5417" y="6103531"/>
            <a:ext cx="1426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chemeClr val="bg1"/>
                </a:solidFill>
              </a:rPr>
              <a:t>(*) Limited availability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4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What Partner Plus Can Do For You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99797" y="1325880"/>
            <a:ext cx="9789231" cy="5317037"/>
            <a:chOff x="12199662" y="1325880"/>
            <a:chExt cx="7391834" cy="5317037"/>
          </a:xfrm>
        </p:grpSpPr>
        <p:sp>
          <p:nvSpPr>
            <p:cNvPr id="17" name="Rectangle 16"/>
            <p:cNvSpPr/>
            <p:nvPr/>
          </p:nvSpPr>
          <p:spPr>
            <a:xfrm>
              <a:off x="12199662" y="1325880"/>
              <a:ext cx="7391834" cy="5317037"/>
            </a:xfrm>
            <a:prstGeom prst="rect">
              <a:avLst/>
            </a:prstGeom>
            <a:pattFill prst="wdUpDiag">
              <a:fgClr>
                <a:schemeClr val="accent1">
                  <a:lumMod val="50000"/>
                </a:schemeClr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199662" y="1325880"/>
              <a:ext cx="7391834" cy="5317037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29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01724" y="1325880"/>
            <a:ext cx="9787304" cy="5317037"/>
            <a:chOff x="1762154" y="1325880"/>
            <a:chExt cx="8448646" cy="5317037"/>
          </a:xfrm>
        </p:grpSpPr>
        <p:sp>
          <p:nvSpPr>
            <p:cNvPr id="20" name="Rectangle 19"/>
            <p:cNvSpPr/>
            <p:nvPr/>
          </p:nvSpPr>
          <p:spPr>
            <a:xfrm>
              <a:off x="1762154" y="1325880"/>
              <a:ext cx="8448646" cy="5317037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rgbClr val="FFFFFF">
                    <a:alpha val="16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398143" y="1779879"/>
            <a:ext cx="93925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/>
            <a:r>
              <a:rPr lang="en-US" sz="3200" dirty="0">
                <a:solidFill>
                  <a:schemeClr val="bg2"/>
                </a:solidFill>
                <a:latin typeface="+mj-lt"/>
              </a:rPr>
              <a:t>“Cisco distribution has allowed us to grow our Cisco business by </a:t>
            </a:r>
            <a:r>
              <a:rPr lang="en-US" sz="3200" b="1" dirty="0">
                <a:solidFill>
                  <a:srgbClr val="D25A00"/>
                </a:solidFill>
                <a:latin typeface="+mj-lt"/>
              </a:rPr>
              <a:t>400%</a:t>
            </a:r>
            <a:r>
              <a:rPr lang="en-US" sz="3200" dirty="0">
                <a:solidFill>
                  <a:srgbClr val="D25A00"/>
                </a:solidFill>
                <a:latin typeface="+mj-lt"/>
              </a:rPr>
              <a:t> 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and the financing programs that they have allow us to engage in much larger deals that we ever would before”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6135" y="4919083"/>
            <a:ext cx="6449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Brian Lee, CEO, </a:t>
            </a:r>
            <a:r>
              <a:rPr lang="en-US" i="1" dirty="0" smtClean="0">
                <a:solidFill>
                  <a:schemeClr val="bg2"/>
                </a:solidFill>
              </a:rPr>
              <a:t/>
            </a:r>
            <a:br>
              <a:rPr lang="en-US" i="1" dirty="0" smtClean="0">
                <a:solidFill>
                  <a:schemeClr val="bg2"/>
                </a:solidFill>
              </a:rPr>
            </a:br>
            <a:r>
              <a:rPr lang="en-US" i="1" dirty="0" smtClean="0">
                <a:solidFill>
                  <a:schemeClr val="bg2"/>
                </a:solidFill>
              </a:rPr>
              <a:t>Forte </a:t>
            </a:r>
            <a:r>
              <a:rPr lang="en-US" i="1" dirty="0">
                <a:solidFill>
                  <a:schemeClr val="bg2"/>
                </a:solidFill>
              </a:rPr>
              <a:t>Systems, </a:t>
            </a:r>
            <a:r>
              <a:rPr lang="en-US" i="1" dirty="0" smtClean="0">
                <a:solidFill>
                  <a:schemeClr val="bg2"/>
                </a:solidFill>
              </a:rPr>
              <a:t>United </a:t>
            </a:r>
            <a:r>
              <a:rPr lang="en-US" i="1" dirty="0">
                <a:solidFill>
                  <a:schemeClr val="bg2"/>
                </a:solidFill>
              </a:rPr>
              <a:t>States, Premier Partner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398143" y="1779879"/>
            <a:ext cx="93925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/>
            <a:r>
              <a:rPr lang="en-US" sz="3200" dirty="0">
                <a:solidFill>
                  <a:schemeClr val="bg2"/>
                </a:solidFill>
                <a:latin typeface="+mj-lt"/>
              </a:rPr>
              <a:t> “..as a Partner Plus partner we now realize a </a:t>
            </a:r>
            <a:r>
              <a:rPr lang="en-US" sz="3200" dirty="0" smtClean="0">
                <a:solidFill>
                  <a:schemeClr val="bg2"/>
                </a:solidFill>
                <a:latin typeface="+mj-lt"/>
              </a:rPr>
              <a:t/>
            </a:r>
            <a:br>
              <a:rPr lang="en-US" sz="3200" dirty="0" smtClean="0">
                <a:solidFill>
                  <a:schemeClr val="bg2"/>
                </a:solidFill>
                <a:latin typeface="+mj-lt"/>
              </a:rPr>
            </a:br>
            <a:r>
              <a:rPr lang="en-US" sz="3200" b="1" dirty="0" smtClean="0">
                <a:solidFill>
                  <a:srgbClr val="D25A00"/>
                </a:solidFill>
                <a:latin typeface="+mj-lt"/>
              </a:rPr>
              <a:t>35</a:t>
            </a:r>
            <a:r>
              <a:rPr lang="en-US" sz="3200" b="1" dirty="0">
                <a:solidFill>
                  <a:srgbClr val="D25A00"/>
                </a:solidFill>
                <a:latin typeface="+mj-lt"/>
              </a:rPr>
              <a:t>% growth 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by maximizing our incentives dollars on big bet marketing activities, education and </a:t>
            </a:r>
            <a:r>
              <a:rPr lang="en-US" sz="3200" dirty="0" smtClean="0">
                <a:solidFill>
                  <a:schemeClr val="bg2"/>
                </a:solidFill>
                <a:latin typeface="+mj-lt"/>
              </a:rPr>
              <a:t>events”</a:t>
            </a:r>
            <a:endParaRPr lang="en-US" sz="3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06135" y="4919083"/>
            <a:ext cx="6449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2"/>
                </a:solidFill>
              </a:rPr>
              <a:t>Patrick </a:t>
            </a:r>
            <a:r>
              <a:rPr lang="en-US" i="1" dirty="0" err="1">
                <a:solidFill>
                  <a:schemeClr val="bg2"/>
                </a:solidFill>
              </a:rPr>
              <a:t>Hempele</a:t>
            </a:r>
            <a:r>
              <a:rPr lang="en-US" i="1" dirty="0">
                <a:solidFill>
                  <a:schemeClr val="bg2"/>
                </a:solidFill>
              </a:rPr>
              <a:t>, Chief Sales &amp; Marketing Officer, </a:t>
            </a:r>
            <a:r>
              <a:rPr lang="en-US" i="1" dirty="0" err="1">
                <a:solidFill>
                  <a:schemeClr val="bg2"/>
                </a:solidFill>
              </a:rPr>
              <a:t>Netcloud</a:t>
            </a:r>
            <a:r>
              <a:rPr lang="en-US" i="1" dirty="0">
                <a:solidFill>
                  <a:schemeClr val="bg2"/>
                </a:solidFill>
              </a:rPr>
              <a:t>, Switzerland, Gold Partner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98143" y="1779879"/>
            <a:ext cx="93925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/>
            <a:r>
              <a:rPr lang="en-US" sz="3200" dirty="0">
                <a:solidFill>
                  <a:schemeClr val="bg2"/>
                </a:solidFill>
                <a:latin typeface="+mj-lt"/>
              </a:rPr>
              <a:t> “Increased our Cisco business by about 30%. The service revenue growth has been substantially higher at </a:t>
            </a:r>
            <a:r>
              <a:rPr lang="en-US" sz="3200" dirty="0">
                <a:solidFill>
                  <a:srgbClr val="D25A00"/>
                </a:solidFill>
                <a:latin typeface="+mj-lt"/>
              </a:rPr>
              <a:t>close to 600</a:t>
            </a:r>
            <a:r>
              <a:rPr lang="en-US" sz="3200" dirty="0" smtClean="0">
                <a:solidFill>
                  <a:srgbClr val="D25A00"/>
                </a:solidFill>
                <a:latin typeface="+mj-lt"/>
              </a:rPr>
              <a:t>%.</a:t>
            </a:r>
            <a:r>
              <a:rPr lang="en-US" sz="3200" b="1" dirty="0" smtClean="0">
                <a:solidFill>
                  <a:srgbClr val="FFFFFF"/>
                </a:solidFill>
                <a:latin typeface="+mj-lt"/>
              </a:rPr>
              <a:t>”</a:t>
            </a:r>
            <a:endParaRPr lang="en-US" sz="3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06136" y="4919083"/>
            <a:ext cx="670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Simon Jacobson, Head of Marketing, </a:t>
            </a:r>
            <a:r>
              <a:rPr lang="en-US" i="1" dirty="0" smtClean="0">
                <a:solidFill>
                  <a:schemeClr val="bg2"/>
                </a:solidFill>
              </a:rPr>
              <a:t/>
            </a:r>
            <a:br>
              <a:rPr lang="en-US" i="1" dirty="0" smtClean="0">
                <a:solidFill>
                  <a:schemeClr val="bg2"/>
                </a:solidFill>
              </a:rPr>
            </a:br>
            <a:r>
              <a:rPr lang="en-US" i="1" dirty="0" err="1" smtClean="0">
                <a:solidFill>
                  <a:schemeClr val="bg2"/>
                </a:solidFill>
              </a:rPr>
              <a:t>Axonex</a:t>
            </a:r>
            <a:r>
              <a:rPr lang="en-US" i="1" dirty="0">
                <a:solidFill>
                  <a:schemeClr val="bg2"/>
                </a:solidFill>
              </a:rPr>
              <a:t>, United Kingdom, Silver Partner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98143" y="1779879"/>
            <a:ext cx="93925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/>
            <a:r>
              <a:rPr lang="en-AU" sz="3200" dirty="0">
                <a:solidFill>
                  <a:schemeClr val="bg2"/>
                </a:solidFill>
                <a:latin typeface="+mj-lt"/>
              </a:rPr>
              <a:t>“Datacom Australia grew </a:t>
            </a:r>
            <a:r>
              <a:rPr lang="en-AU" sz="3200" b="1" dirty="0">
                <a:solidFill>
                  <a:srgbClr val="D25A00"/>
                </a:solidFill>
                <a:latin typeface="+mj-lt"/>
              </a:rPr>
              <a:t>37% </a:t>
            </a:r>
            <a:r>
              <a:rPr lang="en-AU" sz="3200" b="1" dirty="0" err="1">
                <a:solidFill>
                  <a:srgbClr val="D25A00"/>
                </a:solidFill>
                <a:latin typeface="+mj-lt"/>
              </a:rPr>
              <a:t>YoY</a:t>
            </a:r>
            <a:r>
              <a:rPr lang="en-AU" sz="3200" b="1" dirty="0">
                <a:solidFill>
                  <a:srgbClr val="D25A00"/>
                </a:solidFill>
                <a:latin typeface="+mj-lt"/>
              </a:rPr>
              <a:t> </a:t>
            </a:r>
            <a:r>
              <a:rPr lang="en-AU" sz="3200" dirty="0">
                <a:solidFill>
                  <a:schemeClr val="bg2"/>
                </a:solidFill>
                <a:latin typeface="+mj-lt"/>
              </a:rPr>
              <a:t>as a result of Partner Plus and the investment made in this </a:t>
            </a:r>
            <a:r>
              <a:rPr lang="en-US" sz="3200" dirty="0">
                <a:solidFill>
                  <a:schemeClr val="bg2"/>
                </a:solidFill>
                <a:latin typeface="+mj-lt"/>
              </a:rPr>
              <a:t>partnership</a:t>
            </a:r>
            <a:r>
              <a:rPr lang="en-US" sz="3200" dirty="0" smtClean="0">
                <a:solidFill>
                  <a:schemeClr val="bg2"/>
                </a:solidFill>
                <a:latin typeface="+mj-lt"/>
              </a:rPr>
              <a:t>.”</a:t>
            </a:r>
            <a:endParaRPr lang="en-US" sz="3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06136" y="4919083"/>
            <a:ext cx="8045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2"/>
                </a:solidFill>
              </a:rPr>
              <a:t>Tim </a:t>
            </a:r>
            <a:r>
              <a:rPr lang="en-US" i="1" dirty="0">
                <a:solidFill>
                  <a:schemeClr val="bg2"/>
                </a:solidFill>
              </a:rPr>
              <a:t>Fitzgerald, Business Development </a:t>
            </a:r>
            <a:r>
              <a:rPr lang="en-US" i="1" dirty="0" smtClean="0">
                <a:solidFill>
                  <a:schemeClr val="bg2"/>
                </a:solidFill>
              </a:rPr>
              <a:t>Manager,</a:t>
            </a:r>
            <a:br>
              <a:rPr lang="en-US" i="1" dirty="0" smtClean="0">
                <a:solidFill>
                  <a:schemeClr val="bg2"/>
                </a:solidFill>
              </a:rPr>
            </a:br>
            <a:r>
              <a:rPr lang="en-US" i="1" dirty="0" err="1" smtClean="0">
                <a:solidFill>
                  <a:schemeClr val="bg2"/>
                </a:solidFill>
              </a:rPr>
              <a:t>Datacom</a:t>
            </a:r>
            <a:r>
              <a:rPr lang="en-US" i="1" dirty="0" smtClean="0">
                <a:solidFill>
                  <a:schemeClr val="bg2"/>
                </a:solidFill>
              </a:rPr>
              <a:t> </a:t>
            </a:r>
            <a:r>
              <a:rPr lang="en-US" i="1" dirty="0">
                <a:solidFill>
                  <a:schemeClr val="bg2"/>
                </a:solidFill>
              </a:rPr>
              <a:t>Systems, </a:t>
            </a:r>
            <a:r>
              <a:rPr lang="en-US" i="1" dirty="0" err="1" smtClean="0">
                <a:solidFill>
                  <a:schemeClr val="bg2"/>
                </a:solidFill>
              </a:rPr>
              <a:t>Australia,Silver</a:t>
            </a:r>
            <a:r>
              <a:rPr lang="en-US" i="1" dirty="0" smtClean="0">
                <a:solidFill>
                  <a:schemeClr val="bg2"/>
                </a:solidFill>
              </a:rPr>
              <a:t> </a:t>
            </a:r>
            <a:r>
              <a:rPr lang="en-US" i="1" dirty="0">
                <a:solidFill>
                  <a:schemeClr val="bg2"/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02932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9" grpId="0"/>
      <p:bldP spid="9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Together with Our Authorised Distributors </a:t>
            </a:r>
            <a:br>
              <a:rPr lang="en-US" dirty="0" smtClean="0"/>
            </a:br>
            <a:r>
              <a:rPr lang="en-US" dirty="0" smtClean="0"/>
              <a:t>Brings Added Value To You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872969"/>
            <a:ext cx="12188828" cy="5133706"/>
            <a:chOff x="-30523" y="1075931"/>
            <a:chExt cx="9205048" cy="3899379"/>
          </a:xfrm>
        </p:grpSpPr>
        <p:sp>
          <p:nvSpPr>
            <p:cNvPr id="33" name="Rectangle 32"/>
            <p:cNvSpPr/>
            <p:nvPr/>
          </p:nvSpPr>
          <p:spPr>
            <a:xfrm>
              <a:off x="-30523" y="1075931"/>
              <a:ext cx="9205048" cy="3899379"/>
            </a:xfrm>
            <a:prstGeom prst="rect">
              <a:avLst/>
            </a:prstGeom>
            <a:gradFill flip="none" rotWithShape="1">
              <a:gsLst>
                <a:gs pos="24000">
                  <a:schemeClr val="tx2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iscoSansTT Light"/>
              </a:endParaRPr>
            </a:p>
          </p:txBody>
        </p:sp>
        <p:sp useBgFill="1">
          <p:nvSpPr>
            <p:cNvPr id="28" name="Rectangle 27"/>
            <p:cNvSpPr/>
            <p:nvPr/>
          </p:nvSpPr>
          <p:spPr>
            <a:xfrm>
              <a:off x="0" y="4778226"/>
              <a:ext cx="9130437" cy="127574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flipV="1">
              <a:off x="-30523" y="4105835"/>
              <a:ext cx="9205046" cy="869475"/>
            </a:xfrm>
            <a:prstGeom prst="rect">
              <a:avLst/>
            </a:prstGeom>
            <a:gradFill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713152" y="1075933"/>
              <a:ext cx="2051699" cy="204485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597704" y="1075932"/>
              <a:ext cx="2052502" cy="204485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3055" y="1075931"/>
              <a:ext cx="2051699" cy="204485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8408" y="1075933"/>
              <a:ext cx="2051699" cy="2044852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7825" y="3214260"/>
              <a:ext cx="1931718" cy="21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endParaRPr lang="en-US" sz="1400" dirty="0">
                <a:solidFill>
                  <a:schemeClr val="bg1"/>
                </a:solidFill>
                <a:latin typeface="+mj-lt"/>
                <a:ea typeface="ＭＳ Ｐゴシック" charset="0"/>
                <a:cs typeface="CiscoSans Thin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68408" y="2488634"/>
              <a:ext cx="8397247" cy="632152"/>
            </a:xfrm>
            <a:prstGeom prst="rect">
              <a:avLst/>
            </a:prstGeom>
            <a:solidFill>
              <a:schemeClr val="accent1">
                <a:lumMod val="75000"/>
                <a:alpha val="8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24">
                <a:lnSpc>
                  <a:spcPct val="90000"/>
                </a:lnSpc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5" name="Text Box 119"/>
            <p:cNvSpPr txBox="1">
              <a:spLocks noChangeArrowheads="1"/>
            </p:cNvSpPr>
            <p:nvPr/>
          </p:nvSpPr>
          <p:spPr bwMode="auto">
            <a:xfrm>
              <a:off x="368408" y="2488632"/>
              <a:ext cx="2051699" cy="632153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  <a:scene3d>
              <a:camera prst="orthographicFront"/>
              <a:lightRig rig="brightRoom" dir="t"/>
            </a:scene3d>
            <a:sp3d prstMaterial="metal">
              <a:bevelB w="38100" h="38100" prst="softRound"/>
            </a:sp3d>
          </p:spPr>
          <p:txBody>
            <a:bodyPr wrap="square" lIns="0" tIns="68583" rIns="0" bIns="68583" anchor="ctr" anchorCtr="0">
              <a:noAutofit/>
            </a:bodyPr>
            <a:lstStyle>
              <a:defPPr>
                <a:defRPr lang="en-US"/>
              </a:defPPr>
              <a:lvl1pPr fontAlgn="base">
                <a:lnSpc>
                  <a:spcPct val="95000"/>
                </a:lnSpc>
                <a:spcBef>
                  <a:spcPts val="600"/>
                </a:spcBef>
                <a:defRPr sz="1400" b="1" kern="0">
                  <a:solidFill>
                    <a:schemeClr val="bg1"/>
                  </a:solidFill>
                  <a:effectLst>
                    <a:outerShdw blurRad="292100" algn="ctr" rotWithShape="0">
                      <a:prstClr val="black"/>
                    </a:outerShdw>
                  </a:effectLst>
                  <a:ea typeface="ＭＳ Ｐゴシック" pitchFamily="34" charset="-128"/>
                </a:defRPr>
              </a:lvl1pPr>
            </a:lstStyle>
            <a:p>
              <a:pPr algn="ctr" defTabSz="1081633">
                <a:lnSpc>
                  <a:spcPct val="90000"/>
                </a:lnSpc>
                <a:spcBef>
                  <a:spcPts val="846"/>
                </a:spcBef>
                <a:spcAft>
                  <a:spcPts val="900"/>
                </a:spcAft>
              </a:pPr>
              <a:r>
                <a:rPr lang="en-US" sz="1800" b="0" kern="120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  <a:ea typeface="+mn-ea"/>
                </a:rPr>
                <a:t>Find New </a:t>
              </a:r>
              <a:br>
                <a:rPr lang="en-US" sz="1800" b="0" kern="120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  <a:ea typeface="+mn-ea"/>
                </a:rPr>
              </a:br>
              <a:r>
                <a:rPr lang="en-US" sz="1800" b="0" kern="120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  <a:ea typeface="+mn-ea"/>
                </a:rPr>
                <a:t>Customers Through Stronger Marketing</a:t>
              </a:r>
              <a:endParaRPr lang="en-US" sz="1800" b="0" kern="1200">
                <a:solidFill>
                  <a:srgbClr val="FFCC00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46" name="Text Box 119"/>
            <p:cNvSpPr txBox="1">
              <a:spLocks noChangeArrowheads="1"/>
            </p:cNvSpPr>
            <p:nvPr/>
          </p:nvSpPr>
          <p:spPr bwMode="auto">
            <a:xfrm>
              <a:off x="2483055" y="2488632"/>
              <a:ext cx="2051699" cy="632153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  <a:scene3d>
              <a:camera prst="orthographicFront"/>
              <a:lightRig rig="brightRoom" dir="t"/>
            </a:scene3d>
            <a:sp3d prstMaterial="metal">
              <a:bevelB w="38100" h="38100" prst="softRound"/>
            </a:sp3d>
          </p:spPr>
          <p:txBody>
            <a:bodyPr wrap="square" lIns="0" tIns="68583" rIns="0" bIns="68583" anchor="ctr" anchorCtr="0">
              <a:noAutofit/>
            </a:bodyPr>
            <a:lstStyle>
              <a:defPPr>
                <a:defRPr lang="en-US"/>
              </a:defPPr>
              <a:lvl1pPr fontAlgn="base">
                <a:lnSpc>
                  <a:spcPct val="95000"/>
                </a:lnSpc>
                <a:spcBef>
                  <a:spcPts val="600"/>
                </a:spcBef>
                <a:defRPr sz="1400" b="1" kern="0">
                  <a:solidFill>
                    <a:schemeClr val="bg1"/>
                  </a:solidFill>
                  <a:effectLst>
                    <a:outerShdw blurRad="292100" algn="ctr" rotWithShape="0">
                      <a:prstClr val="black"/>
                    </a:outerShdw>
                  </a:effectLst>
                  <a:ea typeface="ＭＳ Ｐゴシック" pitchFamily="34" charset="-128"/>
                </a:defRPr>
              </a:lvl1pPr>
            </a:lstStyle>
            <a:p>
              <a:pPr algn="ctr" defTabSz="1081633">
                <a:lnSpc>
                  <a:spcPct val="90000"/>
                </a:lnSpc>
                <a:spcBef>
                  <a:spcPts val="0"/>
                </a:spcBef>
              </a:pPr>
              <a:r>
                <a:rPr lang="en-US" sz="1800" b="0" kern="120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  <a:ea typeface="+mn-ea"/>
                </a:rPr>
                <a:t>Close Deals Faster </a:t>
              </a:r>
              <a:br>
                <a:rPr lang="en-US" sz="1800" b="0" kern="120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  <a:ea typeface="+mn-ea"/>
                </a:rPr>
              </a:br>
              <a:r>
                <a:rPr lang="en-US" sz="1800" b="0" kern="120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  <a:ea typeface="+mn-ea"/>
                </a:rPr>
                <a:t>with pre-sales Support</a:t>
              </a:r>
              <a:endParaRPr lang="en-US" sz="1800" b="0" kern="1200" dirty="0">
                <a:solidFill>
                  <a:srgbClr val="FFCC00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47" name="Text Box 119"/>
            <p:cNvSpPr txBox="1">
              <a:spLocks noChangeArrowheads="1"/>
            </p:cNvSpPr>
            <p:nvPr/>
          </p:nvSpPr>
          <p:spPr bwMode="auto">
            <a:xfrm>
              <a:off x="4598506" y="2488632"/>
              <a:ext cx="2051699" cy="632153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  <a:scene3d>
              <a:camera prst="orthographicFront"/>
              <a:lightRig rig="brightRoom" dir="t"/>
            </a:scene3d>
            <a:sp3d prstMaterial="metal">
              <a:bevelB w="38100" h="38100" prst="softRound"/>
            </a:sp3d>
          </p:spPr>
          <p:txBody>
            <a:bodyPr wrap="square" lIns="0" tIns="68583" rIns="0" bIns="68583" anchor="ctr" anchorCtr="0">
              <a:noAutofit/>
            </a:bodyPr>
            <a:lstStyle>
              <a:defPPr>
                <a:defRPr lang="en-US"/>
              </a:defPPr>
              <a:lvl1pPr fontAlgn="base">
                <a:lnSpc>
                  <a:spcPct val="95000"/>
                </a:lnSpc>
                <a:spcBef>
                  <a:spcPts val="600"/>
                </a:spcBef>
                <a:defRPr sz="1400" b="1" kern="0">
                  <a:solidFill>
                    <a:schemeClr val="bg1"/>
                  </a:solidFill>
                  <a:effectLst>
                    <a:outerShdw blurRad="292100" algn="ctr" rotWithShape="0">
                      <a:prstClr val="black"/>
                    </a:outerShdw>
                  </a:effectLst>
                  <a:ea typeface="ＭＳ Ｐゴシック" pitchFamily="34" charset="-128"/>
                </a:defRPr>
              </a:lvl1pPr>
            </a:lstStyle>
            <a:p>
              <a:pPr algn="ctr" defTabSz="1081633">
                <a:lnSpc>
                  <a:spcPct val="90000"/>
                </a:lnSpc>
                <a:spcBef>
                  <a:spcPts val="0"/>
                </a:spcBef>
              </a:pPr>
              <a:r>
                <a:rPr lang="en-US" sz="1800" b="0" kern="120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  <a:ea typeface="+mn-ea"/>
                </a:rPr>
                <a:t>Increase Margins by Selling Services</a:t>
              </a:r>
              <a:endParaRPr lang="en-US" sz="1800" b="0" kern="1200" dirty="0">
                <a:solidFill>
                  <a:srgbClr val="FFCC00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48" name="Text Box 119"/>
            <p:cNvSpPr txBox="1">
              <a:spLocks noChangeArrowheads="1"/>
            </p:cNvSpPr>
            <p:nvPr/>
          </p:nvSpPr>
          <p:spPr bwMode="auto">
            <a:xfrm>
              <a:off x="6713153" y="2488632"/>
              <a:ext cx="2051699" cy="632153"/>
            </a:xfrm>
            <a:prstGeom prst="rect">
              <a:avLst/>
            </a:prstGeom>
            <a:noFill/>
            <a:ln w="12700" algn="ctr">
              <a:noFill/>
              <a:round/>
              <a:headEnd/>
              <a:tailEnd/>
            </a:ln>
            <a:effectLst/>
            <a:scene3d>
              <a:camera prst="orthographicFront"/>
              <a:lightRig rig="brightRoom" dir="t"/>
            </a:scene3d>
            <a:sp3d prstMaterial="metal">
              <a:bevelB w="38100" h="38100" prst="softRound"/>
            </a:sp3d>
          </p:spPr>
          <p:txBody>
            <a:bodyPr wrap="square" lIns="0" tIns="68583" rIns="0" bIns="68583" anchor="ctr" anchorCtr="0">
              <a:noAutofit/>
            </a:bodyPr>
            <a:lstStyle>
              <a:defPPr>
                <a:defRPr lang="en-US"/>
              </a:defPPr>
              <a:lvl1pPr fontAlgn="base">
                <a:lnSpc>
                  <a:spcPct val="95000"/>
                </a:lnSpc>
                <a:spcBef>
                  <a:spcPts val="600"/>
                </a:spcBef>
                <a:defRPr sz="1400" b="1" kern="0">
                  <a:solidFill>
                    <a:schemeClr val="bg1"/>
                  </a:solidFill>
                  <a:effectLst>
                    <a:outerShdw blurRad="292100" algn="ctr" rotWithShape="0">
                      <a:prstClr val="black"/>
                    </a:outerShdw>
                  </a:effectLst>
                  <a:ea typeface="ＭＳ Ｐゴシック" pitchFamily="34" charset="-128"/>
                </a:defRPr>
              </a:lvl1pPr>
            </a:lstStyle>
            <a:p>
              <a:pPr algn="ctr" defTabSz="1081633">
                <a:lnSpc>
                  <a:spcPct val="90000"/>
                </a:lnSpc>
                <a:spcBef>
                  <a:spcPts val="0"/>
                </a:spcBef>
              </a:pPr>
              <a:r>
                <a:rPr lang="en-US" sz="1800" b="0" kern="120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  <a:ea typeface="+mn-ea"/>
                </a:rPr>
                <a:t>Earn Valuable Rewards for Achieving Results</a:t>
              </a:r>
              <a:endParaRPr lang="en-US" sz="1800" b="0" kern="1200">
                <a:solidFill>
                  <a:srgbClr val="FFCC00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32814" y="3214260"/>
              <a:ext cx="1951036" cy="21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endParaRPr lang="en-US" sz="1400" dirty="0">
                <a:solidFill>
                  <a:schemeClr val="bg1"/>
                </a:solidFill>
                <a:latin typeface="+mj-lt"/>
                <a:ea typeface="ＭＳ Ｐゴシック" charset="0"/>
                <a:cs typeface="CiscoSans Thin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47464" y="3214260"/>
              <a:ext cx="1951036" cy="21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endParaRPr lang="en-US" sz="1400" dirty="0">
                <a:solidFill>
                  <a:schemeClr val="bg1"/>
                </a:solidFill>
                <a:latin typeface="+mj-lt"/>
                <a:ea typeface="ＭＳ Ｐゴシック" charset="0"/>
                <a:cs typeface="CiscoSans Thin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910" y="3214260"/>
              <a:ext cx="1951037" cy="21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</a:pPr>
              <a:endParaRPr lang="en-US" sz="1400" dirty="0">
                <a:solidFill>
                  <a:schemeClr val="bg1"/>
                </a:solidFill>
                <a:latin typeface="+mj-lt"/>
                <a:ea typeface="ＭＳ Ｐゴシック" charset="0"/>
                <a:cs typeface="CiscoSans Thin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2" y="1768461"/>
            <a:ext cx="12188822" cy="114101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91"/>
            <a:endParaRPr lang="en-US" sz="14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3" y="6521972"/>
            <a:ext cx="12188824" cy="127634"/>
          </a:xfrm>
          <a:prstGeom prst="rect">
            <a:avLst/>
          </a:prstGeom>
          <a:gradFill>
            <a:gsLst>
              <a:gs pos="0">
                <a:srgbClr val="000000">
                  <a:alpha val="25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91"/>
            <a:endParaRPr lang="en-US" sz="14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21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hidden="1"/>
          <p:cNvGrpSpPr/>
          <p:nvPr/>
        </p:nvGrpSpPr>
        <p:grpSpPr>
          <a:xfrm>
            <a:off x="6172225" y="1651255"/>
            <a:ext cx="2802621" cy="1054437"/>
            <a:chOff x="12199662" y="1325880"/>
            <a:chExt cx="7391834" cy="5317037"/>
          </a:xfrm>
        </p:grpSpPr>
        <p:sp>
          <p:nvSpPr>
            <p:cNvPr id="23" name="Rectangle 22"/>
            <p:cNvSpPr/>
            <p:nvPr/>
          </p:nvSpPr>
          <p:spPr>
            <a:xfrm>
              <a:off x="12199662" y="1325880"/>
              <a:ext cx="7391834" cy="5317037"/>
            </a:xfrm>
            <a:prstGeom prst="rect">
              <a:avLst/>
            </a:prstGeom>
            <a:pattFill prst="wdUpDiag">
              <a:fgClr>
                <a:schemeClr val="accent1">
                  <a:lumMod val="50000"/>
                </a:schemeClr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99662" y="1325880"/>
              <a:ext cx="7391834" cy="5317037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29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</p:grpSp>
      <p:grpSp>
        <p:nvGrpSpPr>
          <p:cNvPr id="25" name="Group 24" hidden="1"/>
          <p:cNvGrpSpPr/>
          <p:nvPr/>
        </p:nvGrpSpPr>
        <p:grpSpPr>
          <a:xfrm>
            <a:off x="9117263" y="1651255"/>
            <a:ext cx="2802621" cy="1054437"/>
            <a:chOff x="12199662" y="1325880"/>
            <a:chExt cx="7391834" cy="5317037"/>
          </a:xfrm>
        </p:grpSpPr>
        <p:sp>
          <p:nvSpPr>
            <p:cNvPr id="26" name="Rectangle 25"/>
            <p:cNvSpPr/>
            <p:nvPr/>
          </p:nvSpPr>
          <p:spPr>
            <a:xfrm>
              <a:off x="12199662" y="1325880"/>
              <a:ext cx="7391834" cy="5317037"/>
            </a:xfrm>
            <a:prstGeom prst="rect">
              <a:avLst/>
            </a:prstGeom>
            <a:pattFill prst="wdUpDiag">
              <a:fgClr>
                <a:schemeClr val="accent1">
                  <a:lumMod val="50000"/>
                </a:schemeClr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199662" y="1325880"/>
              <a:ext cx="7391834" cy="5317037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29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27189" y="1097897"/>
            <a:ext cx="8692694" cy="5518056"/>
          </a:xfrm>
          <a:prstGeom prst="rect">
            <a:avLst/>
          </a:prstGeom>
          <a:pattFill prst="wdUpDiag">
            <a:fgClr>
              <a:schemeClr val="accent1">
                <a:lumMod val="50000"/>
              </a:schemeClr>
            </a:fgClr>
            <a:bgClr>
              <a:srgbClr val="272A48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227189" y="1097897"/>
            <a:ext cx="8692694" cy="551805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9000"/>
                </a:schemeClr>
              </a:gs>
              <a:gs pos="0">
                <a:schemeClr val="accent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6174519" y="1097897"/>
            <a:ext cx="2802620" cy="5518056"/>
          </a:xfrm>
          <a:prstGeom prst="rect">
            <a:avLst/>
          </a:prstGeom>
          <a:gradFill>
            <a:gsLst>
              <a:gs pos="0">
                <a:srgbClr val="FFFFF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119556" y="1097897"/>
            <a:ext cx="2802620" cy="5518056"/>
          </a:xfrm>
          <a:prstGeom prst="rect">
            <a:avLst/>
          </a:prstGeom>
          <a:gradFill>
            <a:gsLst>
              <a:gs pos="0">
                <a:srgbClr val="FFFFF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229482" y="1097897"/>
            <a:ext cx="2802620" cy="5518056"/>
          </a:xfrm>
          <a:prstGeom prst="rect">
            <a:avLst/>
          </a:prstGeom>
          <a:gradFill>
            <a:gsLst>
              <a:gs pos="0">
                <a:srgbClr val="FFFFF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288" y="227786"/>
            <a:ext cx="11543628" cy="971709"/>
          </a:xfrm>
        </p:spPr>
        <p:txBody>
          <a:bodyPr/>
          <a:lstStyle/>
          <a:p>
            <a:r>
              <a:rPr lang="en-US" dirty="0" smtClean="0"/>
              <a:t>Partner Plus Eligibility – </a:t>
            </a:r>
            <a:r>
              <a:rPr lang="en-US" dirty="0" smtClean="0">
                <a:solidFill>
                  <a:srgbClr val="FFC000"/>
                </a:solidFill>
              </a:rPr>
              <a:t>EMEAR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227188" y="1097897"/>
            <a:ext cx="2807208" cy="1054437"/>
          </a:xfrm>
          <a:prstGeom prst="rect">
            <a:avLst/>
          </a:prstGeom>
          <a:gradFill>
            <a:gsLst>
              <a:gs pos="100000">
                <a:srgbClr val="221888">
                  <a:alpha val="50000"/>
                </a:srgbClr>
              </a:gs>
              <a:gs pos="37000">
                <a:srgbClr val="14A2E0">
                  <a:alpha val="50000"/>
                </a:srgbClr>
              </a:gs>
              <a:gs pos="0">
                <a:srgbClr val="8CDBEF">
                  <a:alpha val="50000"/>
                </a:srgbClr>
              </a:gs>
            </a:gsLst>
            <a:lin ang="16200000" scaled="1"/>
          </a:gradFill>
          <a:ln w="9525">
            <a:noFill/>
            <a:prstDash val="solid"/>
          </a:ln>
          <a:effectLst/>
        </p:spPr>
        <p:txBody>
          <a:bodyPr rtlCol="0" anchor="ctr"/>
          <a:lstStyle/>
          <a:p>
            <a:pPr algn="ctr" defTabSz="1218676"/>
            <a:endParaRPr lang="en-US" sz="160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7935" y="1209617"/>
            <a:ext cx="218571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+mj-lt"/>
              </a:rPr>
              <a:t>Partner Plus Aspire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227188" y="1097897"/>
            <a:ext cx="280720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172225" y="1097897"/>
            <a:ext cx="2807208" cy="1054437"/>
          </a:xfrm>
          <a:prstGeom prst="rect">
            <a:avLst/>
          </a:prstGeom>
          <a:gradFill>
            <a:gsLst>
              <a:gs pos="100000">
                <a:srgbClr val="FC3907">
                  <a:alpha val="50000"/>
                </a:srgbClr>
              </a:gs>
              <a:gs pos="50000">
                <a:srgbClr val="FD5707">
                  <a:alpha val="50000"/>
                </a:srgbClr>
              </a:gs>
              <a:gs pos="0">
                <a:srgbClr val="FD9808">
                  <a:alpha val="50000"/>
                </a:srgbClr>
              </a:gs>
            </a:gsLst>
            <a:lin ang="16200000" scaled="1"/>
          </a:gradFill>
          <a:ln w="9525">
            <a:noFill/>
            <a:prstDash val="solid"/>
          </a:ln>
          <a:effectLst/>
        </p:spPr>
        <p:txBody>
          <a:bodyPr rtlCol="0" anchor="ctr"/>
          <a:lstStyle/>
          <a:p>
            <a:pPr algn="ctr" defTabSz="1218676"/>
            <a:endParaRPr lang="en-US" sz="160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117262" y="1097897"/>
            <a:ext cx="2807208" cy="1054437"/>
          </a:xfrm>
          <a:prstGeom prst="rect">
            <a:avLst/>
          </a:prstGeom>
          <a:gradFill>
            <a:gsLst>
              <a:gs pos="0">
                <a:srgbClr val="2C2A8D">
                  <a:alpha val="50000"/>
                </a:srgbClr>
              </a:gs>
              <a:gs pos="50000">
                <a:srgbClr val="7D1387">
                  <a:alpha val="50000"/>
                </a:srgbClr>
              </a:gs>
              <a:gs pos="100000">
                <a:srgbClr val="40005A">
                  <a:alpha val="50000"/>
                </a:srgbClr>
              </a:gs>
            </a:gsLst>
            <a:lin ang="16200000" scaled="1"/>
          </a:gradFill>
          <a:ln w="9525">
            <a:noFill/>
            <a:prstDash val="solid"/>
          </a:ln>
          <a:effectLst/>
        </p:spPr>
        <p:txBody>
          <a:bodyPr rtlCol="0" anchor="ctr"/>
          <a:lstStyle/>
          <a:p>
            <a:pPr algn="ctr" defTabSz="1218676"/>
            <a:endParaRPr lang="en-US" sz="160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2972" y="1209617"/>
            <a:ext cx="218571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+mj-lt"/>
              </a:rPr>
              <a:t>Partner Plus</a:t>
            </a:r>
            <a:br>
              <a:rPr lang="en-US" sz="2400" dirty="0" smtClean="0">
                <a:solidFill>
                  <a:srgbClr val="FFFFFF"/>
                </a:solidFill>
                <a:latin typeface="+mj-lt"/>
              </a:rPr>
            </a:br>
            <a:r>
              <a:rPr lang="en-US" sz="2400" dirty="0" smtClean="0">
                <a:solidFill>
                  <a:srgbClr val="FFFFFF"/>
                </a:solidFill>
                <a:latin typeface="+mj-lt"/>
              </a:rPr>
              <a:t>Prestige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8009" y="1209617"/>
            <a:ext cx="218571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+mj-lt"/>
              </a:rPr>
              <a:t>Partner Plus</a:t>
            </a:r>
            <a:br>
              <a:rPr lang="en-US" sz="2400" dirty="0" smtClean="0">
                <a:solidFill>
                  <a:srgbClr val="FFFFFF"/>
                </a:solidFill>
                <a:latin typeface="+mj-lt"/>
              </a:rPr>
            </a:br>
            <a:r>
              <a:rPr lang="en-US" sz="2400" dirty="0" smtClean="0">
                <a:solidFill>
                  <a:srgbClr val="FFFFFF"/>
                </a:solidFill>
                <a:latin typeface="+mj-lt"/>
              </a:rPr>
              <a:t>Elite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6172225" y="1097897"/>
            <a:ext cx="280720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117262" y="1097897"/>
            <a:ext cx="280720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75952" y="2152334"/>
            <a:ext cx="88335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1154" y="1666575"/>
            <a:ext cx="185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EBBA00"/>
                </a:solidFill>
              </a:rPr>
              <a:t>Eligibility Requirements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29482" y="2247841"/>
            <a:ext cx="8688108" cy="530614"/>
          </a:xfrm>
          <a:prstGeom prst="rect">
            <a:avLst/>
          </a:prstGeom>
          <a:solidFill>
            <a:srgbClr val="272848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61153" y="2247841"/>
            <a:ext cx="11250717" cy="530613"/>
            <a:chOff x="361153" y="2987547"/>
            <a:chExt cx="11250717" cy="530613"/>
          </a:xfrm>
        </p:grpSpPr>
        <p:sp>
          <p:nvSpPr>
            <p:cNvPr id="4" name="TextBox 3"/>
            <p:cNvSpPr txBox="1"/>
            <p:nvPr/>
          </p:nvSpPr>
          <p:spPr>
            <a:xfrm>
              <a:off x="361153" y="2987680"/>
              <a:ext cx="2194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FFFFFF"/>
                  </a:solidFill>
                </a:rPr>
                <a:t>Cisco Status or Certification Level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8686" y="3068187"/>
              <a:ext cx="2504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Registered and above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53756" y="3068187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Select and above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29862" y="3068187"/>
              <a:ext cx="2182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Premier and above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685325" y="3252853"/>
              <a:ext cx="531600" cy="0"/>
            </a:xfrm>
            <a:prstGeom prst="line">
              <a:avLst/>
            </a:prstGeom>
            <a:ln>
              <a:solidFill>
                <a:srgbClr val="FFFFF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688116" y="2987547"/>
              <a:ext cx="0" cy="530613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61153" y="2872031"/>
            <a:ext cx="2855772" cy="530613"/>
            <a:chOff x="361153" y="4190200"/>
            <a:chExt cx="2855772" cy="530613"/>
          </a:xfrm>
        </p:grpSpPr>
        <p:sp>
          <p:nvSpPr>
            <p:cNvPr id="5" name="TextBox 4"/>
            <p:cNvSpPr txBox="1"/>
            <p:nvPr/>
          </p:nvSpPr>
          <p:spPr>
            <a:xfrm>
              <a:off x="361153" y="4190333"/>
              <a:ext cx="2194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FFFFFF"/>
                  </a:solidFill>
                </a:rPr>
                <a:t>Minimum Annual Cisco Midmarket Revenue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2685325" y="4455506"/>
              <a:ext cx="531600" cy="0"/>
            </a:xfrm>
            <a:prstGeom prst="line">
              <a:avLst/>
            </a:prstGeom>
            <a:ln>
              <a:solidFill>
                <a:srgbClr val="FFFFF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688116" y="4190200"/>
              <a:ext cx="0" cy="530613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61153" y="3493439"/>
            <a:ext cx="11147338" cy="819304"/>
            <a:chOff x="361153" y="5266316"/>
            <a:chExt cx="11147338" cy="819304"/>
          </a:xfrm>
        </p:grpSpPr>
        <p:sp>
          <p:nvSpPr>
            <p:cNvPr id="6" name="TextBox 5"/>
            <p:cNvSpPr txBox="1"/>
            <p:nvPr/>
          </p:nvSpPr>
          <p:spPr>
            <a:xfrm>
              <a:off x="361153" y="5353534"/>
              <a:ext cx="2194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FFFFFF"/>
                  </a:solidFill>
                </a:rPr>
                <a:t>Cisco Midmarket Business Plan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58787" y="5346956"/>
              <a:ext cx="1544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Not Required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51302" y="534695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Required  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33270" y="5346956"/>
              <a:ext cx="19752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Required   </a:t>
              </a:r>
            </a:p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(Minimum 5% midmarket </a:t>
              </a:r>
            </a:p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service sales penetration) 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2685325" y="5531622"/>
              <a:ext cx="531600" cy="0"/>
            </a:xfrm>
            <a:prstGeom prst="line">
              <a:avLst/>
            </a:prstGeom>
            <a:ln>
              <a:solidFill>
                <a:srgbClr val="FFFFF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688116" y="5266316"/>
              <a:ext cx="0" cy="530613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685325" y="2732880"/>
            <a:ext cx="6450140" cy="830997"/>
            <a:chOff x="2685325" y="4040169"/>
            <a:chExt cx="6450140" cy="914096"/>
          </a:xfrm>
        </p:grpSpPr>
        <p:sp>
          <p:nvSpPr>
            <p:cNvPr id="71" name="TextBox 70"/>
            <p:cNvSpPr txBox="1"/>
            <p:nvPr/>
          </p:nvSpPr>
          <p:spPr>
            <a:xfrm>
              <a:off x="4121680" y="4270840"/>
              <a:ext cx="101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$25,000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99144" y="4040169"/>
              <a:ext cx="3036321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 Small $75,000</a:t>
              </a:r>
            </a:p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Medium $100,000</a:t>
              </a:r>
            </a:p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Large $100,000</a:t>
              </a:r>
            </a:p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Extra Large $300,000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2685325" y="4455506"/>
              <a:ext cx="531600" cy="0"/>
            </a:xfrm>
            <a:prstGeom prst="line">
              <a:avLst/>
            </a:prstGeom>
            <a:ln>
              <a:solidFill>
                <a:srgbClr val="FFFFF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688116" y="4190200"/>
              <a:ext cx="0" cy="530613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9152504" y="2735447"/>
            <a:ext cx="2856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 Small $200,000</a:t>
            </a:r>
          </a:p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Medium $250,000</a:t>
            </a:r>
            <a:endParaRPr lang="en-US" sz="1200" dirty="0">
              <a:solidFill>
                <a:schemeClr val="bg2"/>
              </a:solidFill>
            </a:endParaRPr>
          </a:p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 Large $300,000</a:t>
            </a:r>
          </a:p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 Extra Large $1,000,000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3303" y="4371236"/>
            <a:ext cx="202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EBBA00"/>
                </a:solidFill>
              </a:rPr>
              <a:t>Maintenance Requirements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503238" y="4371236"/>
            <a:ext cx="11414352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229482" y="4466792"/>
            <a:ext cx="8688108" cy="2068996"/>
          </a:xfrm>
          <a:prstGeom prst="rect">
            <a:avLst/>
          </a:prstGeom>
          <a:solidFill>
            <a:srgbClr val="272848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grpSp>
        <p:nvGrpSpPr>
          <p:cNvPr id="95" name="Group 94"/>
          <p:cNvGrpSpPr/>
          <p:nvPr/>
        </p:nvGrpSpPr>
        <p:grpSpPr>
          <a:xfrm>
            <a:off x="235862" y="4752768"/>
            <a:ext cx="11681728" cy="1851276"/>
            <a:chOff x="235862" y="5090423"/>
            <a:chExt cx="11681728" cy="1851276"/>
          </a:xfrm>
        </p:grpSpPr>
        <p:sp>
          <p:nvSpPr>
            <p:cNvPr id="96" name="TextBox 95"/>
            <p:cNvSpPr txBox="1"/>
            <p:nvPr/>
          </p:nvSpPr>
          <p:spPr>
            <a:xfrm>
              <a:off x="235862" y="5303783"/>
              <a:ext cx="23198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bg1"/>
                  </a:solidFill>
                </a:rPr>
                <a:t>Required to Maintain Status Through Cisco FY16 in addition to above eligibility requirements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423043" y="5327579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—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099144" y="5090423"/>
              <a:ext cx="303632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300" dirty="0" smtClean="0">
                  <a:solidFill>
                    <a:srgbClr val="FFFFFF"/>
                  </a:solidFill>
                </a:rPr>
                <a:t>Working with their Distribution </a:t>
              </a:r>
            </a:p>
            <a:p>
              <a:pPr algn="ctr">
                <a:lnSpc>
                  <a:spcPts val="1500"/>
                </a:lnSpc>
              </a:pPr>
              <a:r>
                <a:rPr lang="en-GB" sz="1300" dirty="0" smtClean="0">
                  <a:solidFill>
                    <a:srgbClr val="FFFFFF"/>
                  </a:solidFill>
                </a:rPr>
                <a:t>Partners, Prestige partners </a:t>
              </a:r>
              <a:r>
                <a:rPr lang="en-GB" sz="1300" dirty="0">
                  <a:solidFill>
                    <a:srgbClr val="FFFFFF"/>
                  </a:solidFill>
                </a:rPr>
                <a:t>are </a:t>
              </a:r>
              <a:endParaRPr lang="en-GB" sz="1300" dirty="0" smtClean="0">
                <a:solidFill>
                  <a:srgbClr val="FFFFFF"/>
                </a:solidFill>
              </a:endParaRPr>
            </a:p>
            <a:p>
              <a:pPr algn="ctr">
                <a:lnSpc>
                  <a:spcPts val="1500"/>
                </a:lnSpc>
              </a:pPr>
              <a:r>
                <a:rPr lang="en-GB" sz="1300" dirty="0">
                  <a:solidFill>
                    <a:srgbClr val="FFFFFF"/>
                  </a:solidFill>
                </a:rPr>
                <a:t>r</a:t>
              </a:r>
              <a:r>
                <a:rPr lang="en-GB" sz="1300" dirty="0" smtClean="0">
                  <a:solidFill>
                    <a:srgbClr val="FFFFFF"/>
                  </a:solidFill>
                </a:rPr>
                <a:t>equired to execute marketing demand generation in support of business plan targets and goals</a:t>
              </a:r>
              <a:endParaRPr lang="en-US" sz="1300" dirty="0">
                <a:solidFill>
                  <a:srgbClr val="FFFFFF"/>
                </a:solidFill>
              </a:endParaRPr>
            </a:p>
            <a:p>
              <a:pPr algn="ctr">
                <a:lnSpc>
                  <a:spcPts val="1500"/>
                </a:lnSpc>
              </a:pPr>
              <a:endParaRPr lang="en-US" sz="1300" dirty="0">
                <a:solidFill>
                  <a:srgbClr val="FFFFFF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117262" y="5090423"/>
              <a:ext cx="2800328" cy="1851276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300" dirty="0" smtClean="0">
                  <a:solidFill>
                    <a:srgbClr val="FFFFFF"/>
                  </a:solidFill>
                </a:rPr>
                <a:t>Elite partners </a:t>
              </a:r>
              <a:r>
                <a:rPr lang="en-GB" sz="1300" dirty="0">
                  <a:solidFill>
                    <a:srgbClr val="FFFFFF"/>
                  </a:solidFill>
                </a:rPr>
                <a:t>are </a:t>
              </a:r>
              <a:r>
                <a:rPr lang="en-GB" sz="1300" dirty="0" smtClean="0">
                  <a:solidFill>
                    <a:srgbClr val="FFFFFF"/>
                  </a:solidFill>
                </a:rPr>
                <a:t>required </a:t>
              </a:r>
              <a:r>
                <a:rPr lang="en-GB" sz="1300" dirty="0">
                  <a:solidFill>
                    <a:srgbClr val="FFFFFF"/>
                  </a:solidFill>
                </a:rPr>
                <a:t>to execute a </a:t>
              </a:r>
              <a:r>
                <a:rPr lang="en-GB" sz="1300" dirty="0" smtClean="0">
                  <a:solidFill>
                    <a:srgbClr val="FFFFFF"/>
                  </a:solidFill>
                </a:rPr>
                <a:t>consistent level </a:t>
              </a:r>
              <a:r>
                <a:rPr lang="en-GB" sz="1300" dirty="0">
                  <a:solidFill>
                    <a:srgbClr val="FFFFFF"/>
                  </a:solidFill>
                </a:rPr>
                <a:t>of marketing demand generation</a:t>
              </a:r>
            </a:p>
            <a:p>
              <a:pPr algn="ctr">
                <a:lnSpc>
                  <a:spcPts val="1500"/>
                </a:lnSpc>
              </a:pPr>
              <a:r>
                <a:rPr lang="en-GB" sz="1300" dirty="0">
                  <a:solidFill>
                    <a:srgbClr val="FFFFFF"/>
                  </a:solidFill>
                </a:rPr>
                <a:t> in support of business plan targets</a:t>
              </a:r>
            </a:p>
            <a:p>
              <a:pPr algn="ctr">
                <a:lnSpc>
                  <a:spcPts val="1500"/>
                </a:lnSpc>
              </a:pPr>
              <a:r>
                <a:rPr lang="en-GB" sz="1300" dirty="0">
                  <a:solidFill>
                    <a:srgbClr val="FFFFFF"/>
                  </a:solidFill>
                </a:rPr>
                <a:t> and goals</a:t>
              </a:r>
              <a:endParaRPr lang="en-US" sz="1300" dirty="0">
                <a:solidFill>
                  <a:srgbClr val="FFFFFF"/>
                </a:solidFill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300" dirty="0" smtClean="0">
                  <a:solidFill>
                    <a:srgbClr val="FFFFFF"/>
                  </a:solidFill>
                </a:rPr>
                <a:t>Achieve </a:t>
              </a:r>
              <a:r>
                <a:rPr lang="en-US" sz="1300" dirty="0">
                  <a:solidFill>
                    <a:srgbClr val="FFFFFF"/>
                  </a:solidFill>
                </a:rPr>
                <a:t>a minimum of </a:t>
              </a:r>
              <a:r>
                <a:rPr lang="en-US" sz="1300" dirty="0" smtClean="0">
                  <a:solidFill>
                    <a:srgbClr val="FFFFFF"/>
                  </a:solidFill>
                </a:rPr>
                <a:t/>
              </a:r>
              <a:br>
                <a:rPr lang="en-US" sz="1300" dirty="0" smtClean="0">
                  <a:solidFill>
                    <a:srgbClr val="FFFFFF"/>
                  </a:solidFill>
                </a:rPr>
              </a:br>
              <a:r>
                <a:rPr lang="en-US" sz="1300" dirty="0" smtClean="0">
                  <a:solidFill>
                    <a:srgbClr val="FFFFFF"/>
                  </a:solidFill>
                </a:rPr>
                <a:t>two </a:t>
              </a:r>
              <a:r>
                <a:rPr lang="en-US" sz="1300" dirty="0">
                  <a:solidFill>
                    <a:srgbClr val="FFFFFF"/>
                  </a:solidFill>
                </a:rPr>
                <a:t>quarterly </a:t>
              </a:r>
              <a:r>
                <a:rPr lang="en-US" sz="1300" dirty="0" smtClean="0">
                  <a:solidFill>
                    <a:srgbClr val="FFFFFF"/>
                  </a:solidFill>
                </a:rPr>
                <a:t>target-based </a:t>
              </a:r>
              <a:br>
                <a:rPr lang="en-US" sz="1300" dirty="0" smtClean="0">
                  <a:solidFill>
                    <a:srgbClr val="FFFFFF"/>
                  </a:solidFill>
                </a:rPr>
              </a:br>
              <a:r>
                <a:rPr lang="en-US" sz="1300" dirty="0" smtClean="0">
                  <a:solidFill>
                    <a:srgbClr val="FFFFFF"/>
                  </a:solidFill>
                </a:rPr>
                <a:t>product </a:t>
              </a:r>
              <a:r>
                <a:rPr lang="en-US" sz="1300" dirty="0">
                  <a:solidFill>
                    <a:srgbClr val="FFFFFF"/>
                  </a:solidFill>
                </a:rPr>
                <a:t>incentive goals or </a:t>
              </a:r>
              <a:r>
                <a:rPr lang="en-US" sz="1300" dirty="0" smtClean="0">
                  <a:solidFill>
                    <a:srgbClr val="FFFFFF"/>
                  </a:solidFill>
                </a:rPr>
                <a:t/>
              </a:r>
              <a:br>
                <a:rPr lang="en-US" sz="1300" dirty="0" smtClean="0">
                  <a:solidFill>
                    <a:srgbClr val="FFFFFF"/>
                  </a:solidFill>
                </a:rPr>
              </a:br>
              <a:r>
                <a:rPr lang="en-US" sz="1300" dirty="0" smtClean="0">
                  <a:solidFill>
                    <a:srgbClr val="FFFFFF"/>
                  </a:solidFill>
                </a:rPr>
                <a:t>annual </a:t>
              </a:r>
              <a:r>
                <a:rPr lang="en-US" sz="1300" dirty="0">
                  <a:solidFill>
                    <a:srgbClr val="FFFFFF"/>
                  </a:solidFill>
                </a:rPr>
                <a:t>target incentive goal</a:t>
              </a: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2685325" y="5531622"/>
              <a:ext cx="531600" cy="0"/>
            </a:xfrm>
            <a:prstGeom prst="line">
              <a:avLst/>
            </a:prstGeom>
            <a:ln>
              <a:solidFill>
                <a:srgbClr val="FFFFFF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688116" y="5266316"/>
              <a:ext cx="0" cy="927026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8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Simple Enrollment Process</a:t>
            </a:r>
            <a:endParaRPr lang="en-US" dirty="0"/>
          </a:p>
        </p:txBody>
      </p:sp>
      <p:sp>
        <p:nvSpPr>
          <p:cNvPr id="33" name="Text Placeholder 9"/>
          <p:cNvSpPr txBox="1">
            <a:spLocks/>
          </p:cNvSpPr>
          <p:nvPr/>
        </p:nvSpPr>
        <p:spPr>
          <a:xfrm>
            <a:off x="332536" y="6080876"/>
            <a:ext cx="9945743" cy="276999"/>
          </a:xfrm>
          <a:prstGeom prst="rect">
            <a:avLst/>
          </a:prstGeom>
        </p:spPr>
        <p:txBody>
          <a:bodyPr wrap="square" lIns="121899" tIns="60949" rIns="121899" bIns="60949" anchor="b" anchorCtr="0">
            <a:noAutofit/>
          </a:bodyPr>
          <a:lstStyle>
            <a:lvl1pPr marL="0" indent="0" algn="l" defTabSz="804796" rtl="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2100" b="0" i="0" kern="1200" dirty="0" smtClean="0">
                <a:solidFill>
                  <a:srgbClr val="FFFFFF"/>
                </a:solidFill>
                <a:latin typeface="+mj-lt"/>
                <a:ea typeface="+mn-ea"/>
                <a:cs typeface="CiscoSans ExtraLight"/>
              </a:defRPr>
            </a:lvl1pPr>
            <a:lvl2pPr marL="479916" indent="-287950" algn="l" defTabSz="914361" rtl="0" eaLnBrk="1" latinLnBrk="0" hangingPunct="1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itchFamily="34" charset="0"/>
              <a:buNone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CiscoSans"/>
              </a:defRPr>
            </a:lvl2pPr>
            <a:lvl3pPr marL="575899" indent="-228560" algn="l" defTabSz="914361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CiscoSans"/>
              </a:defRPr>
            </a:lvl3pPr>
            <a:lvl4pPr marL="671882" indent="-228560" algn="l" defTabSz="914361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CiscoSans"/>
              </a:defRPr>
            </a:lvl4pPr>
            <a:lvl5pPr marL="767866" indent="-228560" algn="l" defTabSz="914361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>
                <a:solidFill>
                  <a:schemeClr val="tx1"/>
                </a:solidFill>
                <a:latin typeface="+mn-lt"/>
                <a:ea typeface="+mn-ea"/>
                <a:cs typeface="CiscoSans"/>
              </a:defRPr>
            </a:lvl5pPr>
            <a:lvl6pPr marL="1151798" indent="-228591" algn="l" defTabSz="914361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2" indent="-228560" algn="l" defTabSz="914361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900" dirty="0"/>
              <a:t>*Partner Plus Elite and Prestige levels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24143" y="2041993"/>
            <a:ext cx="2124462" cy="3301461"/>
            <a:chOff x="1762154" y="1325880"/>
            <a:chExt cx="8448646" cy="5317037"/>
          </a:xfrm>
        </p:grpSpPr>
        <p:sp>
          <p:nvSpPr>
            <p:cNvPr id="47" name="Rectangle 46"/>
            <p:cNvSpPr/>
            <p:nvPr/>
          </p:nvSpPr>
          <p:spPr>
            <a:xfrm>
              <a:off x="1762154" y="1325880"/>
              <a:ext cx="8448646" cy="5317037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rgbClr val="FFFFFF">
                    <a:alpha val="16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524881" y="3453159"/>
            <a:ext cx="1922986" cy="106182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Partner Admin receives and responds to </a:t>
            </a:r>
            <a:br>
              <a:rPr lang="en-US" sz="1400" dirty="0" smtClean="0">
                <a:solidFill>
                  <a:srgbClr val="FFFFFF"/>
                </a:solidFill>
                <a:latin typeface="+mj-lt"/>
              </a:rPr>
            </a:b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enrollment email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invitation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/>
            </a:r>
            <a:br>
              <a:rPr lang="en-US" sz="1400" dirty="0" smtClean="0">
                <a:solidFill>
                  <a:srgbClr val="FFFFFF"/>
                </a:solidFill>
                <a:latin typeface="+mj-lt"/>
              </a:rPr>
            </a:br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546030" y="3243154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5040063" y="2041993"/>
            <a:ext cx="2124462" cy="3301461"/>
            <a:chOff x="1762154" y="1325880"/>
            <a:chExt cx="8448646" cy="5317037"/>
          </a:xfrm>
        </p:grpSpPr>
        <p:sp>
          <p:nvSpPr>
            <p:cNvPr id="54" name="Rectangle 53"/>
            <p:cNvSpPr/>
            <p:nvPr/>
          </p:nvSpPr>
          <p:spPr>
            <a:xfrm>
              <a:off x="1762154" y="1325880"/>
              <a:ext cx="8448646" cy="5317037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rgbClr val="FFFFFF">
                    <a:alpha val="16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>
            <a:off x="5161950" y="3243154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348023" y="2041993"/>
            <a:ext cx="2124462" cy="3301461"/>
            <a:chOff x="1762154" y="1325880"/>
            <a:chExt cx="8448646" cy="5317037"/>
          </a:xfrm>
        </p:grpSpPr>
        <p:sp>
          <p:nvSpPr>
            <p:cNvPr id="57" name="Rectangle 56"/>
            <p:cNvSpPr/>
            <p:nvPr/>
          </p:nvSpPr>
          <p:spPr>
            <a:xfrm>
              <a:off x="1762154" y="1325880"/>
              <a:ext cx="8448646" cy="5317037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rgbClr val="FFFFFF">
                    <a:alpha val="16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0134153" y="2313388"/>
            <a:ext cx="1070628" cy="571251"/>
            <a:chOff x="-2804858" y="3515685"/>
            <a:chExt cx="2602266" cy="1388484"/>
          </a:xfrm>
        </p:grpSpPr>
        <p:sp>
          <p:nvSpPr>
            <p:cNvPr id="17" name="Isosceles Triangle 16"/>
            <p:cNvSpPr/>
            <p:nvPr/>
          </p:nvSpPr>
          <p:spPr>
            <a:xfrm rot="5400000">
              <a:off x="-1718996" y="3730135"/>
              <a:ext cx="449441" cy="219377"/>
            </a:xfrm>
            <a:prstGeom prst="triangle">
              <a:avLst/>
            </a:prstGeom>
            <a:gradFill flip="none" rotWithShape="1">
              <a:gsLst>
                <a:gs pos="79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16200000" flipH="1">
              <a:off x="-1736758" y="4386329"/>
              <a:ext cx="449441" cy="219377"/>
            </a:xfrm>
            <a:prstGeom prst="triangle">
              <a:avLst/>
            </a:prstGeom>
            <a:gradFill flip="none" rotWithShape="1">
              <a:gsLst>
                <a:gs pos="79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-2804858" y="3515685"/>
              <a:ext cx="1066901" cy="1388484"/>
            </a:xfrm>
            <a:custGeom>
              <a:avLst/>
              <a:gdLst>
                <a:gd name="T0" fmla="*/ 597 w 597"/>
                <a:gd name="T1" fmla="*/ 744 h 777"/>
                <a:gd name="T2" fmla="*/ 299 w 597"/>
                <a:gd name="T3" fmla="*/ 777 h 777"/>
                <a:gd name="T4" fmla="*/ 0 w 597"/>
                <a:gd name="T5" fmla="*/ 744 h 777"/>
                <a:gd name="T6" fmla="*/ 13 w 597"/>
                <a:gd name="T7" fmla="*/ 552 h 777"/>
                <a:gd name="T8" fmla="*/ 149 w 597"/>
                <a:gd name="T9" fmla="*/ 398 h 777"/>
                <a:gd name="T10" fmla="*/ 216 w 597"/>
                <a:gd name="T11" fmla="*/ 366 h 777"/>
                <a:gd name="T12" fmla="*/ 236 w 597"/>
                <a:gd name="T13" fmla="*/ 350 h 777"/>
                <a:gd name="T14" fmla="*/ 247 w 597"/>
                <a:gd name="T15" fmla="*/ 339 h 777"/>
                <a:gd name="T16" fmla="*/ 169 w 597"/>
                <a:gd name="T17" fmla="*/ 187 h 777"/>
                <a:gd name="T18" fmla="*/ 169 w 597"/>
                <a:gd name="T19" fmla="*/ 187 h 777"/>
                <a:gd name="T20" fmla="*/ 169 w 597"/>
                <a:gd name="T21" fmla="*/ 187 h 777"/>
                <a:gd name="T22" fmla="*/ 165 w 597"/>
                <a:gd name="T23" fmla="*/ 66 h 777"/>
                <a:gd name="T24" fmla="*/ 212 w 597"/>
                <a:gd name="T25" fmla="*/ 14 h 777"/>
                <a:gd name="T26" fmla="*/ 235 w 597"/>
                <a:gd name="T27" fmla="*/ 13 h 777"/>
                <a:gd name="T28" fmla="*/ 280 w 597"/>
                <a:gd name="T29" fmla="*/ 10 h 777"/>
                <a:gd name="T30" fmla="*/ 369 w 597"/>
                <a:gd name="T31" fmla="*/ 8 h 777"/>
                <a:gd name="T32" fmla="*/ 413 w 597"/>
                <a:gd name="T33" fmla="*/ 39 h 777"/>
                <a:gd name="T34" fmla="*/ 430 w 597"/>
                <a:gd name="T35" fmla="*/ 62 h 777"/>
                <a:gd name="T36" fmla="*/ 429 w 597"/>
                <a:gd name="T37" fmla="*/ 176 h 777"/>
                <a:gd name="T38" fmla="*/ 346 w 597"/>
                <a:gd name="T39" fmla="*/ 342 h 777"/>
                <a:gd name="T40" fmla="*/ 359 w 597"/>
                <a:gd name="T41" fmla="*/ 354 h 777"/>
                <a:gd name="T42" fmla="*/ 380 w 597"/>
                <a:gd name="T43" fmla="*/ 369 h 777"/>
                <a:gd name="T44" fmla="*/ 448 w 597"/>
                <a:gd name="T45" fmla="*/ 398 h 777"/>
                <a:gd name="T46" fmla="*/ 584 w 597"/>
                <a:gd name="T47" fmla="*/ 552 h 777"/>
                <a:gd name="T48" fmla="*/ 597 w 597"/>
                <a:gd name="T49" fmla="*/ 744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7" h="777">
                  <a:moveTo>
                    <a:pt x="597" y="744"/>
                  </a:moveTo>
                  <a:cubicBezTo>
                    <a:pt x="597" y="744"/>
                    <a:pt x="468" y="777"/>
                    <a:pt x="299" y="777"/>
                  </a:cubicBezTo>
                  <a:cubicBezTo>
                    <a:pt x="125" y="777"/>
                    <a:pt x="0" y="744"/>
                    <a:pt x="0" y="744"/>
                  </a:cubicBezTo>
                  <a:cubicBezTo>
                    <a:pt x="13" y="552"/>
                    <a:pt x="13" y="552"/>
                    <a:pt x="13" y="552"/>
                  </a:cubicBezTo>
                  <a:cubicBezTo>
                    <a:pt x="19" y="475"/>
                    <a:pt x="77" y="419"/>
                    <a:pt x="149" y="398"/>
                  </a:cubicBezTo>
                  <a:cubicBezTo>
                    <a:pt x="176" y="390"/>
                    <a:pt x="197" y="382"/>
                    <a:pt x="216" y="366"/>
                  </a:cubicBezTo>
                  <a:cubicBezTo>
                    <a:pt x="222" y="361"/>
                    <a:pt x="229" y="356"/>
                    <a:pt x="236" y="350"/>
                  </a:cubicBezTo>
                  <a:cubicBezTo>
                    <a:pt x="240" y="347"/>
                    <a:pt x="244" y="343"/>
                    <a:pt x="247" y="339"/>
                  </a:cubicBezTo>
                  <a:cubicBezTo>
                    <a:pt x="205" y="313"/>
                    <a:pt x="175" y="256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7" y="179"/>
                    <a:pt x="157" y="96"/>
                    <a:pt x="165" y="66"/>
                  </a:cubicBezTo>
                  <a:cubicBezTo>
                    <a:pt x="173" y="35"/>
                    <a:pt x="197" y="17"/>
                    <a:pt x="212" y="14"/>
                  </a:cubicBezTo>
                  <a:cubicBezTo>
                    <a:pt x="220" y="13"/>
                    <a:pt x="228" y="13"/>
                    <a:pt x="235" y="13"/>
                  </a:cubicBezTo>
                  <a:cubicBezTo>
                    <a:pt x="254" y="14"/>
                    <a:pt x="261" y="16"/>
                    <a:pt x="280" y="10"/>
                  </a:cubicBezTo>
                  <a:cubicBezTo>
                    <a:pt x="301" y="4"/>
                    <a:pt x="339" y="0"/>
                    <a:pt x="369" y="8"/>
                  </a:cubicBezTo>
                  <a:cubicBezTo>
                    <a:pt x="390" y="13"/>
                    <a:pt x="400" y="33"/>
                    <a:pt x="413" y="39"/>
                  </a:cubicBezTo>
                  <a:cubicBezTo>
                    <a:pt x="419" y="42"/>
                    <a:pt x="426" y="39"/>
                    <a:pt x="430" y="62"/>
                  </a:cubicBezTo>
                  <a:cubicBezTo>
                    <a:pt x="434" y="89"/>
                    <a:pt x="431" y="155"/>
                    <a:pt x="429" y="176"/>
                  </a:cubicBezTo>
                  <a:cubicBezTo>
                    <a:pt x="426" y="251"/>
                    <a:pt x="392" y="315"/>
                    <a:pt x="346" y="342"/>
                  </a:cubicBezTo>
                  <a:cubicBezTo>
                    <a:pt x="350" y="346"/>
                    <a:pt x="354" y="350"/>
                    <a:pt x="359" y="354"/>
                  </a:cubicBezTo>
                  <a:cubicBezTo>
                    <a:pt x="367" y="359"/>
                    <a:pt x="374" y="364"/>
                    <a:pt x="380" y="369"/>
                  </a:cubicBezTo>
                  <a:cubicBezTo>
                    <a:pt x="400" y="384"/>
                    <a:pt x="423" y="393"/>
                    <a:pt x="448" y="398"/>
                  </a:cubicBezTo>
                  <a:cubicBezTo>
                    <a:pt x="521" y="412"/>
                    <a:pt x="579" y="474"/>
                    <a:pt x="584" y="552"/>
                  </a:cubicBezTo>
                  <a:lnTo>
                    <a:pt x="597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-1269491" y="3515685"/>
              <a:ext cx="1066899" cy="1388484"/>
            </a:xfrm>
            <a:custGeom>
              <a:avLst/>
              <a:gdLst>
                <a:gd name="T0" fmla="*/ 597 w 597"/>
                <a:gd name="T1" fmla="*/ 744 h 777"/>
                <a:gd name="T2" fmla="*/ 299 w 597"/>
                <a:gd name="T3" fmla="*/ 777 h 777"/>
                <a:gd name="T4" fmla="*/ 0 w 597"/>
                <a:gd name="T5" fmla="*/ 744 h 777"/>
                <a:gd name="T6" fmla="*/ 13 w 597"/>
                <a:gd name="T7" fmla="*/ 552 h 777"/>
                <a:gd name="T8" fmla="*/ 149 w 597"/>
                <a:gd name="T9" fmla="*/ 398 h 777"/>
                <a:gd name="T10" fmla="*/ 216 w 597"/>
                <a:gd name="T11" fmla="*/ 366 h 777"/>
                <a:gd name="T12" fmla="*/ 236 w 597"/>
                <a:gd name="T13" fmla="*/ 350 h 777"/>
                <a:gd name="T14" fmla="*/ 247 w 597"/>
                <a:gd name="T15" fmla="*/ 339 h 777"/>
                <a:gd name="T16" fmla="*/ 169 w 597"/>
                <a:gd name="T17" fmla="*/ 187 h 777"/>
                <a:gd name="T18" fmla="*/ 169 w 597"/>
                <a:gd name="T19" fmla="*/ 187 h 777"/>
                <a:gd name="T20" fmla="*/ 169 w 597"/>
                <a:gd name="T21" fmla="*/ 187 h 777"/>
                <a:gd name="T22" fmla="*/ 165 w 597"/>
                <a:gd name="T23" fmla="*/ 66 h 777"/>
                <a:gd name="T24" fmla="*/ 212 w 597"/>
                <a:gd name="T25" fmla="*/ 14 h 777"/>
                <a:gd name="T26" fmla="*/ 235 w 597"/>
                <a:gd name="T27" fmla="*/ 13 h 777"/>
                <a:gd name="T28" fmla="*/ 280 w 597"/>
                <a:gd name="T29" fmla="*/ 10 h 777"/>
                <a:gd name="T30" fmla="*/ 369 w 597"/>
                <a:gd name="T31" fmla="*/ 8 h 777"/>
                <a:gd name="T32" fmla="*/ 413 w 597"/>
                <a:gd name="T33" fmla="*/ 39 h 777"/>
                <a:gd name="T34" fmla="*/ 430 w 597"/>
                <a:gd name="T35" fmla="*/ 62 h 777"/>
                <a:gd name="T36" fmla="*/ 429 w 597"/>
                <a:gd name="T37" fmla="*/ 176 h 777"/>
                <a:gd name="T38" fmla="*/ 346 w 597"/>
                <a:gd name="T39" fmla="*/ 342 h 777"/>
                <a:gd name="T40" fmla="*/ 359 w 597"/>
                <a:gd name="T41" fmla="*/ 354 h 777"/>
                <a:gd name="T42" fmla="*/ 380 w 597"/>
                <a:gd name="T43" fmla="*/ 369 h 777"/>
                <a:gd name="T44" fmla="*/ 448 w 597"/>
                <a:gd name="T45" fmla="*/ 398 h 777"/>
                <a:gd name="T46" fmla="*/ 584 w 597"/>
                <a:gd name="T47" fmla="*/ 552 h 777"/>
                <a:gd name="T48" fmla="*/ 597 w 597"/>
                <a:gd name="T49" fmla="*/ 744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7" h="777">
                  <a:moveTo>
                    <a:pt x="597" y="744"/>
                  </a:moveTo>
                  <a:cubicBezTo>
                    <a:pt x="597" y="744"/>
                    <a:pt x="468" y="777"/>
                    <a:pt x="299" y="777"/>
                  </a:cubicBezTo>
                  <a:cubicBezTo>
                    <a:pt x="125" y="777"/>
                    <a:pt x="0" y="744"/>
                    <a:pt x="0" y="744"/>
                  </a:cubicBezTo>
                  <a:cubicBezTo>
                    <a:pt x="13" y="552"/>
                    <a:pt x="13" y="552"/>
                    <a:pt x="13" y="552"/>
                  </a:cubicBezTo>
                  <a:cubicBezTo>
                    <a:pt x="19" y="475"/>
                    <a:pt x="77" y="419"/>
                    <a:pt x="149" y="398"/>
                  </a:cubicBezTo>
                  <a:cubicBezTo>
                    <a:pt x="176" y="390"/>
                    <a:pt x="197" y="382"/>
                    <a:pt x="216" y="366"/>
                  </a:cubicBezTo>
                  <a:cubicBezTo>
                    <a:pt x="222" y="361"/>
                    <a:pt x="229" y="356"/>
                    <a:pt x="236" y="350"/>
                  </a:cubicBezTo>
                  <a:cubicBezTo>
                    <a:pt x="240" y="347"/>
                    <a:pt x="244" y="343"/>
                    <a:pt x="247" y="339"/>
                  </a:cubicBezTo>
                  <a:cubicBezTo>
                    <a:pt x="205" y="313"/>
                    <a:pt x="175" y="256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7" y="179"/>
                    <a:pt x="157" y="96"/>
                    <a:pt x="165" y="66"/>
                  </a:cubicBezTo>
                  <a:cubicBezTo>
                    <a:pt x="173" y="35"/>
                    <a:pt x="197" y="17"/>
                    <a:pt x="212" y="14"/>
                  </a:cubicBezTo>
                  <a:cubicBezTo>
                    <a:pt x="220" y="13"/>
                    <a:pt x="228" y="13"/>
                    <a:pt x="235" y="13"/>
                  </a:cubicBezTo>
                  <a:cubicBezTo>
                    <a:pt x="254" y="14"/>
                    <a:pt x="261" y="16"/>
                    <a:pt x="280" y="10"/>
                  </a:cubicBezTo>
                  <a:cubicBezTo>
                    <a:pt x="301" y="4"/>
                    <a:pt x="339" y="0"/>
                    <a:pt x="369" y="8"/>
                  </a:cubicBezTo>
                  <a:cubicBezTo>
                    <a:pt x="390" y="13"/>
                    <a:pt x="400" y="33"/>
                    <a:pt x="413" y="39"/>
                  </a:cubicBezTo>
                  <a:cubicBezTo>
                    <a:pt x="419" y="42"/>
                    <a:pt x="426" y="39"/>
                    <a:pt x="430" y="62"/>
                  </a:cubicBezTo>
                  <a:cubicBezTo>
                    <a:pt x="434" y="89"/>
                    <a:pt x="431" y="155"/>
                    <a:pt x="429" y="176"/>
                  </a:cubicBezTo>
                  <a:cubicBezTo>
                    <a:pt x="426" y="251"/>
                    <a:pt x="392" y="315"/>
                    <a:pt x="346" y="342"/>
                  </a:cubicBezTo>
                  <a:cubicBezTo>
                    <a:pt x="350" y="346"/>
                    <a:pt x="354" y="350"/>
                    <a:pt x="359" y="354"/>
                  </a:cubicBezTo>
                  <a:cubicBezTo>
                    <a:pt x="367" y="359"/>
                    <a:pt x="374" y="364"/>
                    <a:pt x="380" y="369"/>
                  </a:cubicBezTo>
                  <a:cubicBezTo>
                    <a:pt x="400" y="384"/>
                    <a:pt x="423" y="393"/>
                    <a:pt x="448" y="398"/>
                  </a:cubicBezTo>
                  <a:cubicBezTo>
                    <a:pt x="521" y="412"/>
                    <a:pt x="579" y="474"/>
                    <a:pt x="584" y="552"/>
                  </a:cubicBezTo>
                  <a:lnTo>
                    <a:pt x="597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9792128" y="3431598"/>
            <a:ext cx="1866432" cy="86793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Prepare your jointly owned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Midmarket Business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Plan with your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Cisco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Rep*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7469910" y="3243154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9655985" y="2041993"/>
            <a:ext cx="2124462" cy="3301461"/>
            <a:chOff x="1762154" y="1325880"/>
            <a:chExt cx="8448646" cy="5317037"/>
          </a:xfrm>
        </p:grpSpPr>
        <p:sp>
          <p:nvSpPr>
            <p:cNvPr id="60" name="Rectangle 59"/>
            <p:cNvSpPr/>
            <p:nvPr/>
          </p:nvSpPr>
          <p:spPr>
            <a:xfrm>
              <a:off x="1762154" y="1325880"/>
              <a:ext cx="8448646" cy="5317037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rgbClr val="FFFFFF">
                    <a:alpha val="16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Donut 6"/>
          <p:cNvSpPr/>
          <p:nvPr/>
        </p:nvSpPr>
        <p:spPr>
          <a:xfrm>
            <a:off x="8018751" y="2229426"/>
            <a:ext cx="782605" cy="782604"/>
          </a:xfrm>
          <a:custGeom>
            <a:avLst/>
            <a:gdLst/>
            <a:ahLst/>
            <a:cxnLst/>
            <a:rect l="l" t="t" r="r" b="b"/>
            <a:pathLst>
              <a:path w="1145811" h="1145810">
                <a:moveTo>
                  <a:pt x="572905" y="410752"/>
                </a:moveTo>
                <a:cubicBezTo>
                  <a:pt x="661406" y="410752"/>
                  <a:pt x="733151" y="482497"/>
                  <a:pt x="733151" y="570998"/>
                </a:cubicBezTo>
                <a:cubicBezTo>
                  <a:pt x="733151" y="659499"/>
                  <a:pt x="661406" y="731244"/>
                  <a:pt x="572905" y="731244"/>
                </a:cubicBezTo>
                <a:cubicBezTo>
                  <a:pt x="484404" y="731244"/>
                  <a:pt x="412659" y="659499"/>
                  <a:pt x="412659" y="570998"/>
                </a:cubicBezTo>
                <a:cubicBezTo>
                  <a:pt x="412659" y="482497"/>
                  <a:pt x="484404" y="410752"/>
                  <a:pt x="572905" y="410752"/>
                </a:cubicBezTo>
                <a:close/>
                <a:moveTo>
                  <a:pt x="572905" y="249147"/>
                </a:moveTo>
                <a:cubicBezTo>
                  <a:pt x="395152" y="249147"/>
                  <a:pt x="251054" y="393245"/>
                  <a:pt x="251054" y="570998"/>
                </a:cubicBezTo>
                <a:cubicBezTo>
                  <a:pt x="251054" y="748751"/>
                  <a:pt x="395152" y="892849"/>
                  <a:pt x="572905" y="892849"/>
                </a:cubicBezTo>
                <a:cubicBezTo>
                  <a:pt x="750658" y="892849"/>
                  <a:pt x="894756" y="748751"/>
                  <a:pt x="894756" y="570998"/>
                </a:cubicBezTo>
                <a:cubicBezTo>
                  <a:pt x="894756" y="393245"/>
                  <a:pt x="750658" y="249147"/>
                  <a:pt x="572905" y="249147"/>
                </a:cubicBezTo>
                <a:close/>
                <a:moveTo>
                  <a:pt x="536423" y="0"/>
                </a:moveTo>
                <a:lnTo>
                  <a:pt x="609389" y="0"/>
                </a:lnTo>
                <a:cubicBezTo>
                  <a:pt x="619464" y="0"/>
                  <a:pt x="627631" y="8167"/>
                  <a:pt x="627631" y="18242"/>
                </a:cubicBezTo>
                <a:lnTo>
                  <a:pt x="627631" y="119315"/>
                </a:lnTo>
                <a:cubicBezTo>
                  <a:pt x="837082" y="142149"/>
                  <a:pt x="1002841" y="308471"/>
                  <a:pt x="1024781" y="518180"/>
                </a:cubicBezTo>
                <a:lnTo>
                  <a:pt x="1127569" y="518180"/>
                </a:lnTo>
                <a:cubicBezTo>
                  <a:pt x="1137644" y="518180"/>
                  <a:pt x="1145811" y="526347"/>
                  <a:pt x="1145811" y="536422"/>
                </a:cubicBezTo>
                <a:lnTo>
                  <a:pt x="1145811" y="609388"/>
                </a:lnTo>
                <a:cubicBezTo>
                  <a:pt x="1145811" y="619463"/>
                  <a:pt x="1137644" y="627630"/>
                  <a:pt x="1127569" y="627630"/>
                </a:cubicBezTo>
                <a:lnTo>
                  <a:pt x="1024396" y="627630"/>
                </a:lnTo>
                <a:cubicBezTo>
                  <a:pt x="1000820" y="835547"/>
                  <a:pt x="835807" y="1000000"/>
                  <a:pt x="627631" y="1022681"/>
                </a:cubicBezTo>
                <a:lnTo>
                  <a:pt x="627631" y="1127568"/>
                </a:lnTo>
                <a:cubicBezTo>
                  <a:pt x="627631" y="1137643"/>
                  <a:pt x="619464" y="1145810"/>
                  <a:pt x="609389" y="1145810"/>
                </a:cubicBezTo>
                <a:lnTo>
                  <a:pt x="536423" y="1145810"/>
                </a:lnTo>
                <a:cubicBezTo>
                  <a:pt x="526348" y="1145810"/>
                  <a:pt x="518181" y="1137643"/>
                  <a:pt x="518181" y="1127568"/>
                </a:cubicBezTo>
                <a:lnTo>
                  <a:pt x="518181" y="1022681"/>
                </a:lnTo>
                <a:cubicBezTo>
                  <a:pt x="310004" y="1000000"/>
                  <a:pt x="144991" y="835547"/>
                  <a:pt x="121414" y="627630"/>
                </a:cubicBezTo>
                <a:lnTo>
                  <a:pt x="18242" y="627630"/>
                </a:lnTo>
                <a:cubicBezTo>
                  <a:pt x="8167" y="627630"/>
                  <a:pt x="0" y="619463"/>
                  <a:pt x="0" y="609388"/>
                </a:cubicBezTo>
                <a:lnTo>
                  <a:pt x="0" y="536422"/>
                </a:lnTo>
                <a:cubicBezTo>
                  <a:pt x="0" y="526347"/>
                  <a:pt x="8167" y="518180"/>
                  <a:pt x="18242" y="518180"/>
                </a:cubicBezTo>
                <a:lnTo>
                  <a:pt x="121030" y="518180"/>
                </a:lnTo>
                <a:cubicBezTo>
                  <a:pt x="142970" y="308470"/>
                  <a:pt x="308729" y="142148"/>
                  <a:pt x="518181" y="119315"/>
                </a:cubicBezTo>
                <a:lnTo>
                  <a:pt x="518181" y="18242"/>
                </a:lnTo>
                <a:cubicBezTo>
                  <a:pt x="518181" y="8167"/>
                  <a:pt x="526348" y="0"/>
                  <a:pt x="5364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484166" y="3489621"/>
            <a:ext cx="1866432" cy="4801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Receive your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/>
            </a:r>
            <a:br>
              <a:rPr lang="en-US" sz="1400" dirty="0" smtClean="0">
                <a:solidFill>
                  <a:srgbClr val="FFFFFF"/>
                </a:solidFill>
                <a:latin typeface="+mj-lt"/>
              </a:rPr>
            </a:b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growth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targets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9777872" y="3243154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/>
          <p:cNvSpPr/>
          <p:nvPr/>
        </p:nvSpPr>
        <p:spPr>
          <a:xfrm rot="5400000">
            <a:off x="2263373" y="2545120"/>
            <a:ext cx="817025" cy="225112"/>
          </a:xfrm>
          <a:prstGeom prst="triangle">
            <a:avLst/>
          </a:prstGeom>
          <a:gradFill flip="none" rotWithShape="1">
            <a:gsLst>
              <a:gs pos="79000">
                <a:srgbClr val="D25A00"/>
              </a:gs>
              <a:gs pos="0">
                <a:srgbClr val="D25A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Isosceles Triangle 70"/>
          <p:cNvSpPr/>
          <p:nvPr/>
        </p:nvSpPr>
        <p:spPr>
          <a:xfrm rot="5400000">
            <a:off x="4571333" y="2545120"/>
            <a:ext cx="817025" cy="225112"/>
          </a:xfrm>
          <a:prstGeom prst="triangle">
            <a:avLst/>
          </a:prstGeom>
          <a:gradFill flip="none" rotWithShape="1">
            <a:gsLst>
              <a:gs pos="79000">
                <a:srgbClr val="D25A00"/>
              </a:gs>
              <a:gs pos="0">
                <a:srgbClr val="D25A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Isosceles Triangle 76"/>
          <p:cNvSpPr/>
          <p:nvPr/>
        </p:nvSpPr>
        <p:spPr>
          <a:xfrm rot="5400000">
            <a:off x="6879293" y="2545120"/>
            <a:ext cx="817025" cy="225112"/>
          </a:xfrm>
          <a:prstGeom prst="triangle">
            <a:avLst/>
          </a:prstGeom>
          <a:gradFill flip="none" rotWithShape="1">
            <a:gsLst>
              <a:gs pos="79000">
                <a:srgbClr val="D25A00"/>
              </a:gs>
              <a:gs pos="0">
                <a:srgbClr val="D25A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Isosceles Triangle 78"/>
          <p:cNvSpPr/>
          <p:nvPr/>
        </p:nvSpPr>
        <p:spPr>
          <a:xfrm rot="5400000">
            <a:off x="9187253" y="2545120"/>
            <a:ext cx="817025" cy="225112"/>
          </a:xfrm>
          <a:prstGeom prst="triangle">
            <a:avLst/>
          </a:prstGeom>
          <a:gradFill flip="none" rotWithShape="1">
            <a:gsLst>
              <a:gs pos="79000">
                <a:srgbClr val="D25A00"/>
              </a:gs>
              <a:gs pos="0">
                <a:srgbClr val="D25A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732103" y="2041993"/>
            <a:ext cx="2124462" cy="3301461"/>
            <a:chOff x="1762154" y="1325880"/>
            <a:chExt cx="8448646" cy="5317037"/>
          </a:xfrm>
        </p:grpSpPr>
        <p:sp>
          <p:nvSpPr>
            <p:cNvPr id="51" name="Rectangle 50"/>
            <p:cNvSpPr/>
            <p:nvPr/>
          </p:nvSpPr>
          <p:spPr>
            <a:xfrm>
              <a:off x="1762154" y="1325880"/>
              <a:ext cx="8448646" cy="5317037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rgbClr val="FFFFFF">
                    <a:alpha val="16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5169078" y="3453159"/>
            <a:ext cx="1866432" cy="106182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Complete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the Enrollment Questionnaire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and agree to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the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Terms and Conditions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2853990" y="3243154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 flipV="1">
            <a:off x="3" y="4912354"/>
            <a:ext cx="12188823" cy="112292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91"/>
            <a:endParaRPr lang="en-US" sz="14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5034922"/>
            <a:ext cx="12188825" cy="1067484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20000"/>
                </a:schemeClr>
              </a:gs>
              <a:gs pos="0">
                <a:schemeClr val="accent5">
                  <a:alpha val="48000"/>
                </a:schemeClr>
              </a:gs>
            </a:gsLst>
            <a:lin ang="135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24">
              <a:lnSpc>
                <a:spcPct val="90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53189" y="5353221"/>
            <a:ext cx="968245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FY15 ENROLLMENT PERIOD RUNS </a:t>
            </a:r>
            <a:r>
              <a:rPr lang="en-US" sz="2400" dirty="0" smtClean="0">
                <a:solidFill>
                  <a:schemeClr val="bg1"/>
                </a:solidFill>
              </a:rPr>
              <a:t>SEPTEMBER – DECEMBER </a:t>
            </a:r>
            <a:r>
              <a:rPr lang="en-US" sz="2400" dirty="0" smtClean="0">
                <a:solidFill>
                  <a:srgbClr val="EBBA00"/>
                </a:solidFill>
              </a:rPr>
              <a:t>2014</a:t>
            </a:r>
            <a:endParaRPr lang="en-US" sz="2400" dirty="0">
              <a:solidFill>
                <a:srgbClr val="EBBA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47272" y="5034922"/>
            <a:ext cx="12217649" cy="114312"/>
          </a:xfrm>
          <a:prstGeom prst="rect">
            <a:avLst/>
          </a:prstGeom>
          <a:blipFill dpi="0" rotWithShape="1">
            <a:blip r:embed="rId3">
              <a:alphaModFix amt="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tile tx="0" ty="4191000" sx="100000" sy="100000" flip="none" algn="t"/>
          </a:blipFill>
          <a:ln w="25400" cap="flat" cmpd="sng" algn="ctr">
            <a:noFill/>
            <a:prstDash val="solid"/>
          </a:ln>
          <a:effectLst/>
        </p:spPr>
        <p:txBody>
          <a:bodyPr spcFirstLastPara="0" vert="horz" wrap="none" lIns="132492" tIns="94392" rIns="132492" bIns="94392" numCol="1" spcCol="1270" anchor="ctr" anchorCtr="0">
            <a:noAutofit/>
          </a:bodyPr>
          <a:lstStyle/>
          <a:p>
            <a:pPr algn="ctr" defTabSz="8887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452914" y="2285830"/>
            <a:ext cx="682840" cy="743693"/>
            <a:chOff x="5116513" y="7662863"/>
            <a:chExt cx="1365250" cy="1501775"/>
          </a:xfrm>
        </p:grpSpPr>
        <p:sp>
          <p:nvSpPr>
            <p:cNvPr id="69" name="Freeform 6"/>
            <p:cNvSpPr>
              <a:spLocks noEditPoints="1"/>
            </p:cNvSpPr>
            <p:nvPr/>
          </p:nvSpPr>
          <p:spPr bwMode="auto">
            <a:xfrm>
              <a:off x="5741988" y="8147051"/>
              <a:ext cx="739775" cy="739775"/>
            </a:xfrm>
            <a:custGeom>
              <a:avLst/>
              <a:gdLst>
                <a:gd name="T0" fmla="*/ 1348 w 1862"/>
                <a:gd name="T1" fmla="*/ 478 h 1865"/>
                <a:gd name="T2" fmla="*/ 1128 w 1862"/>
                <a:gd name="T3" fmla="*/ 665 h 1865"/>
                <a:gd name="T4" fmla="*/ 878 w 1862"/>
                <a:gd name="T5" fmla="*/ 929 h 1865"/>
                <a:gd name="T6" fmla="*/ 661 w 1862"/>
                <a:gd name="T7" fmla="*/ 1219 h 1865"/>
                <a:gd name="T8" fmla="*/ 660 w 1862"/>
                <a:gd name="T9" fmla="*/ 1216 h 1865"/>
                <a:gd name="T10" fmla="*/ 651 w 1862"/>
                <a:gd name="T11" fmla="*/ 1185 h 1865"/>
                <a:gd name="T12" fmla="*/ 606 w 1862"/>
                <a:gd name="T13" fmla="*/ 1084 h 1865"/>
                <a:gd name="T14" fmla="*/ 555 w 1862"/>
                <a:gd name="T15" fmla="*/ 1010 h 1865"/>
                <a:gd name="T16" fmla="*/ 501 w 1862"/>
                <a:gd name="T17" fmla="*/ 985 h 1865"/>
                <a:gd name="T18" fmla="*/ 430 w 1862"/>
                <a:gd name="T19" fmla="*/ 999 h 1865"/>
                <a:gd name="T20" fmla="*/ 351 w 1862"/>
                <a:gd name="T21" fmla="*/ 1048 h 1865"/>
                <a:gd name="T22" fmla="*/ 375 w 1862"/>
                <a:gd name="T23" fmla="*/ 1114 h 1865"/>
                <a:gd name="T24" fmla="*/ 449 w 1862"/>
                <a:gd name="T25" fmla="*/ 1189 h 1865"/>
                <a:gd name="T26" fmla="*/ 498 w 1862"/>
                <a:gd name="T27" fmla="*/ 1286 h 1865"/>
                <a:gd name="T28" fmla="*/ 518 w 1862"/>
                <a:gd name="T29" fmla="*/ 1328 h 1865"/>
                <a:gd name="T30" fmla="*/ 524 w 1862"/>
                <a:gd name="T31" fmla="*/ 1339 h 1865"/>
                <a:gd name="T32" fmla="*/ 543 w 1862"/>
                <a:gd name="T33" fmla="*/ 1377 h 1865"/>
                <a:gd name="T34" fmla="*/ 571 w 1862"/>
                <a:gd name="T35" fmla="*/ 1451 h 1865"/>
                <a:gd name="T36" fmla="*/ 588 w 1862"/>
                <a:gd name="T37" fmla="*/ 1513 h 1865"/>
                <a:gd name="T38" fmla="*/ 618 w 1862"/>
                <a:gd name="T39" fmla="*/ 1508 h 1865"/>
                <a:gd name="T40" fmla="*/ 666 w 1862"/>
                <a:gd name="T41" fmla="*/ 1479 h 1865"/>
                <a:gd name="T42" fmla="*/ 715 w 1862"/>
                <a:gd name="T43" fmla="*/ 1451 h 1865"/>
                <a:gd name="T44" fmla="*/ 720 w 1862"/>
                <a:gd name="T45" fmla="*/ 1447 h 1865"/>
                <a:gd name="T46" fmla="*/ 741 w 1862"/>
                <a:gd name="T47" fmla="*/ 1427 h 1865"/>
                <a:gd name="T48" fmla="*/ 799 w 1862"/>
                <a:gd name="T49" fmla="*/ 1336 h 1865"/>
                <a:gd name="T50" fmla="*/ 913 w 1862"/>
                <a:gd name="T51" fmla="*/ 1136 h 1865"/>
                <a:gd name="T52" fmla="*/ 1056 w 1862"/>
                <a:gd name="T53" fmla="*/ 929 h 1865"/>
                <a:gd name="T54" fmla="*/ 1243 w 1862"/>
                <a:gd name="T55" fmla="*/ 704 h 1865"/>
                <a:gd name="T56" fmla="*/ 1427 w 1862"/>
                <a:gd name="T57" fmla="*/ 521 h 1865"/>
                <a:gd name="T58" fmla="*/ 1538 w 1862"/>
                <a:gd name="T59" fmla="*/ 430 h 1865"/>
                <a:gd name="T60" fmla="*/ 1534 w 1862"/>
                <a:gd name="T61" fmla="*/ 425 h 1865"/>
                <a:gd name="T62" fmla="*/ 1515 w 1862"/>
                <a:gd name="T63" fmla="*/ 395 h 1865"/>
                <a:gd name="T64" fmla="*/ 1011 w 1862"/>
                <a:gd name="T65" fmla="*/ 4 h 1865"/>
                <a:gd name="T66" fmla="*/ 1241 w 1862"/>
                <a:gd name="T67" fmla="*/ 52 h 1865"/>
                <a:gd name="T68" fmla="*/ 1445 w 1862"/>
                <a:gd name="T69" fmla="*/ 153 h 1865"/>
                <a:gd name="T70" fmla="*/ 1616 w 1862"/>
                <a:gd name="T71" fmla="*/ 299 h 1865"/>
                <a:gd name="T72" fmla="*/ 1747 w 1862"/>
                <a:gd name="T73" fmla="*/ 481 h 1865"/>
                <a:gd name="T74" fmla="*/ 1832 w 1862"/>
                <a:gd name="T75" fmla="*/ 695 h 1865"/>
                <a:gd name="T76" fmla="*/ 1862 w 1862"/>
                <a:gd name="T77" fmla="*/ 932 h 1865"/>
                <a:gd name="T78" fmla="*/ 1832 w 1862"/>
                <a:gd name="T79" fmla="*/ 1169 h 1865"/>
                <a:gd name="T80" fmla="*/ 1747 w 1862"/>
                <a:gd name="T81" fmla="*/ 1383 h 1865"/>
                <a:gd name="T82" fmla="*/ 1616 w 1862"/>
                <a:gd name="T83" fmla="*/ 1567 h 1865"/>
                <a:gd name="T84" fmla="*/ 1445 w 1862"/>
                <a:gd name="T85" fmla="*/ 1713 h 1865"/>
                <a:gd name="T86" fmla="*/ 1241 w 1862"/>
                <a:gd name="T87" fmla="*/ 1813 h 1865"/>
                <a:gd name="T88" fmla="*/ 1011 w 1862"/>
                <a:gd name="T89" fmla="*/ 1862 h 1865"/>
                <a:gd name="T90" fmla="*/ 770 w 1862"/>
                <a:gd name="T91" fmla="*/ 1852 h 1865"/>
                <a:gd name="T92" fmla="*/ 548 w 1862"/>
                <a:gd name="T93" fmla="*/ 1784 h 1865"/>
                <a:gd name="T94" fmla="*/ 354 w 1862"/>
                <a:gd name="T95" fmla="*/ 1669 h 1865"/>
                <a:gd name="T96" fmla="*/ 196 w 1862"/>
                <a:gd name="T97" fmla="*/ 1509 h 1865"/>
                <a:gd name="T98" fmla="*/ 79 w 1862"/>
                <a:gd name="T99" fmla="*/ 1315 h 1865"/>
                <a:gd name="T100" fmla="*/ 12 w 1862"/>
                <a:gd name="T101" fmla="*/ 1093 h 1865"/>
                <a:gd name="T102" fmla="*/ 3 w 1862"/>
                <a:gd name="T103" fmla="*/ 851 h 1865"/>
                <a:gd name="T104" fmla="*/ 52 w 1862"/>
                <a:gd name="T105" fmla="*/ 621 h 1865"/>
                <a:gd name="T106" fmla="*/ 152 w 1862"/>
                <a:gd name="T107" fmla="*/ 416 h 1865"/>
                <a:gd name="T108" fmla="*/ 296 w 1862"/>
                <a:gd name="T109" fmla="*/ 245 h 1865"/>
                <a:gd name="T110" fmla="*/ 480 w 1862"/>
                <a:gd name="T111" fmla="*/ 114 h 1865"/>
                <a:gd name="T112" fmla="*/ 694 w 1862"/>
                <a:gd name="T113" fmla="*/ 30 h 1865"/>
                <a:gd name="T114" fmla="*/ 930 w 1862"/>
                <a:gd name="T115" fmla="*/ 0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2" h="1865">
                  <a:moveTo>
                    <a:pt x="1503" y="377"/>
                  </a:moveTo>
                  <a:lnTo>
                    <a:pt x="1424" y="425"/>
                  </a:lnTo>
                  <a:lnTo>
                    <a:pt x="1348" y="478"/>
                  </a:lnTo>
                  <a:lnTo>
                    <a:pt x="1273" y="536"/>
                  </a:lnTo>
                  <a:lnTo>
                    <a:pt x="1200" y="598"/>
                  </a:lnTo>
                  <a:lnTo>
                    <a:pt x="1128" y="665"/>
                  </a:lnTo>
                  <a:lnTo>
                    <a:pt x="1056" y="734"/>
                  </a:lnTo>
                  <a:lnTo>
                    <a:pt x="962" y="832"/>
                  </a:lnTo>
                  <a:lnTo>
                    <a:pt x="878" y="929"/>
                  </a:lnTo>
                  <a:lnTo>
                    <a:pt x="800" y="1026"/>
                  </a:lnTo>
                  <a:lnTo>
                    <a:pt x="728" y="1122"/>
                  </a:lnTo>
                  <a:lnTo>
                    <a:pt x="661" y="1219"/>
                  </a:lnTo>
                  <a:lnTo>
                    <a:pt x="661" y="1219"/>
                  </a:lnTo>
                  <a:lnTo>
                    <a:pt x="661" y="1218"/>
                  </a:lnTo>
                  <a:lnTo>
                    <a:pt x="660" y="1216"/>
                  </a:lnTo>
                  <a:lnTo>
                    <a:pt x="659" y="1210"/>
                  </a:lnTo>
                  <a:lnTo>
                    <a:pt x="655" y="1199"/>
                  </a:lnTo>
                  <a:lnTo>
                    <a:pt x="651" y="1185"/>
                  </a:lnTo>
                  <a:lnTo>
                    <a:pt x="644" y="1165"/>
                  </a:lnTo>
                  <a:lnTo>
                    <a:pt x="624" y="1122"/>
                  </a:lnTo>
                  <a:lnTo>
                    <a:pt x="606" y="1084"/>
                  </a:lnTo>
                  <a:lnTo>
                    <a:pt x="588" y="1054"/>
                  </a:lnTo>
                  <a:lnTo>
                    <a:pt x="572" y="1028"/>
                  </a:lnTo>
                  <a:lnTo>
                    <a:pt x="555" y="1010"/>
                  </a:lnTo>
                  <a:lnTo>
                    <a:pt x="538" y="996"/>
                  </a:lnTo>
                  <a:lnTo>
                    <a:pt x="519" y="989"/>
                  </a:lnTo>
                  <a:lnTo>
                    <a:pt x="501" y="985"/>
                  </a:lnTo>
                  <a:lnTo>
                    <a:pt x="478" y="987"/>
                  </a:lnTo>
                  <a:lnTo>
                    <a:pt x="455" y="991"/>
                  </a:lnTo>
                  <a:lnTo>
                    <a:pt x="430" y="999"/>
                  </a:lnTo>
                  <a:lnTo>
                    <a:pt x="405" y="1011"/>
                  </a:lnTo>
                  <a:lnTo>
                    <a:pt x="378" y="1027"/>
                  </a:lnTo>
                  <a:lnTo>
                    <a:pt x="351" y="1048"/>
                  </a:lnTo>
                  <a:lnTo>
                    <a:pt x="321" y="1076"/>
                  </a:lnTo>
                  <a:lnTo>
                    <a:pt x="348" y="1092"/>
                  </a:lnTo>
                  <a:lnTo>
                    <a:pt x="375" y="1114"/>
                  </a:lnTo>
                  <a:lnTo>
                    <a:pt x="401" y="1138"/>
                  </a:lnTo>
                  <a:lnTo>
                    <a:pt x="429" y="1165"/>
                  </a:lnTo>
                  <a:lnTo>
                    <a:pt x="449" y="1189"/>
                  </a:lnTo>
                  <a:lnTo>
                    <a:pt x="465" y="1217"/>
                  </a:lnTo>
                  <a:lnTo>
                    <a:pt x="481" y="1249"/>
                  </a:lnTo>
                  <a:lnTo>
                    <a:pt x="498" y="1286"/>
                  </a:lnTo>
                  <a:lnTo>
                    <a:pt x="518" y="1327"/>
                  </a:lnTo>
                  <a:lnTo>
                    <a:pt x="518" y="1327"/>
                  </a:lnTo>
                  <a:lnTo>
                    <a:pt x="518" y="1328"/>
                  </a:lnTo>
                  <a:lnTo>
                    <a:pt x="519" y="1329"/>
                  </a:lnTo>
                  <a:lnTo>
                    <a:pt x="522" y="1332"/>
                  </a:lnTo>
                  <a:lnTo>
                    <a:pt x="524" y="1339"/>
                  </a:lnTo>
                  <a:lnTo>
                    <a:pt x="528" y="1347"/>
                  </a:lnTo>
                  <a:lnTo>
                    <a:pt x="535" y="1360"/>
                  </a:lnTo>
                  <a:lnTo>
                    <a:pt x="543" y="1377"/>
                  </a:lnTo>
                  <a:lnTo>
                    <a:pt x="554" y="1398"/>
                  </a:lnTo>
                  <a:lnTo>
                    <a:pt x="563" y="1425"/>
                  </a:lnTo>
                  <a:lnTo>
                    <a:pt x="571" y="1451"/>
                  </a:lnTo>
                  <a:lnTo>
                    <a:pt x="579" y="1475"/>
                  </a:lnTo>
                  <a:lnTo>
                    <a:pt x="585" y="1495"/>
                  </a:lnTo>
                  <a:lnTo>
                    <a:pt x="588" y="1513"/>
                  </a:lnTo>
                  <a:lnTo>
                    <a:pt x="590" y="1524"/>
                  </a:lnTo>
                  <a:lnTo>
                    <a:pt x="605" y="1516"/>
                  </a:lnTo>
                  <a:lnTo>
                    <a:pt x="618" y="1508"/>
                  </a:lnTo>
                  <a:lnTo>
                    <a:pt x="632" y="1500"/>
                  </a:lnTo>
                  <a:lnTo>
                    <a:pt x="647" y="1491"/>
                  </a:lnTo>
                  <a:lnTo>
                    <a:pt x="666" y="1479"/>
                  </a:lnTo>
                  <a:lnTo>
                    <a:pt x="688" y="1466"/>
                  </a:lnTo>
                  <a:lnTo>
                    <a:pt x="715" y="1453"/>
                  </a:lnTo>
                  <a:lnTo>
                    <a:pt x="715" y="1451"/>
                  </a:lnTo>
                  <a:lnTo>
                    <a:pt x="715" y="1451"/>
                  </a:lnTo>
                  <a:lnTo>
                    <a:pt x="717" y="1450"/>
                  </a:lnTo>
                  <a:lnTo>
                    <a:pt x="720" y="1447"/>
                  </a:lnTo>
                  <a:lnTo>
                    <a:pt x="725" y="1443"/>
                  </a:lnTo>
                  <a:lnTo>
                    <a:pt x="732" y="1436"/>
                  </a:lnTo>
                  <a:lnTo>
                    <a:pt x="741" y="1427"/>
                  </a:lnTo>
                  <a:lnTo>
                    <a:pt x="754" y="1414"/>
                  </a:lnTo>
                  <a:lnTo>
                    <a:pt x="770" y="1398"/>
                  </a:lnTo>
                  <a:lnTo>
                    <a:pt x="799" y="1336"/>
                  </a:lnTo>
                  <a:lnTo>
                    <a:pt x="832" y="1271"/>
                  </a:lnTo>
                  <a:lnTo>
                    <a:pt x="870" y="1204"/>
                  </a:lnTo>
                  <a:lnTo>
                    <a:pt x="913" y="1136"/>
                  </a:lnTo>
                  <a:lnTo>
                    <a:pt x="958" y="1066"/>
                  </a:lnTo>
                  <a:lnTo>
                    <a:pt x="1005" y="997"/>
                  </a:lnTo>
                  <a:lnTo>
                    <a:pt x="1056" y="929"/>
                  </a:lnTo>
                  <a:lnTo>
                    <a:pt x="1109" y="861"/>
                  </a:lnTo>
                  <a:lnTo>
                    <a:pt x="1177" y="780"/>
                  </a:lnTo>
                  <a:lnTo>
                    <a:pt x="1243" y="704"/>
                  </a:lnTo>
                  <a:lnTo>
                    <a:pt x="1306" y="637"/>
                  </a:lnTo>
                  <a:lnTo>
                    <a:pt x="1368" y="576"/>
                  </a:lnTo>
                  <a:lnTo>
                    <a:pt x="1427" y="521"/>
                  </a:lnTo>
                  <a:lnTo>
                    <a:pt x="1484" y="473"/>
                  </a:lnTo>
                  <a:lnTo>
                    <a:pt x="1538" y="430"/>
                  </a:lnTo>
                  <a:lnTo>
                    <a:pt x="1538" y="430"/>
                  </a:lnTo>
                  <a:lnTo>
                    <a:pt x="1537" y="430"/>
                  </a:lnTo>
                  <a:lnTo>
                    <a:pt x="1536" y="428"/>
                  </a:lnTo>
                  <a:lnTo>
                    <a:pt x="1534" y="425"/>
                  </a:lnTo>
                  <a:lnTo>
                    <a:pt x="1529" y="418"/>
                  </a:lnTo>
                  <a:lnTo>
                    <a:pt x="1523" y="408"/>
                  </a:lnTo>
                  <a:lnTo>
                    <a:pt x="1515" y="395"/>
                  </a:lnTo>
                  <a:lnTo>
                    <a:pt x="1503" y="377"/>
                  </a:lnTo>
                  <a:close/>
                  <a:moveTo>
                    <a:pt x="930" y="0"/>
                  </a:moveTo>
                  <a:lnTo>
                    <a:pt x="1011" y="4"/>
                  </a:lnTo>
                  <a:lnTo>
                    <a:pt x="1091" y="13"/>
                  </a:lnTo>
                  <a:lnTo>
                    <a:pt x="1167" y="30"/>
                  </a:lnTo>
                  <a:lnTo>
                    <a:pt x="1241" y="52"/>
                  </a:lnTo>
                  <a:lnTo>
                    <a:pt x="1312" y="80"/>
                  </a:lnTo>
                  <a:lnTo>
                    <a:pt x="1380" y="114"/>
                  </a:lnTo>
                  <a:lnTo>
                    <a:pt x="1445" y="153"/>
                  </a:lnTo>
                  <a:lnTo>
                    <a:pt x="1506" y="197"/>
                  </a:lnTo>
                  <a:lnTo>
                    <a:pt x="1564" y="245"/>
                  </a:lnTo>
                  <a:lnTo>
                    <a:pt x="1616" y="299"/>
                  </a:lnTo>
                  <a:lnTo>
                    <a:pt x="1665" y="355"/>
                  </a:lnTo>
                  <a:lnTo>
                    <a:pt x="1709" y="416"/>
                  </a:lnTo>
                  <a:lnTo>
                    <a:pt x="1747" y="481"/>
                  </a:lnTo>
                  <a:lnTo>
                    <a:pt x="1781" y="549"/>
                  </a:lnTo>
                  <a:lnTo>
                    <a:pt x="1810" y="621"/>
                  </a:lnTo>
                  <a:lnTo>
                    <a:pt x="1832" y="695"/>
                  </a:lnTo>
                  <a:lnTo>
                    <a:pt x="1848" y="773"/>
                  </a:lnTo>
                  <a:lnTo>
                    <a:pt x="1858" y="851"/>
                  </a:lnTo>
                  <a:lnTo>
                    <a:pt x="1862" y="932"/>
                  </a:lnTo>
                  <a:lnTo>
                    <a:pt x="1858" y="1013"/>
                  </a:lnTo>
                  <a:lnTo>
                    <a:pt x="1848" y="1093"/>
                  </a:lnTo>
                  <a:lnTo>
                    <a:pt x="1832" y="1169"/>
                  </a:lnTo>
                  <a:lnTo>
                    <a:pt x="1810" y="1243"/>
                  </a:lnTo>
                  <a:lnTo>
                    <a:pt x="1781" y="1315"/>
                  </a:lnTo>
                  <a:lnTo>
                    <a:pt x="1747" y="1383"/>
                  </a:lnTo>
                  <a:lnTo>
                    <a:pt x="1709" y="1448"/>
                  </a:lnTo>
                  <a:lnTo>
                    <a:pt x="1665" y="1509"/>
                  </a:lnTo>
                  <a:lnTo>
                    <a:pt x="1616" y="1567"/>
                  </a:lnTo>
                  <a:lnTo>
                    <a:pt x="1564" y="1620"/>
                  </a:lnTo>
                  <a:lnTo>
                    <a:pt x="1506" y="1669"/>
                  </a:lnTo>
                  <a:lnTo>
                    <a:pt x="1445" y="1713"/>
                  </a:lnTo>
                  <a:lnTo>
                    <a:pt x="1380" y="1751"/>
                  </a:lnTo>
                  <a:lnTo>
                    <a:pt x="1312" y="1784"/>
                  </a:lnTo>
                  <a:lnTo>
                    <a:pt x="1241" y="1813"/>
                  </a:lnTo>
                  <a:lnTo>
                    <a:pt x="1167" y="1835"/>
                  </a:lnTo>
                  <a:lnTo>
                    <a:pt x="1091" y="1852"/>
                  </a:lnTo>
                  <a:lnTo>
                    <a:pt x="1011" y="1862"/>
                  </a:lnTo>
                  <a:lnTo>
                    <a:pt x="930" y="1865"/>
                  </a:lnTo>
                  <a:lnTo>
                    <a:pt x="849" y="1862"/>
                  </a:lnTo>
                  <a:lnTo>
                    <a:pt x="770" y="1852"/>
                  </a:lnTo>
                  <a:lnTo>
                    <a:pt x="694" y="1835"/>
                  </a:lnTo>
                  <a:lnTo>
                    <a:pt x="620" y="1813"/>
                  </a:lnTo>
                  <a:lnTo>
                    <a:pt x="548" y="1784"/>
                  </a:lnTo>
                  <a:lnTo>
                    <a:pt x="480" y="1751"/>
                  </a:lnTo>
                  <a:lnTo>
                    <a:pt x="415" y="1713"/>
                  </a:lnTo>
                  <a:lnTo>
                    <a:pt x="354" y="1669"/>
                  </a:lnTo>
                  <a:lnTo>
                    <a:pt x="296" y="1620"/>
                  </a:lnTo>
                  <a:lnTo>
                    <a:pt x="244" y="1567"/>
                  </a:lnTo>
                  <a:lnTo>
                    <a:pt x="196" y="1509"/>
                  </a:lnTo>
                  <a:lnTo>
                    <a:pt x="152" y="1448"/>
                  </a:lnTo>
                  <a:lnTo>
                    <a:pt x="113" y="1383"/>
                  </a:lnTo>
                  <a:lnTo>
                    <a:pt x="79" y="1315"/>
                  </a:lnTo>
                  <a:lnTo>
                    <a:pt x="52" y="1243"/>
                  </a:lnTo>
                  <a:lnTo>
                    <a:pt x="29" y="1169"/>
                  </a:lnTo>
                  <a:lnTo>
                    <a:pt x="12" y="1093"/>
                  </a:lnTo>
                  <a:lnTo>
                    <a:pt x="3" y="1013"/>
                  </a:lnTo>
                  <a:lnTo>
                    <a:pt x="0" y="932"/>
                  </a:lnTo>
                  <a:lnTo>
                    <a:pt x="3" y="851"/>
                  </a:lnTo>
                  <a:lnTo>
                    <a:pt x="12" y="773"/>
                  </a:lnTo>
                  <a:lnTo>
                    <a:pt x="29" y="695"/>
                  </a:lnTo>
                  <a:lnTo>
                    <a:pt x="52" y="621"/>
                  </a:lnTo>
                  <a:lnTo>
                    <a:pt x="79" y="549"/>
                  </a:lnTo>
                  <a:lnTo>
                    <a:pt x="113" y="481"/>
                  </a:lnTo>
                  <a:lnTo>
                    <a:pt x="152" y="416"/>
                  </a:lnTo>
                  <a:lnTo>
                    <a:pt x="196" y="355"/>
                  </a:lnTo>
                  <a:lnTo>
                    <a:pt x="244" y="299"/>
                  </a:lnTo>
                  <a:lnTo>
                    <a:pt x="296" y="245"/>
                  </a:lnTo>
                  <a:lnTo>
                    <a:pt x="354" y="197"/>
                  </a:lnTo>
                  <a:lnTo>
                    <a:pt x="415" y="153"/>
                  </a:lnTo>
                  <a:lnTo>
                    <a:pt x="480" y="114"/>
                  </a:lnTo>
                  <a:lnTo>
                    <a:pt x="548" y="80"/>
                  </a:lnTo>
                  <a:lnTo>
                    <a:pt x="620" y="52"/>
                  </a:lnTo>
                  <a:lnTo>
                    <a:pt x="694" y="30"/>
                  </a:lnTo>
                  <a:lnTo>
                    <a:pt x="770" y="13"/>
                  </a:lnTo>
                  <a:lnTo>
                    <a:pt x="849" y="4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EditPoints="1"/>
            </p:cNvSpPr>
            <p:nvPr/>
          </p:nvSpPr>
          <p:spPr bwMode="auto">
            <a:xfrm>
              <a:off x="5116513" y="7662863"/>
              <a:ext cx="1066800" cy="1501775"/>
            </a:xfrm>
            <a:custGeom>
              <a:avLst/>
              <a:gdLst>
                <a:gd name="T0" fmla="*/ 1234 w 2687"/>
                <a:gd name="T1" fmla="*/ 255 h 3784"/>
                <a:gd name="T2" fmla="*/ 1210 w 2687"/>
                <a:gd name="T3" fmla="*/ 395 h 3784"/>
                <a:gd name="T4" fmla="*/ 1296 w 2687"/>
                <a:gd name="T5" fmla="*/ 476 h 3784"/>
                <a:gd name="T6" fmla="*/ 1428 w 2687"/>
                <a:gd name="T7" fmla="*/ 462 h 3784"/>
                <a:gd name="T8" fmla="*/ 1487 w 2687"/>
                <a:gd name="T9" fmla="*/ 342 h 3784"/>
                <a:gd name="T10" fmla="*/ 1441 w 2687"/>
                <a:gd name="T11" fmla="*/ 234 h 3784"/>
                <a:gd name="T12" fmla="*/ 1344 w 2687"/>
                <a:gd name="T13" fmla="*/ 0 h 3784"/>
                <a:gd name="T14" fmla="*/ 1562 w 2687"/>
                <a:gd name="T15" fmla="*/ 73 h 3784"/>
                <a:gd name="T16" fmla="*/ 1689 w 2687"/>
                <a:gd name="T17" fmla="*/ 254 h 3784"/>
                <a:gd name="T18" fmla="*/ 2687 w 2687"/>
                <a:gd name="T19" fmla="*/ 359 h 3784"/>
                <a:gd name="T20" fmla="*/ 2687 w 2687"/>
                <a:gd name="T21" fmla="*/ 527 h 3784"/>
                <a:gd name="T22" fmla="*/ 2687 w 2687"/>
                <a:gd name="T23" fmla="*/ 631 h 3784"/>
                <a:gd name="T24" fmla="*/ 2687 w 2687"/>
                <a:gd name="T25" fmla="*/ 725 h 3784"/>
                <a:gd name="T26" fmla="*/ 2687 w 2687"/>
                <a:gd name="T27" fmla="*/ 1130 h 3784"/>
                <a:gd name="T28" fmla="*/ 2508 w 2687"/>
                <a:gd name="T29" fmla="*/ 1112 h 3784"/>
                <a:gd name="T30" fmla="*/ 2311 w 2687"/>
                <a:gd name="T31" fmla="*/ 1130 h 3784"/>
                <a:gd name="T32" fmla="*/ 2304 w 2687"/>
                <a:gd name="T33" fmla="*/ 753 h 3784"/>
                <a:gd name="T34" fmla="*/ 2197 w 2687"/>
                <a:gd name="T35" fmla="*/ 753 h 3784"/>
                <a:gd name="T36" fmla="*/ 2028 w 2687"/>
                <a:gd name="T37" fmla="*/ 824 h 3784"/>
                <a:gd name="T38" fmla="*/ 1871 w 2687"/>
                <a:gd name="T39" fmla="*/ 945 h 3784"/>
                <a:gd name="T40" fmla="*/ 1737 w 2687"/>
                <a:gd name="T41" fmla="*/ 968 h 3784"/>
                <a:gd name="T42" fmla="*/ 1478 w 2687"/>
                <a:gd name="T43" fmla="*/ 968 h 3784"/>
                <a:gd name="T44" fmla="*/ 1151 w 2687"/>
                <a:gd name="T45" fmla="*/ 968 h 3784"/>
                <a:gd name="T46" fmla="*/ 841 w 2687"/>
                <a:gd name="T47" fmla="*/ 949 h 3784"/>
                <a:gd name="T48" fmla="*/ 685 w 2687"/>
                <a:gd name="T49" fmla="*/ 847 h 3784"/>
                <a:gd name="T50" fmla="*/ 638 w 2687"/>
                <a:gd name="T51" fmla="*/ 753 h 3784"/>
                <a:gd name="T52" fmla="*/ 547 w 2687"/>
                <a:gd name="T53" fmla="*/ 753 h 3784"/>
                <a:gd name="T54" fmla="*/ 375 w 2687"/>
                <a:gd name="T55" fmla="*/ 758 h 3784"/>
                <a:gd name="T56" fmla="*/ 375 w 2687"/>
                <a:gd name="T57" fmla="*/ 814 h 3784"/>
                <a:gd name="T58" fmla="*/ 375 w 2687"/>
                <a:gd name="T59" fmla="*/ 2402 h 3784"/>
                <a:gd name="T60" fmla="*/ 376 w 2687"/>
                <a:gd name="T61" fmla="*/ 3371 h 3784"/>
                <a:gd name="T62" fmla="*/ 390 w 2687"/>
                <a:gd name="T63" fmla="*/ 3371 h 3784"/>
                <a:gd name="T64" fmla="*/ 660 w 2687"/>
                <a:gd name="T65" fmla="*/ 3371 h 3784"/>
                <a:gd name="T66" fmla="*/ 1105 w 2687"/>
                <a:gd name="T67" fmla="*/ 3371 h 3784"/>
                <a:gd name="T68" fmla="*/ 1611 w 2687"/>
                <a:gd name="T69" fmla="*/ 3371 h 3784"/>
                <a:gd name="T70" fmla="*/ 2311 w 2687"/>
                <a:gd name="T71" fmla="*/ 3371 h 3784"/>
                <a:gd name="T72" fmla="*/ 2311 w 2687"/>
                <a:gd name="T73" fmla="*/ 3247 h 3784"/>
                <a:gd name="T74" fmla="*/ 2436 w 2687"/>
                <a:gd name="T75" fmla="*/ 3184 h 3784"/>
                <a:gd name="T76" fmla="*/ 2621 w 2687"/>
                <a:gd name="T77" fmla="*/ 3180 h 3784"/>
                <a:gd name="T78" fmla="*/ 2687 w 2687"/>
                <a:gd name="T79" fmla="*/ 3177 h 3784"/>
                <a:gd name="T80" fmla="*/ 2687 w 2687"/>
                <a:gd name="T81" fmla="*/ 3244 h 3784"/>
                <a:gd name="T82" fmla="*/ 2687 w 2687"/>
                <a:gd name="T83" fmla="*/ 3497 h 3784"/>
                <a:gd name="T84" fmla="*/ 2687 w 2687"/>
                <a:gd name="T85" fmla="*/ 3730 h 3784"/>
                <a:gd name="T86" fmla="*/ 0 w 2687"/>
                <a:gd name="T87" fmla="*/ 3784 h 3784"/>
                <a:gd name="T88" fmla="*/ 0 w 2687"/>
                <a:gd name="T89" fmla="*/ 3266 h 3784"/>
                <a:gd name="T90" fmla="*/ 0 w 2687"/>
                <a:gd name="T91" fmla="*/ 2944 h 3784"/>
                <a:gd name="T92" fmla="*/ 0 w 2687"/>
                <a:gd name="T93" fmla="*/ 527 h 3784"/>
                <a:gd name="T94" fmla="*/ 0 w 2687"/>
                <a:gd name="T95" fmla="*/ 342 h 3784"/>
                <a:gd name="T96" fmla="*/ 472 w 2687"/>
                <a:gd name="T97" fmla="*/ 342 h 3784"/>
                <a:gd name="T98" fmla="*/ 988 w 2687"/>
                <a:gd name="T99" fmla="*/ 296 h 3784"/>
                <a:gd name="T100" fmla="*/ 1090 w 2687"/>
                <a:gd name="T101" fmla="*/ 103 h 3784"/>
                <a:gd name="T102" fmla="*/ 1295 w 2687"/>
                <a:gd name="T103" fmla="*/ 3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87" h="3784">
                  <a:moveTo>
                    <a:pt x="1344" y="197"/>
                  </a:moveTo>
                  <a:lnTo>
                    <a:pt x="1312" y="202"/>
                  </a:lnTo>
                  <a:lnTo>
                    <a:pt x="1284" y="213"/>
                  </a:lnTo>
                  <a:lnTo>
                    <a:pt x="1257" y="232"/>
                  </a:lnTo>
                  <a:lnTo>
                    <a:pt x="1234" y="255"/>
                  </a:lnTo>
                  <a:lnTo>
                    <a:pt x="1217" y="281"/>
                  </a:lnTo>
                  <a:lnTo>
                    <a:pt x="1204" y="310"/>
                  </a:lnTo>
                  <a:lnTo>
                    <a:pt x="1200" y="342"/>
                  </a:lnTo>
                  <a:lnTo>
                    <a:pt x="1203" y="369"/>
                  </a:lnTo>
                  <a:lnTo>
                    <a:pt x="1210" y="395"/>
                  </a:lnTo>
                  <a:lnTo>
                    <a:pt x="1221" y="418"/>
                  </a:lnTo>
                  <a:lnTo>
                    <a:pt x="1236" y="437"/>
                  </a:lnTo>
                  <a:lnTo>
                    <a:pt x="1255" y="454"/>
                  </a:lnTo>
                  <a:lnTo>
                    <a:pt x="1274" y="466"/>
                  </a:lnTo>
                  <a:lnTo>
                    <a:pt x="1296" y="476"/>
                  </a:lnTo>
                  <a:lnTo>
                    <a:pt x="1319" y="481"/>
                  </a:lnTo>
                  <a:lnTo>
                    <a:pt x="1344" y="484"/>
                  </a:lnTo>
                  <a:lnTo>
                    <a:pt x="1375" y="481"/>
                  </a:lnTo>
                  <a:lnTo>
                    <a:pt x="1404" y="474"/>
                  </a:lnTo>
                  <a:lnTo>
                    <a:pt x="1428" y="462"/>
                  </a:lnTo>
                  <a:lnTo>
                    <a:pt x="1449" y="446"/>
                  </a:lnTo>
                  <a:lnTo>
                    <a:pt x="1465" y="426"/>
                  </a:lnTo>
                  <a:lnTo>
                    <a:pt x="1478" y="402"/>
                  </a:lnTo>
                  <a:lnTo>
                    <a:pt x="1484" y="373"/>
                  </a:lnTo>
                  <a:lnTo>
                    <a:pt x="1487" y="342"/>
                  </a:lnTo>
                  <a:lnTo>
                    <a:pt x="1484" y="317"/>
                  </a:lnTo>
                  <a:lnTo>
                    <a:pt x="1479" y="294"/>
                  </a:lnTo>
                  <a:lnTo>
                    <a:pt x="1469" y="272"/>
                  </a:lnTo>
                  <a:lnTo>
                    <a:pt x="1457" y="251"/>
                  </a:lnTo>
                  <a:lnTo>
                    <a:pt x="1441" y="234"/>
                  </a:lnTo>
                  <a:lnTo>
                    <a:pt x="1420" y="219"/>
                  </a:lnTo>
                  <a:lnTo>
                    <a:pt x="1398" y="207"/>
                  </a:lnTo>
                  <a:lnTo>
                    <a:pt x="1371" y="200"/>
                  </a:lnTo>
                  <a:lnTo>
                    <a:pt x="1344" y="197"/>
                  </a:lnTo>
                  <a:close/>
                  <a:moveTo>
                    <a:pt x="1344" y="0"/>
                  </a:moveTo>
                  <a:lnTo>
                    <a:pt x="1392" y="3"/>
                  </a:lnTo>
                  <a:lnTo>
                    <a:pt x="1438" y="13"/>
                  </a:lnTo>
                  <a:lnTo>
                    <a:pt x="1482" y="28"/>
                  </a:lnTo>
                  <a:lnTo>
                    <a:pt x="1524" y="49"/>
                  </a:lnTo>
                  <a:lnTo>
                    <a:pt x="1562" y="73"/>
                  </a:lnTo>
                  <a:lnTo>
                    <a:pt x="1596" y="103"/>
                  </a:lnTo>
                  <a:lnTo>
                    <a:pt x="1626" y="137"/>
                  </a:lnTo>
                  <a:lnTo>
                    <a:pt x="1653" y="173"/>
                  </a:lnTo>
                  <a:lnTo>
                    <a:pt x="1674" y="212"/>
                  </a:lnTo>
                  <a:lnTo>
                    <a:pt x="1689" y="254"/>
                  </a:lnTo>
                  <a:lnTo>
                    <a:pt x="1698" y="296"/>
                  </a:lnTo>
                  <a:lnTo>
                    <a:pt x="1701" y="342"/>
                  </a:lnTo>
                  <a:lnTo>
                    <a:pt x="2687" y="342"/>
                  </a:lnTo>
                  <a:lnTo>
                    <a:pt x="2687" y="346"/>
                  </a:lnTo>
                  <a:lnTo>
                    <a:pt x="2687" y="359"/>
                  </a:lnTo>
                  <a:lnTo>
                    <a:pt x="2687" y="380"/>
                  </a:lnTo>
                  <a:lnTo>
                    <a:pt x="2687" y="407"/>
                  </a:lnTo>
                  <a:lnTo>
                    <a:pt x="2687" y="442"/>
                  </a:lnTo>
                  <a:lnTo>
                    <a:pt x="2687" y="481"/>
                  </a:lnTo>
                  <a:lnTo>
                    <a:pt x="2687" y="527"/>
                  </a:lnTo>
                  <a:lnTo>
                    <a:pt x="2687" y="575"/>
                  </a:lnTo>
                  <a:lnTo>
                    <a:pt x="2687" y="628"/>
                  </a:lnTo>
                  <a:lnTo>
                    <a:pt x="2687" y="628"/>
                  </a:lnTo>
                  <a:lnTo>
                    <a:pt x="2687" y="628"/>
                  </a:lnTo>
                  <a:lnTo>
                    <a:pt x="2687" y="631"/>
                  </a:lnTo>
                  <a:lnTo>
                    <a:pt x="2687" y="633"/>
                  </a:lnTo>
                  <a:lnTo>
                    <a:pt x="2687" y="638"/>
                  </a:lnTo>
                  <a:lnTo>
                    <a:pt x="2687" y="681"/>
                  </a:lnTo>
                  <a:lnTo>
                    <a:pt x="2687" y="701"/>
                  </a:lnTo>
                  <a:lnTo>
                    <a:pt x="2687" y="725"/>
                  </a:lnTo>
                  <a:lnTo>
                    <a:pt x="2687" y="754"/>
                  </a:lnTo>
                  <a:lnTo>
                    <a:pt x="2687" y="789"/>
                  </a:lnTo>
                  <a:lnTo>
                    <a:pt x="2687" y="988"/>
                  </a:lnTo>
                  <a:lnTo>
                    <a:pt x="2687" y="1055"/>
                  </a:lnTo>
                  <a:lnTo>
                    <a:pt x="2687" y="1130"/>
                  </a:lnTo>
                  <a:lnTo>
                    <a:pt x="2655" y="1128"/>
                  </a:lnTo>
                  <a:lnTo>
                    <a:pt x="2621" y="1123"/>
                  </a:lnTo>
                  <a:lnTo>
                    <a:pt x="2587" y="1119"/>
                  </a:lnTo>
                  <a:lnTo>
                    <a:pt x="2550" y="1114"/>
                  </a:lnTo>
                  <a:lnTo>
                    <a:pt x="2508" y="1112"/>
                  </a:lnTo>
                  <a:lnTo>
                    <a:pt x="2474" y="1114"/>
                  </a:lnTo>
                  <a:lnTo>
                    <a:pt x="2436" y="1119"/>
                  </a:lnTo>
                  <a:lnTo>
                    <a:pt x="2395" y="1123"/>
                  </a:lnTo>
                  <a:lnTo>
                    <a:pt x="2354" y="1128"/>
                  </a:lnTo>
                  <a:lnTo>
                    <a:pt x="2311" y="1130"/>
                  </a:lnTo>
                  <a:lnTo>
                    <a:pt x="2311" y="753"/>
                  </a:lnTo>
                  <a:lnTo>
                    <a:pt x="2311" y="753"/>
                  </a:lnTo>
                  <a:lnTo>
                    <a:pt x="2310" y="753"/>
                  </a:lnTo>
                  <a:lnTo>
                    <a:pt x="2307" y="753"/>
                  </a:lnTo>
                  <a:lnTo>
                    <a:pt x="2304" y="753"/>
                  </a:lnTo>
                  <a:lnTo>
                    <a:pt x="2297" y="753"/>
                  </a:lnTo>
                  <a:lnTo>
                    <a:pt x="2272" y="753"/>
                  </a:lnTo>
                  <a:lnTo>
                    <a:pt x="2252" y="753"/>
                  </a:lnTo>
                  <a:lnTo>
                    <a:pt x="2228" y="753"/>
                  </a:lnTo>
                  <a:lnTo>
                    <a:pt x="2197" y="753"/>
                  </a:lnTo>
                  <a:lnTo>
                    <a:pt x="2159" y="753"/>
                  </a:lnTo>
                  <a:lnTo>
                    <a:pt x="2114" y="753"/>
                  </a:lnTo>
                  <a:lnTo>
                    <a:pt x="2059" y="753"/>
                  </a:lnTo>
                  <a:lnTo>
                    <a:pt x="2047" y="789"/>
                  </a:lnTo>
                  <a:lnTo>
                    <a:pt x="2028" y="824"/>
                  </a:lnTo>
                  <a:lnTo>
                    <a:pt x="2005" y="855"/>
                  </a:lnTo>
                  <a:lnTo>
                    <a:pt x="1977" y="883"/>
                  </a:lnTo>
                  <a:lnTo>
                    <a:pt x="1946" y="907"/>
                  </a:lnTo>
                  <a:lnTo>
                    <a:pt x="1910" y="929"/>
                  </a:lnTo>
                  <a:lnTo>
                    <a:pt x="1871" y="945"/>
                  </a:lnTo>
                  <a:lnTo>
                    <a:pt x="1830" y="958"/>
                  </a:lnTo>
                  <a:lnTo>
                    <a:pt x="1785" y="965"/>
                  </a:lnTo>
                  <a:lnTo>
                    <a:pt x="1737" y="968"/>
                  </a:lnTo>
                  <a:lnTo>
                    <a:pt x="1737" y="968"/>
                  </a:lnTo>
                  <a:lnTo>
                    <a:pt x="1737" y="968"/>
                  </a:lnTo>
                  <a:lnTo>
                    <a:pt x="1736" y="968"/>
                  </a:lnTo>
                  <a:lnTo>
                    <a:pt x="1629" y="968"/>
                  </a:lnTo>
                  <a:lnTo>
                    <a:pt x="1599" y="968"/>
                  </a:lnTo>
                  <a:lnTo>
                    <a:pt x="1524" y="968"/>
                  </a:lnTo>
                  <a:lnTo>
                    <a:pt x="1478" y="968"/>
                  </a:lnTo>
                  <a:lnTo>
                    <a:pt x="1427" y="968"/>
                  </a:lnTo>
                  <a:lnTo>
                    <a:pt x="1368" y="968"/>
                  </a:lnTo>
                  <a:lnTo>
                    <a:pt x="1303" y="968"/>
                  </a:lnTo>
                  <a:lnTo>
                    <a:pt x="1230" y="968"/>
                  </a:lnTo>
                  <a:lnTo>
                    <a:pt x="1151" y="968"/>
                  </a:lnTo>
                  <a:lnTo>
                    <a:pt x="1063" y="968"/>
                  </a:lnTo>
                  <a:lnTo>
                    <a:pt x="966" y="968"/>
                  </a:lnTo>
                  <a:lnTo>
                    <a:pt x="923" y="966"/>
                  </a:lnTo>
                  <a:lnTo>
                    <a:pt x="881" y="959"/>
                  </a:lnTo>
                  <a:lnTo>
                    <a:pt x="841" y="949"/>
                  </a:lnTo>
                  <a:lnTo>
                    <a:pt x="803" y="935"/>
                  </a:lnTo>
                  <a:lnTo>
                    <a:pt x="769" y="917"/>
                  </a:lnTo>
                  <a:lnTo>
                    <a:pt x="736" y="897"/>
                  </a:lnTo>
                  <a:lnTo>
                    <a:pt x="709" y="873"/>
                  </a:lnTo>
                  <a:lnTo>
                    <a:pt x="685" y="847"/>
                  </a:lnTo>
                  <a:lnTo>
                    <a:pt x="666" y="818"/>
                  </a:lnTo>
                  <a:lnTo>
                    <a:pt x="652" y="787"/>
                  </a:lnTo>
                  <a:lnTo>
                    <a:pt x="644" y="753"/>
                  </a:lnTo>
                  <a:lnTo>
                    <a:pt x="642" y="753"/>
                  </a:lnTo>
                  <a:lnTo>
                    <a:pt x="638" y="753"/>
                  </a:lnTo>
                  <a:lnTo>
                    <a:pt x="633" y="753"/>
                  </a:lnTo>
                  <a:lnTo>
                    <a:pt x="623" y="753"/>
                  </a:lnTo>
                  <a:lnTo>
                    <a:pt x="611" y="753"/>
                  </a:lnTo>
                  <a:lnTo>
                    <a:pt x="574" y="753"/>
                  </a:lnTo>
                  <a:lnTo>
                    <a:pt x="547" y="753"/>
                  </a:lnTo>
                  <a:lnTo>
                    <a:pt x="514" y="753"/>
                  </a:lnTo>
                  <a:lnTo>
                    <a:pt x="476" y="753"/>
                  </a:lnTo>
                  <a:lnTo>
                    <a:pt x="375" y="753"/>
                  </a:lnTo>
                  <a:lnTo>
                    <a:pt x="375" y="755"/>
                  </a:lnTo>
                  <a:lnTo>
                    <a:pt x="375" y="758"/>
                  </a:lnTo>
                  <a:lnTo>
                    <a:pt x="375" y="760"/>
                  </a:lnTo>
                  <a:lnTo>
                    <a:pt x="375" y="765"/>
                  </a:lnTo>
                  <a:lnTo>
                    <a:pt x="375" y="771"/>
                  </a:lnTo>
                  <a:lnTo>
                    <a:pt x="375" y="799"/>
                  </a:lnTo>
                  <a:lnTo>
                    <a:pt x="375" y="814"/>
                  </a:lnTo>
                  <a:lnTo>
                    <a:pt x="375" y="831"/>
                  </a:lnTo>
                  <a:lnTo>
                    <a:pt x="375" y="1080"/>
                  </a:lnTo>
                  <a:lnTo>
                    <a:pt x="375" y="1129"/>
                  </a:lnTo>
                  <a:lnTo>
                    <a:pt x="375" y="1183"/>
                  </a:lnTo>
                  <a:lnTo>
                    <a:pt x="375" y="2402"/>
                  </a:lnTo>
                  <a:lnTo>
                    <a:pt x="375" y="2543"/>
                  </a:lnTo>
                  <a:lnTo>
                    <a:pt x="375" y="2692"/>
                  </a:lnTo>
                  <a:lnTo>
                    <a:pt x="375" y="3371"/>
                  </a:lnTo>
                  <a:lnTo>
                    <a:pt x="375" y="3371"/>
                  </a:lnTo>
                  <a:lnTo>
                    <a:pt x="376" y="3371"/>
                  </a:lnTo>
                  <a:lnTo>
                    <a:pt x="376" y="3371"/>
                  </a:lnTo>
                  <a:lnTo>
                    <a:pt x="379" y="3371"/>
                  </a:lnTo>
                  <a:lnTo>
                    <a:pt x="381" y="3371"/>
                  </a:lnTo>
                  <a:lnTo>
                    <a:pt x="384" y="3371"/>
                  </a:lnTo>
                  <a:lnTo>
                    <a:pt x="390" y="3371"/>
                  </a:lnTo>
                  <a:lnTo>
                    <a:pt x="397" y="3371"/>
                  </a:lnTo>
                  <a:lnTo>
                    <a:pt x="406" y="3371"/>
                  </a:lnTo>
                  <a:lnTo>
                    <a:pt x="417" y="3371"/>
                  </a:lnTo>
                  <a:lnTo>
                    <a:pt x="431" y="3371"/>
                  </a:lnTo>
                  <a:lnTo>
                    <a:pt x="660" y="3371"/>
                  </a:lnTo>
                  <a:lnTo>
                    <a:pt x="708" y="3371"/>
                  </a:lnTo>
                  <a:lnTo>
                    <a:pt x="760" y="3371"/>
                  </a:lnTo>
                  <a:lnTo>
                    <a:pt x="817" y="3371"/>
                  </a:lnTo>
                  <a:lnTo>
                    <a:pt x="1024" y="3371"/>
                  </a:lnTo>
                  <a:lnTo>
                    <a:pt x="1105" y="3371"/>
                  </a:lnTo>
                  <a:lnTo>
                    <a:pt x="1192" y="3371"/>
                  </a:lnTo>
                  <a:lnTo>
                    <a:pt x="1286" y="3371"/>
                  </a:lnTo>
                  <a:lnTo>
                    <a:pt x="1387" y="3371"/>
                  </a:lnTo>
                  <a:lnTo>
                    <a:pt x="1496" y="3371"/>
                  </a:lnTo>
                  <a:lnTo>
                    <a:pt x="1611" y="3371"/>
                  </a:lnTo>
                  <a:lnTo>
                    <a:pt x="1867" y="3371"/>
                  </a:lnTo>
                  <a:lnTo>
                    <a:pt x="2006" y="3371"/>
                  </a:lnTo>
                  <a:lnTo>
                    <a:pt x="2154" y="3371"/>
                  </a:lnTo>
                  <a:lnTo>
                    <a:pt x="2311" y="3371"/>
                  </a:lnTo>
                  <a:lnTo>
                    <a:pt x="2311" y="3371"/>
                  </a:lnTo>
                  <a:lnTo>
                    <a:pt x="2311" y="3370"/>
                  </a:lnTo>
                  <a:lnTo>
                    <a:pt x="2311" y="3328"/>
                  </a:lnTo>
                  <a:lnTo>
                    <a:pt x="2311" y="3308"/>
                  </a:lnTo>
                  <a:lnTo>
                    <a:pt x="2311" y="3281"/>
                  </a:lnTo>
                  <a:lnTo>
                    <a:pt x="2311" y="3247"/>
                  </a:lnTo>
                  <a:lnTo>
                    <a:pt x="2311" y="3206"/>
                  </a:lnTo>
                  <a:lnTo>
                    <a:pt x="2311" y="3156"/>
                  </a:lnTo>
                  <a:lnTo>
                    <a:pt x="2354" y="3167"/>
                  </a:lnTo>
                  <a:lnTo>
                    <a:pt x="2395" y="3177"/>
                  </a:lnTo>
                  <a:lnTo>
                    <a:pt x="2436" y="3184"/>
                  </a:lnTo>
                  <a:lnTo>
                    <a:pt x="2474" y="3190"/>
                  </a:lnTo>
                  <a:lnTo>
                    <a:pt x="2508" y="3192"/>
                  </a:lnTo>
                  <a:lnTo>
                    <a:pt x="2550" y="3190"/>
                  </a:lnTo>
                  <a:lnTo>
                    <a:pt x="2587" y="3185"/>
                  </a:lnTo>
                  <a:lnTo>
                    <a:pt x="2621" y="3180"/>
                  </a:lnTo>
                  <a:lnTo>
                    <a:pt x="2655" y="3176"/>
                  </a:lnTo>
                  <a:lnTo>
                    <a:pt x="2687" y="3175"/>
                  </a:lnTo>
                  <a:lnTo>
                    <a:pt x="2687" y="3175"/>
                  </a:lnTo>
                  <a:lnTo>
                    <a:pt x="2687" y="3175"/>
                  </a:lnTo>
                  <a:lnTo>
                    <a:pt x="2687" y="3177"/>
                  </a:lnTo>
                  <a:lnTo>
                    <a:pt x="2687" y="3180"/>
                  </a:lnTo>
                  <a:lnTo>
                    <a:pt x="2687" y="3194"/>
                  </a:lnTo>
                  <a:lnTo>
                    <a:pt x="2687" y="3207"/>
                  </a:lnTo>
                  <a:lnTo>
                    <a:pt x="2687" y="3223"/>
                  </a:lnTo>
                  <a:lnTo>
                    <a:pt x="2687" y="3244"/>
                  </a:lnTo>
                  <a:lnTo>
                    <a:pt x="2687" y="3302"/>
                  </a:lnTo>
                  <a:lnTo>
                    <a:pt x="2687" y="3340"/>
                  </a:lnTo>
                  <a:lnTo>
                    <a:pt x="2687" y="3384"/>
                  </a:lnTo>
                  <a:lnTo>
                    <a:pt x="2687" y="3437"/>
                  </a:lnTo>
                  <a:lnTo>
                    <a:pt x="2687" y="3497"/>
                  </a:lnTo>
                  <a:lnTo>
                    <a:pt x="2687" y="3545"/>
                  </a:lnTo>
                  <a:lnTo>
                    <a:pt x="2687" y="3589"/>
                  </a:lnTo>
                  <a:lnTo>
                    <a:pt x="2687" y="3630"/>
                  </a:lnTo>
                  <a:lnTo>
                    <a:pt x="2687" y="3668"/>
                  </a:lnTo>
                  <a:lnTo>
                    <a:pt x="2687" y="3730"/>
                  </a:lnTo>
                  <a:lnTo>
                    <a:pt x="2687" y="3753"/>
                  </a:lnTo>
                  <a:lnTo>
                    <a:pt x="2687" y="3770"/>
                  </a:lnTo>
                  <a:lnTo>
                    <a:pt x="2687" y="3781"/>
                  </a:lnTo>
                  <a:lnTo>
                    <a:pt x="2687" y="3784"/>
                  </a:lnTo>
                  <a:lnTo>
                    <a:pt x="0" y="3784"/>
                  </a:lnTo>
                  <a:lnTo>
                    <a:pt x="0" y="3497"/>
                  </a:lnTo>
                  <a:lnTo>
                    <a:pt x="0" y="3496"/>
                  </a:lnTo>
                  <a:lnTo>
                    <a:pt x="0" y="3496"/>
                  </a:lnTo>
                  <a:lnTo>
                    <a:pt x="0" y="3301"/>
                  </a:lnTo>
                  <a:lnTo>
                    <a:pt x="0" y="3266"/>
                  </a:lnTo>
                  <a:lnTo>
                    <a:pt x="0" y="3228"/>
                  </a:lnTo>
                  <a:lnTo>
                    <a:pt x="0" y="3087"/>
                  </a:lnTo>
                  <a:lnTo>
                    <a:pt x="0" y="3031"/>
                  </a:lnTo>
                  <a:lnTo>
                    <a:pt x="0" y="2971"/>
                  </a:lnTo>
                  <a:lnTo>
                    <a:pt x="0" y="2944"/>
                  </a:lnTo>
                  <a:lnTo>
                    <a:pt x="0" y="1499"/>
                  </a:lnTo>
                  <a:lnTo>
                    <a:pt x="0" y="1342"/>
                  </a:lnTo>
                  <a:lnTo>
                    <a:pt x="0" y="1176"/>
                  </a:lnTo>
                  <a:lnTo>
                    <a:pt x="0" y="575"/>
                  </a:lnTo>
                  <a:lnTo>
                    <a:pt x="0" y="527"/>
                  </a:lnTo>
                  <a:lnTo>
                    <a:pt x="0" y="481"/>
                  </a:lnTo>
                  <a:lnTo>
                    <a:pt x="0" y="380"/>
                  </a:lnTo>
                  <a:lnTo>
                    <a:pt x="0" y="359"/>
                  </a:lnTo>
                  <a:lnTo>
                    <a:pt x="0" y="346"/>
                  </a:lnTo>
                  <a:lnTo>
                    <a:pt x="0" y="342"/>
                  </a:lnTo>
                  <a:lnTo>
                    <a:pt x="2" y="342"/>
                  </a:lnTo>
                  <a:lnTo>
                    <a:pt x="27" y="342"/>
                  </a:lnTo>
                  <a:lnTo>
                    <a:pt x="48" y="342"/>
                  </a:lnTo>
                  <a:lnTo>
                    <a:pt x="394" y="342"/>
                  </a:lnTo>
                  <a:lnTo>
                    <a:pt x="472" y="342"/>
                  </a:lnTo>
                  <a:lnTo>
                    <a:pt x="559" y="342"/>
                  </a:lnTo>
                  <a:lnTo>
                    <a:pt x="652" y="342"/>
                  </a:lnTo>
                  <a:lnTo>
                    <a:pt x="866" y="342"/>
                  </a:lnTo>
                  <a:lnTo>
                    <a:pt x="985" y="342"/>
                  </a:lnTo>
                  <a:lnTo>
                    <a:pt x="988" y="296"/>
                  </a:lnTo>
                  <a:lnTo>
                    <a:pt x="997" y="254"/>
                  </a:lnTo>
                  <a:lnTo>
                    <a:pt x="1013" y="212"/>
                  </a:lnTo>
                  <a:lnTo>
                    <a:pt x="1034" y="173"/>
                  </a:lnTo>
                  <a:lnTo>
                    <a:pt x="1060" y="137"/>
                  </a:lnTo>
                  <a:lnTo>
                    <a:pt x="1090" y="103"/>
                  </a:lnTo>
                  <a:lnTo>
                    <a:pt x="1124" y="73"/>
                  </a:lnTo>
                  <a:lnTo>
                    <a:pt x="1162" y="49"/>
                  </a:lnTo>
                  <a:lnTo>
                    <a:pt x="1204" y="28"/>
                  </a:lnTo>
                  <a:lnTo>
                    <a:pt x="1248" y="13"/>
                  </a:lnTo>
                  <a:lnTo>
                    <a:pt x="1295" y="3"/>
                  </a:lnTo>
                  <a:lnTo>
                    <a:pt x="13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5365751" y="8147051"/>
              <a:ext cx="198438" cy="192088"/>
            </a:xfrm>
            <a:custGeom>
              <a:avLst/>
              <a:gdLst>
                <a:gd name="T0" fmla="*/ 124 w 502"/>
                <a:gd name="T1" fmla="*/ 125 h 485"/>
                <a:gd name="T2" fmla="*/ 124 w 502"/>
                <a:gd name="T3" fmla="*/ 359 h 485"/>
                <a:gd name="T4" fmla="*/ 376 w 502"/>
                <a:gd name="T5" fmla="*/ 359 h 485"/>
                <a:gd name="T6" fmla="*/ 376 w 502"/>
                <a:gd name="T7" fmla="*/ 125 h 485"/>
                <a:gd name="T8" fmla="*/ 124 w 502"/>
                <a:gd name="T9" fmla="*/ 125 h 485"/>
                <a:gd name="T10" fmla="*/ 0 w 502"/>
                <a:gd name="T11" fmla="*/ 0 h 485"/>
                <a:gd name="T12" fmla="*/ 502 w 502"/>
                <a:gd name="T13" fmla="*/ 0 h 485"/>
                <a:gd name="T14" fmla="*/ 502 w 502"/>
                <a:gd name="T15" fmla="*/ 485 h 485"/>
                <a:gd name="T16" fmla="*/ 0 w 502"/>
                <a:gd name="T17" fmla="*/ 485 h 485"/>
                <a:gd name="T18" fmla="*/ 0 w 502"/>
                <a:gd name="T19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2" h="485">
                  <a:moveTo>
                    <a:pt x="124" y="125"/>
                  </a:moveTo>
                  <a:lnTo>
                    <a:pt x="124" y="359"/>
                  </a:lnTo>
                  <a:lnTo>
                    <a:pt x="376" y="359"/>
                  </a:lnTo>
                  <a:lnTo>
                    <a:pt x="376" y="125"/>
                  </a:lnTo>
                  <a:lnTo>
                    <a:pt x="124" y="125"/>
                  </a:lnTo>
                  <a:close/>
                  <a:moveTo>
                    <a:pt x="0" y="0"/>
                  </a:moveTo>
                  <a:lnTo>
                    <a:pt x="502" y="0"/>
                  </a:lnTo>
                  <a:lnTo>
                    <a:pt x="502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"/>
            <p:cNvSpPr>
              <a:spLocks noEditPoints="1"/>
            </p:cNvSpPr>
            <p:nvPr/>
          </p:nvSpPr>
          <p:spPr bwMode="auto">
            <a:xfrm>
              <a:off x="5365751" y="8424863"/>
              <a:ext cx="198438" cy="184150"/>
            </a:xfrm>
            <a:custGeom>
              <a:avLst/>
              <a:gdLst>
                <a:gd name="T0" fmla="*/ 124 w 502"/>
                <a:gd name="T1" fmla="*/ 107 h 466"/>
                <a:gd name="T2" fmla="*/ 124 w 502"/>
                <a:gd name="T3" fmla="*/ 340 h 466"/>
                <a:gd name="T4" fmla="*/ 376 w 502"/>
                <a:gd name="T5" fmla="*/ 340 h 466"/>
                <a:gd name="T6" fmla="*/ 376 w 502"/>
                <a:gd name="T7" fmla="*/ 107 h 466"/>
                <a:gd name="T8" fmla="*/ 124 w 502"/>
                <a:gd name="T9" fmla="*/ 107 h 466"/>
                <a:gd name="T10" fmla="*/ 0 w 502"/>
                <a:gd name="T11" fmla="*/ 0 h 466"/>
                <a:gd name="T12" fmla="*/ 502 w 502"/>
                <a:gd name="T13" fmla="*/ 0 h 466"/>
                <a:gd name="T14" fmla="*/ 502 w 502"/>
                <a:gd name="T15" fmla="*/ 466 h 466"/>
                <a:gd name="T16" fmla="*/ 0 w 502"/>
                <a:gd name="T17" fmla="*/ 466 h 466"/>
                <a:gd name="T18" fmla="*/ 0 w 502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2" h="466">
                  <a:moveTo>
                    <a:pt x="124" y="107"/>
                  </a:moveTo>
                  <a:lnTo>
                    <a:pt x="124" y="340"/>
                  </a:lnTo>
                  <a:lnTo>
                    <a:pt x="376" y="340"/>
                  </a:lnTo>
                  <a:lnTo>
                    <a:pt x="376" y="107"/>
                  </a:lnTo>
                  <a:lnTo>
                    <a:pt x="124" y="107"/>
                  </a:lnTo>
                  <a:close/>
                  <a:moveTo>
                    <a:pt x="0" y="0"/>
                  </a:moveTo>
                  <a:lnTo>
                    <a:pt x="502" y="0"/>
                  </a:lnTo>
                  <a:lnTo>
                    <a:pt x="502" y="466"/>
                  </a:lnTo>
                  <a:lnTo>
                    <a:pt x="0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/>
            <p:cNvSpPr>
              <a:spLocks noEditPoints="1"/>
            </p:cNvSpPr>
            <p:nvPr/>
          </p:nvSpPr>
          <p:spPr bwMode="auto">
            <a:xfrm>
              <a:off x="5365751" y="8694738"/>
              <a:ext cx="198438" cy="184150"/>
            </a:xfrm>
            <a:custGeom>
              <a:avLst/>
              <a:gdLst>
                <a:gd name="T0" fmla="*/ 124 w 502"/>
                <a:gd name="T1" fmla="*/ 125 h 466"/>
                <a:gd name="T2" fmla="*/ 124 w 502"/>
                <a:gd name="T3" fmla="*/ 358 h 466"/>
                <a:gd name="T4" fmla="*/ 376 w 502"/>
                <a:gd name="T5" fmla="*/ 358 h 466"/>
                <a:gd name="T6" fmla="*/ 376 w 502"/>
                <a:gd name="T7" fmla="*/ 125 h 466"/>
                <a:gd name="T8" fmla="*/ 124 w 502"/>
                <a:gd name="T9" fmla="*/ 125 h 466"/>
                <a:gd name="T10" fmla="*/ 0 w 502"/>
                <a:gd name="T11" fmla="*/ 0 h 466"/>
                <a:gd name="T12" fmla="*/ 502 w 502"/>
                <a:gd name="T13" fmla="*/ 0 h 466"/>
                <a:gd name="T14" fmla="*/ 502 w 502"/>
                <a:gd name="T15" fmla="*/ 466 h 466"/>
                <a:gd name="T16" fmla="*/ 0 w 502"/>
                <a:gd name="T17" fmla="*/ 466 h 466"/>
                <a:gd name="T18" fmla="*/ 0 w 502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2" h="466">
                  <a:moveTo>
                    <a:pt x="124" y="125"/>
                  </a:moveTo>
                  <a:lnTo>
                    <a:pt x="124" y="358"/>
                  </a:lnTo>
                  <a:lnTo>
                    <a:pt x="376" y="358"/>
                  </a:lnTo>
                  <a:lnTo>
                    <a:pt x="376" y="125"/>
                  </a:lnTo>
                  <a:lnTo>
                    <a:pt x="124" y="125"/>
                  </a:lnTo>
                  <a:close/>
                  <a:moveTo>
                    <a:pt x="0" y="0"/>
                  </a:moveTo>
                  <a:lnTo>
                    <a:pt x="502" y="0"/>
                  </a:lnTo>
                  <a:lnTo>
                    <a:pt x="502" y="466"/>
                  </a:lnTo>
                  <a:lnTo>
                    <a:pt x="0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Freeform 87"/>
          <p:cNvSpPr>
            <a:spLocks/>
          </p:cNvSpPr>
          <p:nvPr/>
        </p:nvSpPr>
        <p:spPr bwMode="auto">
          <a:xfrm>
            <a:off x="5807500" y="2378130"/>
            <a:ext cx="589588" cy="559092"/>
          </a:xfrm>
          <a:custGeom>
            <a:avLst/>
            <a:gdLst>
              <a:gd name="T0" fmla="*/ 95 w 98"/>
              <a:gd name="T1" fmla="*/ 0 h 93"/>
              <a:gd name="T2" fmla="*/ 98 w 98"/>
              <a:gd name="T3" fmla="*/ 4 h 93"/>
              <a:gd name="T4" fmla="*/ 64 w 98"/>
              <a:gd name="T5" fmla="*/ 39 h 93"/>
              <a:gd name="T6" fmla="*/ 36 w 98"/>
              <a:gd name="T7" fmla="*/ 83 h 93"/>
              <a:gd name="T8" fmla="*/ 31 w 98"/>
              <a:gd name="T9" fmla="*/ 86 h 93"/>
              <a:gd name="T10" fmla="*/ 22 w 98"/>
              <a:gd name="T11" fmla="*/ 93 h 93"/>
              <a:gd name="T12" fmla="*/ 18 w 98"/>
              <a:gd name="T13" fmla="*/ 82 h 93"/>
              <a:gd name="T14" fmla="*/ 16 w 98"/>
              <a:gd name="T15" fmla="*/ 77 h 93"/>
              <a:gd name="T16" fmla="*/ 8 w 98"/>
              <a:gd name="T17" fmla="*/ 63 h 93"/>
              <a:gd name="T18" fmla="*/ 0 w 98"/>
              <a:gd name="T19" fmla="*/ 57 h 93"/>
              <a:gd name="T20" fmla="*/ 14 w 98"/>
              <a:gd name="T21" fmla="*/ 49 h 93"/>
              <a:gd name="T22" fmla="*/ 26 w 98"/>
              <a:gd name="T23" fmla="*/ 63 h 93"/>
              <a:gd name="T24" fmla="*/ 28 w 98"/>
              <a:gd name="T25" fmla="*/ 68 h 93"/>
              <a:gd name="T26" fmla="*/ 59 w 98"/>
              <a:gd name="T27" fmla="*/ 29 h 93"/>
              <a:gd name="T28" fmla="*/ 95 w 98"/>
              <a:gd name="T2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8" h="93">
                <a:moveTo>
                  <a:pt x="95" y="0"/>
                </a:moveTo>
                <a:cubicBezTo>
                  <a:pt x="98" y="4"/>
                  <a:pt x="98" y="4"/>
                  <a:pt x="98" y="4"/>
                </a:cubicBezTo>
                <a:cubicBezTo>
                  <a:pt x="88" y="11"/>
                  <a:pt x="76" y="23"/>
                  <a:pt x="64" y="39"/>
                </a:cubicBezTo>
                <a:cubicBezTo>
                  <a:pt x="52" y="54"/>
                  <a:pt x="42" y="69"/>
                  <a:pt x="36" y="83"/>
                </a:cubicBezTo>
                <a:cubicBezTo>
                  <a:pt x="31" y="86"/>
                  <a:pt x="31" y="86"/>
                  <a:pt x="31" y="86"/>
                </a:cubicBezTo>
                <a:cubicBezTo>
                  <a:pt x="26" y="89"/>
                  <a:pt x="24" y="91"/>
                  <a:pt x="22" y="93"/>
                </a:cubicBezTo>
                <a:cubicBezTo>
                  <a:pt x="21" y="91"/>
                  <a:pt x="20" y="87"/>
                  <a:pt x="18" y="82"/>
                </a:cubicBezTo>
                <a:cubicBezTo>
                  <a:pt x="16" y="77"/>
                  <a:pt x="16" y="77"/>
                  <a:pt x="16" y="77"/>
                </a:cubicBezTo>
                <a:cubicBezTo>
                  <a:pt x="13" y="71"/>
                  <a:pt x="11" y="66"/>
                  <a:pt x="8" y="63"/>
                </a:cubicBezTo>
                <a:cubicBezTo>
                  <a:pt x="6" y="60"/>
                  <a:pt x="3" y="58"/>
                  <a:pt x="0" y="57"/>
                </a:cubicBezTo>
                <a:cubicBezTo>
                  <a:pt x="5" y="51"/>
                  <a:pt x="10" y="49"/>
                  <a:pt x="14" y="49"/>
                </a:cubicBezTo>
                <a:cubicBezTo>
                  <a:pt x="18" y="49"/>
                  <a:pt x="22" y="54"/>
                  <a:pt x="26" y="63"/>
                </a:cubicBezTo>
                <a:cubicBezTo>
                  <a:pt x="28" y="68"/>
                  <a:pt x="28" y="68"/>
                  <a:pt x="28" y="68"/>
                </a:cubicBezTo>
                <a:cubicBezTo>
                  <a:pt x="36" y="55"/>
                  <a:pt x="46" y="42"/>
                  <a:pt x="59" y="29"/>
                </a:cubicBezTo>
                <a:cubicBezTo>
                  <a:pt x="71" y="17"/>
                  <a:pt x="83" y="7"/>
                  <a:pt x="9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300"/>
              </a:spcAft>
            </a:pPr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1132362" y="2397326"/>
            <a:ext cx="708025" cy="520700"/>
            <a:chOff x="3752689" y="-930275"/>
            <a:chExt cx="708025" cy="520700"/>
          </a:xfrm>
        </p:grpSpPr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3779676" y="-930275"/>
              <a:ext cx="654050" cy="263525"/>
            </a:xfrm>
            <a:custGeom>
              <a:avLst/>
              <a:gdLst>
                <a:gd name="T0" fmla="*/ 217 w 3290"/>
                <a:gd name="T1" fmla="*/ 0 h 1330"/>
                <a:gd name="T2" fmla="*/ 527 w 3290"/>
                <a:gd name="T3" fmla="*/ 0 h 1330"/>
                <a:gd name="T4" fmla="*/ 630 w 3290"/>
                <a:gd name="T5" fmla="*/ 0 h 1330"/>
                <a:gd name="T6" fmla="*/ 750 w 3290"/>
                <a:gd name="T7" fmla="*/ 0 h 1330"/>
                <a:gd name="T8" fmla="*/ 1052 w 3290"/>
                <a:gd name="T9" fmla="*/ 0 h 1330"/>
                <a:gd name="T10" fmla="*/ 1238 w 3290"/>
                <a:gd name="T11" fmla="*/ 0 h 1330"/>
                <a:gd name="T12" fmla="*/ 1683 w 3290"/>
                <a:gd name="T13" fmla="*/ 0 h 1330"/>
                <a:gd name="T14" fmla="*/ 3110 w 3290"/>
                <a:gd name="T15" fmla="*/ 0 h 1330"/>
                <a:gd name="T16" fmla="*/ 3175 w 3290"/>
                <a:gd name="T17" fmla="*/ 7 h 1330"/>
                <a:gd name="T18" fmla="*/ 3290 w 3290"/>
                <a:gd name="T19" fmla="*/ 0 h 1330"/>
                <a:gd name="T20" fmla="*/ 3147 w 3290"/>
                <a:gd name="T21" fmla="*/ 116 h 1330"/>
                <a:gd name="T22" fmla="*/ 2988 w 3290"/>
                <a:gd name="T23" fmla="*/ 245 h 1330"/>
                <a:gd name="T24" fmla="*/ 2815 w 3290"/>
                <a:gd name="T25" fmla="*/ 385 h 1330"/>
                <a:gd name="T26" fmla="*/ 2628 w 3290"/>
                <a:gd name="T27" fmla="*/ 537 h 1330"/>
                <a:gd name="T28" fmla="*/ 2427 w 3290"/>
                <a:gd name="T29" fmla="*/ 699 h 1330"/>
                <a:gd name="T30" fmla="*/ 2217 w 3290"/>
                <a:gd name="T31" fmla="*/ 869 h 1330"/>
                <a:gd name="T32" fmla="*/ 1995 w 3290"/>
                <a:gd name="T33" fmla="*/ 1048 h 1330"/>
                <a:gd name="T34" fmla="*/ 1764 w 3290"/>
                <a:gd name="T35" fmla="*/ 1234 h 1330"/>
                <a:gd name="T36" fmla="*/ 1644 w 3290"/>
                <a:gd name="T37" fmla="*/ 1328 h 1330"/>
                <a:gd name="T38" fmla="*/ 1625 w 3290"/>
                <a:gd name="T39" fmla="*/ 1314 h 1330"/>
                <a:gd name="T40" fmla="*/ 1589 w 3290"/>
                <a:gd name="T41" fmla="*/ 1284 h 1330"/>
                <a:gd name="T42" fmla="*/ 1536 w 3290"/>
                <a:gd name="T43" fmla="*/ 1242 h 1330"/>
                <a:gd name="T44" fmla="*/ 1465 w 3290"/>
                <a:gd name="T45" fmla="*/ 1185 h 1330"/>
                <a:gd name="T46" fmla="*/ 1377 w 3290"/>
                <a:gd name="T47" fmla="*/ 1114 h 1330"/>
                <a:gd name="T48" fmla="*/ 1274 w 3290"/>
                <a:gd name="T49" fmla="*/ 1030 h 1330"/>
                <a:gd name="T50" fmla="*/ 1154 w 3290"/>
                <a:gd name="T51" fmla="*/ 932 h 1330"/>
                <a:gd name="T52" fmla="*/ 1017 w 3290"/>
                <a:gd name="T53" fmla="*/ 823 h 1330"/>
                <a:gd name="T54" fmla="*/ 866 w 3290"/>
                <a:gd name="T55" fmla="*/ 701 h 1330"/>
                <a:gd name="T56" fmla="*/ 699 w 3290"/>
                <a:gd name="T57" fmla="*/ 565 h 1330"/>
                <a:gd name="T58" fmla="*/ 517 w 3290"/>
                <a:gd name="T59" fmla="*/ 419 h 1330"/>
                <a:gd name="T60" fmla="*/ 321 w 3290"/>
                <a:gd name="T61" fmla="*/ 259 h 1330"/>
                <a:gd name="T62" fmla="*/ 110 w 3290"/>
                <a:gd name="T63" fmla="*/ 90 h 1330"/>
                <a:gd name="T64" fmla="*/ 117 w 3290"/>
                <a:gd name="T65" fmla="*/ 0 h 1330"/>
                <a:gd name="T66" fmla="*/ 151 w 3290"/>
                <a:gd name="T67" fmla="*/ 2 h 1330"/>
                <a:gd name="T68" fmla="*/ 186 w 3290"/>
                <a:gd name="T69" fmla="*/ 0 h 1330"/>
                <a:gd name="T70" fmla="*/ 188 w 3290"/>
                <a:gd name="T71" fmla="*/ 0 h 1330"/>
                <a:gd name="T72" fmla="*/ 209 w 3290"/>
                <a:gd name="T7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90" h="1330">
                  <a:moveTo>
                    <a:pt x="209" y="0"/>
                  </a:moveTo>
                  <a:lnTo>
                    <a:pt x="217" y="0"/>
                  </a:lnTo>
                  <a:lnTo>
                    <a:pt x="228" y="0"/>
                  </a:lnTo>
                  <a:lnTo>
                    <a:pt x="527" y="0"/>
                  </a:lnTo>
                  <a:lnTo>
                    <a:pt x="576" y="0"/>
                  </a:lnTo>
                  <a:lnTo>
                    <a:pt x="630" y="0"/>
                  </a:lnTo>
                  <a:lnTo>
                    <a:pt x="687" y="0"/>
                  </a:lnTo>
                  <a:lnTo>
                    <a:pt x="750" y="0"/>
                  </a:lnTo>
                  <a:lnTo>
                    <a:pt x="818" y="0"/>
                  </a:lnTo>
                  <a:lnTo>
                    <a:pt x="1052" y="0"/>
                  </a:lnTo>
                  <a:lnTo>
                    <a:pt x="1142" y="0"/>
                  </a:lnTo>
                  <a:lnTo>
                    <a:pt x="1238" y="0"/>
                  </a:lnTo>
                  <a:lnTo>
                    <a:pt x="1562" y="0"/>
                  </a:lnTo>
                  <a:lnTo>
                    <a:pt x="1683" y="0"/>
                  </a:lnTo>
                  <a:lnTo>
                    <a:pt x="1811" y="0"/>
                  </a:lnTo>
                  <a:lnTo>
                    <a:pt x="3110" y="0"/>
                  </a:lnTo>
                  <a:lnTo>
                    <a:pt x="3143" y="1"/>
                  </a:lnTo>
                  <a:lnTo>
                    <a:pt x="3175" y="7"/>
                  </a:lnTo>
                  <a:lnTo>
                    <a:pt x="3175" y="0"/>
                  </a:lnTo>
                  <a:lnTo>
                    <a:pt x="3290" y="0"/>
                  </a:lnTo>
                  <a:lnTo>
                    <a:pt x="3220" y="56"/>
                  </a:lnTo>
                  <a:lnTo>
                    <a:pt x="3147" y="116"/>
                  </a:lnTo>
                  <a:lnTo>
                    <a:pt x="3070" y="178"/>
                  </a:lnTo>
                  <a:lnTo>
                    <a:pt x="2988" y="245"/>
                  </a:lnTo>
                  <a:lnTo>
                    <a:pt x="2903" y="314"/>
                  </a:lnTo>
                  <a:lnTo>
                    <a:pt x="2815" y="385"/>
                  </a:lnTo>
                  <a:lnTo>
                    <a:pt x="2723" y="459"/>
                  </a:lnTo>
                  <a:lnTo>
                    <a:pt x="2628" y="537"/>
                  </a:lnTo>
                  <a:lnTo>
                    <a:pt x="2529" y="617"/>
                  </a:lnTo>
                  <a:lnTo>
                    <a:pt x="2427" y="699"/>
                  </a:lnTo>
                  <a:lnTo>
                    <a:pt x="2323" y="783"/>
                  </a:lnTo>
                  <a:lnTo>
                    <a:pt x="2217" y="869"/>
                  </a:lnTo>
                  <a:lnTo>
                    <a:pt x="2106" y="958"/>
                  </a:lnTo>
                  <a:lnTo>
                    <a:pt x="1995" y="1048"/>
                  </a:lnTo>
                  <a:lnTo>
                    <a:pt x="1880" y="1140"/>
                  </a:lnTo>
                  <a:lnTo>
                    <a:pt x="1764" y="1234"/>
                  </a:lnTo>
                  <a:lnTo>
                    <a:pt x="1646" y="1330"/>
                  </a:lnTo>
                  <a:lnTo>
                    <a:pt x="1644" y="1328"/>
                  </a:lnTo>
                  <a:lnTo>
                    <a:pt x="1636" y="1322"/>
                  </a:lnTo>
                  <a:lnTo>
                    <a:pt x="1625" y="1314"/>
                  </a:lnTo>
                  <a:lnTo>
                    <a:pt x="1610" y="1301"/>
                  </a:lnTo>
                  <a:lnTo>
                    <a:pt x="1589" y="1284"/>
                  </a:lnTo>
                  <a:lnTo>
                    <a:pt x="1565" y="1265"/>
                  </a:lnTo>
                  <a:lnTo>
                    <a:pt x="1536" y="1242"/>
                  </a:lnTo>
                  <a:lnTo>
                    <a:pt x="1503" y="1214"/>
                  </a:lnTo>
                  <a:lnTo>
                    <a:pt x="1465" y="1185"/>
                  </a:lnTo>
                  <a:lnTo>
                    <a:pt x="1423" y="1151"/>
                  </a:lnTo>
                  <a:lnTo>
                    <a:pt x="1377" y="1114"/>
                  </a:lnTo>
                  <a:lnTo>
                    <a:pt x="1328" y="1073"/>
                  </a:lnTo>
                  <a:lnTo>
                    <a:pt x="1274" y="1030"/>
                  </a:lnTo>
                  <a:lnTo>
                    <a:pt x="1216" y="983"/>
                  </a:lnTo>
                  <a:lnTo>
                    <a:pt x="1154" y="932"/>
                  </a:lnTo>
                  <a:lnTo>
                    <a:pt x="1087" y="879"/>
                  </a:lnTo>
                  <a:lnTo>
                    <a:pt x="1017" y="823"/>
                  </a:lnTo>
                  <a:lnTo>
                    <a:pt x="943" y="763"/>
                  </a:lnTo>
                  <a:lnTo>
                    <a:pt x="866" y="701"/>
                  </a:lnTo>
                  <a:lnTo>
                    <a:pt x="785" y="634"/>
                  </a:lnTo>
                  <a:lnTo>
                    <a:pt x="699" y="565"/>
                  </a:lnTo>
                  <a:lnTo>
                    <a:pt x="610" y="493"/>
                  </a:lnTo>
                  <a:lnTo>
                    <a:pt x="517" y="419"/>
                  </a:lnTo>
                  <a:lnTo>
                    <a:pt x="421" y="340"/>
                  </a:lnTo>
                  <a:lnTo>
                    <a:pt x="321" y="259"/>
                  </a:lnTo>
                  <a:lnTo>
                    <a:pt x="217" y="176"/>
                  </a:lnTo>
                  <a:lnTo>
                    <a:pt x="110" y="90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8"/>
                  </a:lnTo>
                  <a:lnTo>
                    <a:pt x="151" y="2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7" y="0"/>
                  </a:lnTo>
                  <a:lnTo>
                    <a:pt x="188" y="0"/>
                  </a:lnTo>
                  <a:lnTo>
                    <a:pt x="202" y="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/>
            <p:cNvSpPr>
              <a:spLocks/>
            </p:cNvSpPr>
            <p:nvPr/>
          </p:nvSpPr>
          <p:spPr bwMode="auto">
            <a:xfrm>
              <a:off x="3752689" y="-869950"/>
              <a:ext cx="708025" cy="460375"/>
            </a:xfrm>
            <a:custGeom>
              <a:avLst/>
              <a:gdLst>
                <a:gd name="T0" fmla="*/ 55 w 3575"/>
                <a:gd name="T1" fmla="*/ 45 h 2317"/>
                <a:gd name="T2" fmla="*/ 176 w 3575"/>
                <a:gd name="T3" fmla="*/ 144 h 2317"/>
                <a:gd name="T4" fmla="*/ 315 w 3575"/>
                <a:gd name="T5" fmla="*/ 258 h 2317"/>
                <a:gd name="T6" fmla="*/ 471 w 3575"/>
                <a:gd name="T7" fmla="*/ 388 h 2317"/>
                <a:gd name="T8" fmla="*/ 645 w 3575"/>
                <a:gd name="T9" fmla="*/ 532 h 2317"/>
                <a:gd name="T10" fmla="*/ 837 w 3575"/>
                <a:gd name="T11" fmla="*/ 692 h 2317"/>
                <a:gd name="T12" fmla="*/ 1048 w 3575"/>
                <a:gd name="T13" fmla="*/ 868 h 2317"/>
                <a:gd name="T14" fmla="*/ 1276 w 3575"/>
                <a:gd name="T15" fmla="*/ 1058 h 2317"/>
                <a:gd name="T16" fmla="*/ 1523 w 3575"/>
                <a:gd name="T17" fmla="*/ 1264 h 2317"/>
                <a:gd name="T18" fmla="*/ 1788 w 3575"/>
                <a:gd name="T19" fmla="*/ 1487 h 2317"/>
                <a:gd name="T20" fmla="*/ 1797 w 3575"/>
                <a:gd name="T21" fmla="*/ 1480 h 2317"/>
                <a:gd name="T22" fmla="*/ 1824 w 3575"/>
                <a:gd name="T23" fmla="*/ 1458 h 2317"/>
                <a:gd name="T24" fmla="*/ 1867 w 3575"/>
                <a:gd name="T25" fmla="*/ 1422 h 2317"/>
                <a:gd name="T26" fmla="*/ 1929 w 3575"/>
                <a:gd name="T27" fmla="*/ 1372 h 2317"/>
                <a:gd name="T28" fmla="*/ 2006 w 3575"/>
                <a:gd name="T29" fmla="*/ 1308 h 2317"/>
                <a:gd name="T30" fmla="*/ 2099 w 3575"/>
                <a:gd name="T31" fmla="*/ 1232 h 2317"/>
                <a:gd name="T32" fmla="*/ 2208 w 3575"/>
                <a:gd name="T33" fmla="*/ 1143 h 2317"/>
                <a:gd name="T34" fmla="*/ 2331 w 3575"/>
                <a:gd name="T35" fmla="*/ 1042 h 2317"/>
                <a:gd name="T36" fmla="*/ 2470 w 3575"/>
                <a:gd name="T37" fmla="*/ 928 h 2317"/>
                <a:gd name="T38" fmla="*/ 2622 w 3575"/>
                <a:gd name="T39" fmla="*/ 802 h 2317"/>
                <a:gd name="T40" fmla="*/ 2787 w 3575"/>
                <a:gd name="T41" fmla="*/ 666 h 2317"/>
                <a:gd name="T42" fmla="*/ 2965 w 3575"/>
                <a:gd name="T43" fmla="*/ 517 h 2317"/>
                <a:gd name="T44" fmla="*/ 3157 w 3575"/>
                <a:gd name="T45" fmla="*/ 359 h 2317"/>
                <a:gd name="T46" fmla="*/ 3360 w 3575"/>
                <a:gd name="T47" fmla="*/ 190 h 2317"/>
                <a:gd name="T48" fmla="*/ 3575 w 3575"/>
                <a:gd name="T49" fmla="*/ 11 h 2317"/>
                <a:gd name="T50" fmla="*/ 3575 w 3575"/>
                <a:gd name="T51" fmla="*/ 21 h 2317"/>
                <a:gd name="T52" fmla="*/ 3575 w 3575"/>
                <a:gd name="T53" fmla="*/ 27 h 2317"/>
                <a:gd name="T54" fmla="*/ 3575 w 3575"/>
                <a:gd name="T55" fmla="*/ 38 h 2317"/>
                <a:gd name="T56" fmla="*/ 3575 w 3575"/>
                <a:gd name="T57" fmla="*/ 284 h 2317"/>
                <a:gd name="T58" fmla="*/ 3575 w 3575"/>
                <a:gd name="T59" fmla="*/ 376 h 2317"/>
                <a:gd name="T60" fmla="*/ 3575 w 3575"/>
                <a:gd name="T61" fmla="*/ 779 h 2317"/>
                <a:gd name="T62" fmla="*/ 3575 w 3575"/>
                <a:gd name="T63" fmla="*/ 961 h 2317"/>
                <a:gd name="T64" fmla="*/ 3575 w 3575"/>
                <a:gd name="T65" fmla="*/ 1169 h 2317"/>
                <a:gd name="T66" fmla="*/ 3575 w 3575"/>
                <a:gd name="T67" fmla="*/ 1406 h 2317"/>
                <a:gd name="T68" fmla="*/ 3575 w 3575"/>
                <a:gd name="T69" fmla="*/ 2317 h 2317"/>
                <a:gd name="T70" fmla="*/ 3317 w 3575"/>
                <a:gd name="T71" fmla="*/ 2296 h 2317"/>
                <a:gd name="T72" fmla="*/ 3252 w 3575"/>
                <a:gd name="T73" fmla="*/ 2303 h 2317"/>
                <a:gd name="T74" fmla="*/ 3251 w 3575"/>
                <a:gd name="T75" fmla="*/ 2303 h 2317"/>
                <a:gd name="T76" fmla="*/ 3236 w 3575"/>
                <a:gd name="T77" fmla="*/ 2303 h 2317"/>
                <a:gd name="T78" fmla="*/ 3220 w 3575"/>
                <a:gd name="T79" fmla="*/ 2303 h 2317"/>
                <a:gd name="T80" fmla="*/ 2910 w 3575"/>
                <a:gd name="T81" fmla="*/ 2303 h 2317"/>
                <a:gd name="T82" fmla="*/ 2808 w 3575"/>
                <a:gd name="T83" fmla="*/ 2303 h 2317"/>
                <a:gd name="T84" fmla="*/ 2688 w 3575"/>
                <a:gd name="T85" fmla="*/ 2303 h 2317"/>
                <a:gd name="T86" fmla="*/ 2386 w 3575"/>
                <a:gd name="T87" fmla="*/ 2303 h 2317"/>
                <a:gd name="T88" fmla="*/ 2200 w 3575"/>
                <a:gd name="T89" fmla="*/ 2303 h 2317"/>
                <a:gd name="T90" fmla="*/ 1755 w 3575"/>
                <a:gd name="T91" fmla="*/ 2303 h 2317"/>
                <a:gd name="T92" fmla="*/ 328 w 3575"/>
                <a:gd name="T93" fmla="*/ 2303 h 2317"/>
                <a:gd name="T94" fmla="*/ 259 w 3575"/>
                <a:gd name="T95" fmla="*/ 2295 h 2317"/>
                <a:gd name="T96" fmla="*/ 0 w 3575"/>
                <a:gd name="T97" fmla="*/ 2317 h 2317"/>
                <a:gd name="T98" fmla="*/ 0 w 3575"/>
                <a:gd name="T99" fmla="*/ 1973 h 2317"/>
                <a:gd name="T100" fmla="*/ 0 w 3575"/>
                <a:gd name="T101" fmla="*/ 1966 h 2317"/>
                <a:gd name="T102" fmla="*/ 0 w 3575"/>
                <a:gd name="T103" fmla="*/ 1955 h 2317"/>
                <a:gd name="T104" fmla="*/ 0 w 3575"/>
                <a:gd name="T105" fmla="*/ 1710 h 2317"/>
                <a:gd name="T106" fmla="*/ 0 w 3575"/>
                <a:gd name="T107" fmla="*/ 1617 h 2317"/>
                <a:gd name="T108" fmla="*/ 0 w 3575"/>
                <a:gd name="T109" fmla="*/ 1214 h 2317"/>
                <a:gd name="T110" fmla="*/ 0 w 3575"/>
                <a:gd name="T111" fmla="*/ 1033 h 2317"/>
                <a:gd name="T112" fmla="*/ 0 w 3575"/>
                <a:gd name="T113" fmla="*/ 824 h 2317"/>
                <a:gd name="T114" fmla="*/ 0 w 3575"/>
                <a:gd name="T115" fmla="*/ 587 h 2317"/>
                <a:gd name="T116" fmla="*/ 0 w 3575"/>
                <a:gd name="T117" fmla="*/ 0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75" h="2317">
                  <a:moveTo>
                    <a:pt x="0" y="0"/>
                  </a:moveTo>
                  <a:lnTo>
                    <a:pt x="55" y="45"/>
                  </a:lnTo>
                  <a:lnTo>
                    <a:pt x="113" y="92"/>
                  </a:lnTo>
                  <a:lnTo>
                    <a:pt x="176" y="144"/>
                  </a:lnTo>
                  <a:lnTo>
                    <a:pt x="243" y="199"/>
                  </a:lnTo>
                  <a:lnTo>
                    <a:pt x="315" y="258"/>
                  </a:lnTo>
                  <a:lnTo>
                    <a:pt x="390" y="321"/>
                  </a:lnTo>
                  <a:lnTo>
                    <a:pt x="471" y="388"/>
                  </a:lnTo>
                  <a:lnTo>
                    <a:pt x="556" y="458"/>
                  </a:lnTo>
                  <a:lnTo>
                    <a:pt x="645" y="532"/>
                  </a:lnTo>
                  <a:lnTo>
                    <a:pt x="739" y="610"/>
                  </a:lnTo>
                  <a:lnTo>
                    <a:pt x="837" y="692"/>
                  </a:lnTo>
                  <a:lnTo>
                    <a:pt x="941" y="778"/>
                  </a:lnTo>
                  <a:lnTo>
                    <a:pt x="1048" y="868"/>
                  </a:lnTo>
                  <a:lnTo>
                    <a:pt x="1160" y="961"/>
                  </a:lnTo>
                  <a:lnTo>
                    <a:pt x="1276" y="1058"/>
                  </a:lnTo>
                  <a:lnTo>
                    <a:pt x="1397" y="1160"/>
                  </a:lnTo>
                  <a:lnTo>
                    <a:pt x="1523" y="1264"/>
                  </a:lnTo>
                  <a:lnTo>
                    <a:pt x="1653" y="1374"/>
                  </a:lnTo>
                  <a:lnTo>
                    <a:pt x="1788" y="1487"/>
                  </a:lnTo>
                  <a:lnTo>
                    <a:pt x="1790" y="1485"/>
                  </a:lnTo>
                  <a:lnTo>
                    <a:pt x="1797" y="1480"/>
                  </a:lnTo>
                  <a:lnTo>
                    <a:pt x="1807" y="1470"/>
                  </a:lnTo>
                  <a:lnTo>
                    <a:pt x="1824" y="1458"/>
                  </a:lnTo>
                  <a:lnTo>
                    <a:pt x="1843" y="1441"/>
                  </a:lnTo>
                  <a:lnTo>
                    <a:pt x="1867" y="1422"/>
                  </a:lnTo>
                  <a:lnTo>
                    <a:pt x="1896" y="1399"/>
                  </a:lnTo>
                  <a:lnTo>
                    <a:pt x="1929" y="1372"/>
                  </a:lnTo>
                  <a:lnTo>
                    <a:pt x="1966" y="1342"/>
                  </a:lnTo>
                  <a:lnTo>
                    <a:pt x="2006" y="1308"/>
                  </a:lnTo>
                  <a:lnTo>
                    <a:pt x="2051" y="1272"/>
                  </a:lnTo>
                  <a:lnTo>
                    <a:pt x="2099" y="1232"/>
                  </a:lnTo>
                  <a:lnTo>
                    <a:pt x="2152" y="1189"/>
                  </a:lnTo>
                  <a:lnTo>
                    <a:pt x="2208" y="1143"/>
                  </a:lnTo>
                  <a:lnTo>
                    <a:pt x="2268" y="1094"/>
                  </a:lnTo>
                  <a:lnTo>
                    <a:pt x="2331" y="1042"/>
                  </a:lnTo>
                  <a:lnTo>
                    <a:pt x="2399" y="986"/>
                  </a:lnTo>
                  <a:lnTo>
                    <a:pt x="2470" y="928"/>
                  </a:lnTo>
                  <a:lnTo>
                    <a:pt x="2544" y="866"/>
                  </a:lnTo>
                  <a:lnTo>
                    <a:pt x="2622" y="802"/>
                  </a:lnTo>
                  <a:lnTo>
                    <a:pt x="2702" y="734"/>
                  </a:lnTo>
                  <a:lnTo>
                    <a:pt x="2787" y="666"/>
                  </a:lnTo>
                  <a:lnTo>
                    <a:pt x="2875" y="592"/>
                  </a:lnTo>
                  <a:lnTo>
                    <a:pt x="2965" y="517"/>
                  </a:lnTo>
                  <a:lnTo>
                    <a:pt x="3060" y="439"/>
                  </a:lnTo>
                  <a:lnTo>
                    <a:pt x="3157" y="359"/>
                  </a:lnTo>
                  <a:lnTo>
                    <a:pt x="3257" y="276"/>
                  </a:lnTo>
                  <a:lnTo>
                    <a:pt x="3360" y="190"/>
                  </a:lnTo>
                  <a:lnTo>
                    <a:pt x="3466" y="102"/>
                  </a:lnTo>
                  <a:lnTo>
                    <a:pt x="3575" y="11"/>
                  </a:lnTo>
                  <a:lnTo>
                    <a:pt x="3575" y="20"/>
                  </a:lnTo>
                  <a:lnTo>
                    <a:pt x="3575" y="21"/>
                  </a:lnTo>
                  <a:lnTo>
                    <a:pt x="3575" y="24"/>
                  </a:lnTo>
                  <a:lnTo>
                    <a:pt x="3575" y="27"/>
                  </a:lnTo>
                  <a:lnTo>
                    <a:pt x="3575" y="32"/>
                  </a:lnTo>
                  <a:lnTo>
                    <a:pt x="3575" y="38"/>
                  </a:lnTo>
                  <a:lnTo>
                    <a:pt x="3575" y="47"/>
                  </a:lnTo>
                  <a:lnTo>
                    <a:pt x="3575" y="284"/>
                  </a:lnTo>
                  <a:lnTo>
                    <a:pt x="3575" y="328"/>
                  </a:lnTo>
                  <a:lnTo>
                    <a:pt x="3575" y="376"/>
                  </a:lnTo>
                  <a:lnTo>
                    <a:pt x="3575" y="430"/>
                  </a:lnTo>
                  <a:lnTo>
                    <a:pt x="3575" y="779"/>
                  </a:lnTo>
                  <a:lnTo>
                    <a:pt x="3575" y="867"/>
                  </a:lnTo>
                  <a:lnTo>
                    <a:pt x="3575" y="961"/>
                  </a:lnTo>
                  <a:lnTo>
                    <a:pt x="3575" y="1061"/>
                  </a:lnTo>
                  <a:lnTo>
                    <a:pt x="3575" y="1169"/>
                  </a:lnTo>
                  <a:lnTo>
                    <a:pt x="3575" y="1284"/>
                  </a:lnTo>
                  <a:lnTo>
                    <a:pt x="3575" y="1406"/>
                  </a:lnTo>
                  <a:lnTo>
                    <a:pt x="3575" y="1537"/>
                  </a:lnTo>
                  <a:lnTo>
                    <a:pt x="3575" y="2317"/>
                  </a:lnTo>
                  <a:lnTo>
                    <a:pt x="3317" y="2317"/>
                  </a:lnTo>
                  <a:lnTo>
                    <a:pt x="3317" y="2296"/>
                  </a:lnTo>
                  <a:lnTo>
                    <a:pt x="3285" y="2301"/>
                  </a:lnTo>
                  <a:lnTo>
                    <a:pt x="3252" y="2303"/>
                  </a:lnTo>
                  <a:lnTo>
                    <a:pt x="3251" y="2303"/>
                  </a:lnTo>
                  <a:lnTo>
                    <a:pt x="3251" y="2303"/>
                  </a:lnTo>
                  <a:lnTo>
                    <a:pt x="3250" y="2303"/>
                  </a:lnTo>
                  <a:lnTo>
                    <a:pt x="3236" y="2303"/>
                  </a:lnTo>
                  <a:lnTo>
                    <a:pt x="3228" y="2303"/>
                  </a:lnTo>
                  <a:lnTo>
                    <a:pt x="3220" y="2303"/>
                  </a:lnTo>
                  <a:lnTo>
                    <a:pt x="3209" y="2303"/>
                  </a:lnTo>
                  <a:lnTo>
                    <a:pt x="2910" y="2303"/>
                  </a:lnTo>
                  <a:lnTo>
                    <a:pt x="2862" y="2303"/>
                  </a:lnTo>
                  <a:lnTo>
                    <a:pt x="2808" y="2303"/>
                  </a:lnTo>
                  <a:lnTo>
                    <a:pt x="2750" y="2303"/>
                  </a:lnTo>
                  <a:lnTo>
                    <a:pt x="2688" y="2303"/>
                  </a:lnTo>
                  <a:lnTo>
                    <a:pt x="2620" y="2303"/>
                  </a:lnTo>
                  <a:lnTo>
                    <a:pt x="2386" y="2303"/>
                  </a:lnTo>
                  <a:lnTo>
                    <a:pt x="2296" y="2303"/>
                  </a:lnTo>
                  <a:lnTo>
                    <a:pt x="2200" y="2303"/>
                  </a:lnTo>
                  <a:lnTo>
                    <a:pt x="1876" y="2303"/>
                  </a:lnTo>
                  <a:lnTo>
                    <a:pt x="1755" y="2303"/>
                  </a:lnTo>
                  <a:lnTo>
                    <a:pt x="1626" y="2303"/>
                  </a:lnTo>
                  <a:lnTo>
                    <a:pt x="328" y="2303"/>
                  </a:lnTo>
                  <a:lnTo>
                    <a:pt x="293" y="2300"/>
                  </a:lnTo>
                  <a:lnTo>
                    <a:pt x="259" y="2295"/>
                  </a:lnTo>
                  <a:lnTo>
                    <a:pt x="259" y="2317"/>
                  </a:lnTo>
                  <a:lnTo>
                    <a:pt x="0" y="2317"/>
                  </a:lnTo>
                  <a:lnTo>
                    <a:pt x="0" y="1974"/>
                  </a:lnTo>
                  <a:lnTo>
                    <a:pt x="0" y="1973"/>
                  </a:lnTo>
                  <a:lnTo>
                    <a:pt x="0" y="1970"/>
                  </a:lnTo>
                  <a:lnTo>
                    <a:pt x="0" y="1966"/>
                  </a:lnTo>
                  <a:lnTo>
                    <a:pt x="0" y="1962"/>
                  </a:lnTo>
                  <a:lnTo>
                    <a:pt x="0" y="1955"/>
                  </a:lnTo>
                  <a:lnTo>
                    <a:pt x="0" y="1946"/>
                  </a:lnTo>
                  <a:lnTo>
                    <a:pt x="0" y="1710"/>
                  </a:lnTo>
                  <a:lnTo>
                    <a:pt x="0" y="1665"/>
                  </a:lnTo>
                  <a:lnTo>
                    <a:pt x="0" y="1617"/>
                  </a:lnTo>
                  <a:lnTo>
                    <a:pt x="0" y="1564"/>
                  </a:lnTo>
                  <a:lnTo>
                    <a:pt x="0" y="1214"/>
                  </a:lnTo>
                  <a:lnTo>
                    <a:pt x="0" y="1127"/>
                  </a:lnTo>
                  <a:lnTo>
                    <a:pt x="0" y="1033"/>
                  </a:lnTo>
                  <a:lnTo>
                    <a:pt x="0" y="932"/>
                  </a:lnTo>
                  <a:lnTo>
                    <a:pt x="0" y="824"/>
                  </a:lnTo>
                  <a:lnTo>
                    <a:pt x="0" y="709"/>
                  </a:lnTo>
                  <a:lnTo>
                    <a:pt x="0" y="587"/>
                  </a:lnTo>
                  <a:lnTo>
                    <a:pt x="0" y="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2861118" y="3453159"/>
            <a:ext cx="1866432" cy="106182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Partner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Admin responsible for enrolling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company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/>
            </a:r>
            <a:br>
              <a:rPr lang="en-US" sz="1400" dirty="0" smtClean="0">
                <a:solidFill>
                  <a:srgbClr val="FFFFFF"/>
                </a:solidFill>
                <a:latin typeface="+mj-lt"/>
              </a:rPr>
            </a:b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into Partner Program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Enrollment (PPE)</a:t>
            </a:r>
          </a:p>
        </p:txBody>
      </p:sp>
    </p:spTree>
    <p:extLst>
      <p:ext uri="{BB962C8B-B14F-4D97-AF65-F5344CB8AC3E}">
        <p14:creationId xmlns:p14="http://schemas.microsoft.com/office/powerpoint/2010/main" val="10044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2"/>
            <a:ext cx="12192002" cy="6858000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-1" y="0"/>
            <a:ext cx="12188826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91" name="Rectangle 90"/>
          <p:cNvSpPr/>
          <p:nvPr/>
        </p:nvSpPr>
        <p:spPr>
          <a:xfrm>
            <a:off x="-1" y="0"/>
            <a:ext cx="12188826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53000"/>
                </a:srgbClr>
              </a:gs>
              <a:gs pos="13000">
                <a:srgbClr val="000000">
                  <a:alpha val="26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grpSp>
        <p:nvGrpSpPr>
          <p:cNvPr id="73" name="Group 72"/>
          <p:cNvGrpSpPr/>
          <p:nvPr/>
        </p:nvGrpSpPr>
        <p:grpSpPr>
          <a:xfrm>
            <a:off x="2236536" y="1812557"/>
            <a:ext cx="4784372" cy="4725392"/>
            <a:chOff x="2895601" y="2185988"/>
            <a:chExt cx="4378325" cy="4324350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5360989" y="5164138"/>
              <a:ext cx="22225" cy="23813"/>
            </a:xfrm>
            <a:prstGeom prst="ellipse">
              <a:avLst/>
            </a:prstGeom>
            <a:solidFill>
              <a:srgbClr val="305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5360989" y="5143501"/>
              <a:ext cx="22225" cy="20638"/>
            </a:xfrm>
            <a:prstGeom prst="ellipse">
              <a:avLst/>
            </a:prstGeom>
            <a:solidFill>
              <a:srgbClr val="305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5360989" y="5187951"/>
              <a:ext cx="22225" cy="20638"/>
            </a:xfrm>
            <a:prstGeom prst="ellipse">
              <a:avLst/>
            </a:prstGeom>
            <a:solidFill>
              <a:srgbClr val="305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3852864" y="2466976"/>
              <a:ext cx="0" cy="725488"/>
            </a:xfrm>
            <a:prstGeom prst="line">
              <a:avLst/>
            </a:prstGeom>
            <a:noFill/>
            <a:ln w="14288" cap="flat">
              <a:solidFill>
                <a:srgbClr val="6B507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H="1" flipV="1">
              <a:off x="3248026" y="2863851"/>
              <a:ext cx="604838" cy="357188"/>
            </a:xfrm>
            <a:prstGeom prst="line">
              <a:avLst/>
            </a:prstGeom>
            <a:noFill/>
            <a:ln w="14288" cap="flat">
              <a:solidFill>
                <a:srgbClr val="6B507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3282951" y="3195638"/>
              <a:ext cx="611188" cy="390525"/>
            </a:xfrm>
            <a:prstGeom prst="line">
              <a:avLst/>
            </a:prstGeom>
            <a:noFill/>
            <a:ln w="14288" cap="flat">
              <a:solidFill>
                <a:srgbClr val="6B507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H="1">
              <a:off x="4722814" y="5502276"/>
              <a:ext cx="666750" cy="339725"/>
            </a:xfrm>
            <a:prstGeom prst="line">
              <a:avLst/>
            </a:prstGeom>
            <a:noFill/>
            <a:ln w="14288" cap="flat">
              <a:solidFill>
                <a:srgbClr val="90B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5324476" y="5502276"/>
              <a:ext cx="695325" cy="339725"/>
            </a:xfrm>
            <a:prstGeom prst="line">
              <a:avLst/>
            </a:prstGeom>
            <a:noFill/>
            <a:ln w="14288" cap="flat">
              <a:solidFill>
                <a:srgbClr val="90B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5373689" y="5513388"/>
              <a:ext cx="0" cy="817563"/>
            </a:xfrm>
            <a:prstGeom prst="line">
              <a:avLst/>
            </a:prstGeom>
            <a:noFill/>
            <a:ln w="14288" cap="flat">
              <a:solidFill>
                <a:srgbClr val="90B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5372101" y="4746626"/>
              <a:ext cx="9525" cy="3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372101" y="4819651"/>
              <a:ext cx="9525" cy="3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5372101" y="4951413"/>
              <a:ext cx="9525" cy="3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5372101" y="4883151"/>
              <a:ext cx="9525" cy="365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5372101" y="5024438"/>
              <a:ext cx="9525" cy="365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343526" y="5086351"/>
              <a:ext cx="65088" cy="55563"/>
            </a:xfrm>
            <a:custGeom>
              <a:avLst/>
              <a:gdLst>
                <a:gd name="T0" fmla="*/ 0 w 41"/>
                <a:gd name="T1" fmla="*/ 0 h 35"/>
                <a:gd name="T2" fmla="*/ 21 w 41"/>
                <a:gd name="T3" fmla="*/ 35 h 35"/>
                <a:gd name="T4" fmla="*/ 41 w 41"/>
                <a:gd name="T5" fmla="*/ 0 h 35"/>
                <a:gd name="T6" fmla="*/ 0 w 41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35">
                  <a:moveTo>
                    <a:pt x="0" y="0"/>
                  </a:moveTo>
                  <a:lnTo>
                    <a:pt x="21" y="35"/>
                  </a:lnTo>
                  <a:lnTo>
                    <a:pt x="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803901" y="2949576"/>
              <a:ext cx="1470025" cy="927100"/>
            </a:xfrm>
            <a:custGeom>
              <a:avLst/>
              <a:gdLst>
                <a:gd name="T0" fmla="*/ 711 w 716"/>
                <a:gd name="T1" fmla="*/ 0 h 451"/>
                <a:gd name="T2" fmla="*/ 716 w 716"/>
                <a:gd name="T3" fmla="*/ 7 h 451"/>
                <a:gd name="T4" fmla="*/ 5 w 716"/>
                <a:gd name="T5" fmla="*/ 451 h 451"/>
                <a:gd name="T6" fmla="*/ 0 w 716"/>
                <a:gd name="T7" fmla="*/ 444 h 451"/>
                <a:gd name="T8" fmla="*/ 711 w 716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451">
                  <a:moveTo>
                    <a:pt x="711" y="0"/>
                  </a:moveTo>
                  <a:lnTo>
                    <a:pt x="716" y="7"/>
                  </a:lnTo>
                  <a:lnTo>
                    <a:pt x="5" y="451"/>
                  </a:lnTo>
                  <a:lnTo>
                    <a:pt x="0" y="444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875089" y="3198813"/>
              <a:ext cx="1135063" cy="715963"/>
            </a:xfrm>
            <a:custGeom>
              <a:avLst/>
              <a:gdLst>
                <a:gd name="T0" fmla="*/ 5 w 715"/>
                <a:gd name="T1" fmla="*/ 0 h 451"/>
                <a:gd name="T2" fmla="*/ 0 w 715"/>
                <a:gd name="T3" fmla="*/ 7 h 451"/>
                <a:gd name="T4" fmla="*/ 712 w 715"/>
                <a:gd name="T5" fmla="*/ 451 h 451"/>
                <a:gd name="T6" fmla="*/ 715 w 715"/>
                <a:gd name="T7" fmla="*/ 444 h 451"/>
                <a:gd name="T8" fmla="*/ 5 w 715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51">
                  <a:moveTo>
                    <a:pt x="5" y="0"/>
                  </a:moveTo>
                  <a:lnTo>
                    <a:pt x="0" y="7"/>
                  </a:lnTo>
                  <a:lnTo>
                    <a:pt x="712" y="451"/>
                  </a:lnTo>
                  <a:lnTo>
                    <a:pt x="715" y="44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803901" y="4321176"/>
              <a:ext cx="1136650" cy="714375"/>
            </a:xfrm>
            <a:custGeom>
              <a:avLst/>
              <a:gdLst>
                <a:gd name="T0" fmla="*/ 711 w 716"/>
                <a:gd name="T1" fmla="*/ 450 h 450"/>
                <a:gd name="T2" fmla="*/ 716 w 716"/>
                <a:gd name="T3" fmla="*/ 443 h 450"/>
                <a:gd name="T4" fmla="*/ 5 w 716"/>
                <a:gd name="T5" fmla="*/ 0 h 450"/>
                <a:gd name="T6" fmla="*/ 0 w 716"/>
                <a:gd name="T7" fmla="*/ 7 h 450"/>
                <a:gd name="T8" fmla="*/ 711 w 71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6" h="450">
                  <a:moveTo>
                    <a:pt x="711" y="450"/>
                  </a:moveTo>
                  <a:lnTo>
                    <a:pt x="716" y="443"/>
                  </a:lnTo>
                  <a:lnTo>
                    <a:pt x="5" y="0"/>
                  </a:lnTo>
                  <a:lnTo>
                    <a:pt x="0" y="7"/>
                  </a:lnTo>
                  <a:lnTo>
                    <a:pt x="711" y="45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870326" y="4283076"/>
              <a:ext cx="1135063" cy="714375"/>
            </a:xfrm>
            <a:custGeom>
              <a:avLst/>
              <a:gdLst>
                <a:gd name="T0" fmla="*/ 5 w 715"/>
                <a:gd name="T1" fmla="*/ 450 h 450"/>
                <a:gd name="T2" fmla="*/ 0 w 715"/>
                <a:gd name="T3" fmla="*/ 443 h 450"/>
                <a:gd name="T4" fmla="*/ 712 w 715"/>
                <a:gd name="T5" fmla="*/ 0 h 450"/>
                <a:gd name="T6" fmla="*/ 715 w 715"/>
                <a:gd name="T7" fmla="*/ 6 h 450"/>
                <a:gd name="T8" fmla="*/ 5 w 715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50">
                  <a:moveTo>
                    <a:pt x="5" y="450"/>
                  </a:moveTo>
                  <a:lnTo>
                    <a:pt x="0" y="443"/>
                  </a:lnTo>
                  <a:lnTo>
                    <a:pt x="712" y="0"/>
                  </a:lnTo>
                  <a:lnTo>
                    <a:pt x="715" y="6"/>
                  </a:lnTo>
                  <a:lnTo>
                    <a:pt x="5" y="4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4168776" y="4103688"/>
              <a:ext cx="546100" cy="11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660901" y="3490913"/>
              <a:ext cx="1431925" cy="1235075"/>
            </a:xfrm>
            <a:custGeom>
              <a:avLst/>
              <a:gdLst>
                <a:gd name="T0" fmla="*/ 225 w 902"/>
                <a:gd name="T1" fmla="*/ 778 h 778"/>
                <a:gd name="T2" fmla="*/ 0 w 902"/>
                <a:gd name="T3" fmla="*/ 389 h 778"/>
                <a:gd name="T4" fmla="*/ 225 w 902"/>
                <a:gd name="T5" fmla="*/ 0 h 778"/>
                <a:gd name="T6" fmla="*/ 676 w 902"/>
                <a:gd name="T7" fmla="*/ 0 h 778"/>
                <a:gd name="T8" fmla="*/ 902 w 902"/>
                <a:gd name="T9" fmla="*/ 389 h 778"/>
                <a:gd name="T10" fmla="*/ 676 w 902"/>
                <a:gd name="T11" fmla="*/ 778 h 778"/>
                <a:gd name="T12" fmla="*/ 225 w 902"/>
                <a:gd name="T13" fmla="*/ 778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2" h="778">
                  <a:moveTo>
                    <a:pt x="225" y="778"/>
                  </a:moveTo>
                  <a:lnTo>
                    <a:pt x="0" y="389"/>
                  </a:lnTo>
                  <a:lnTo>
                    <a:pt x="225" y="0"/>
                  </a:lnTo>
                  <a:lnTo>
                    <a:pt x="676" y="0"/>
                  </a:lnTo>
                  <a:lnTo>
                    <a:pt x="902" y="389"/>
                  </a:lnTo>
                  <a:lnTo>
                    <a:pt x="676" y="778"/>
                  </a:lnTo>
                  <a:lnTo>
                    <a:pt x="225" y="778"/>
                  </a:lnTo>
                  <a:close/>
                </a:path>
              </a:pathLst>
            </a:custGeom>
            <a:solidFill>
              <a:srgbClr val="305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511551" y="2185988"/>
              <a:ext cx="711200" cy="608013"/>
            </a:xfrm>
            <a:custGeom>
              <a:avLst/>
              <a:gdLst>
                <a:gd name="T0" fmla="*/ 112 w 448"/>
                <a:gd name="T1" fmla="*/ 383 h 383"/>
                <a:gd name="T2" fmla="*/ 0 w 448"/>
                <a:gd name="T3" fmla="*/ 192 h 383"/>
                <a:gd name="T4" fmla="*/ 112 w 448"/>
                <a:gd name="T5" fmla="*/ 0 h 383"/>
                <a:gd name="T6" fmla="*/ 336 w 448"/>
                <a:gd name="T7" fmla="*/ 0 h 383"/>
                <a:gd name="T8" fmla="*/ 448 w 448"/>
                <a:gd name="T9" fmla="*/ 192 h 383"/>
                <a:gd name="T10" fmla="*/ 336 w 448"/>
                <a:gd name="T11" fmla="*/ 383 h 383"/>
                <a:gd name="T12" fmla="*/ 112 w 448"/>
                <a:gd name="T13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383">
                  <a:moveTo>
                    <a:pt x="112" y="383"/>
                  </a:moveTo>
                  <a:lnTo>
                    <a:pt x="0" y="192"/>
                  </a:lnTo>
                  <a:lnTo>
                    <a:pt x="112" y="0"/>
                  </a:lnTo>
                  <a:lnTo>
                    <a:pt x="336" y="0"/>
                  </a:lnTo>
                  <a:lnTo>
                    <a:pt x="448" y="192"/>
                  </a:lnTo>
                  <a:lnTo>
                    <a:pt x="336" y="383"/>
                  </a:lnTo>
                  <a:lnTo>
                    <a:pt x="112" y="383"/>
                  </a:lnTo>
                  <a:close/>
                </a:path>
              </a:pathLst>
            </a:custGeom>
            <a:solidFill>
              <a:srgbClr val="978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6521451" y="4659313"/>
              <a:ext cx="711200" cy="608013"/>
            </a:xfrm>
            <a:custGeom>
              <a:avLst/>
              <a:gdLst>
                <a:gd name="T0" fmla="*/ 112 w 448"/>
                <a:gd name="T1" fmla="*/ 383 h 383"/>
                <a:gd name="T2" fmla="*/ 0 w 448"/>
                <a:gd name="T3" fmla="*/ 191 h 383"/>
                <a:gd name="T4" fmla="*/ 112 w 448"/>
                <a:gd name="T5" fmla="*/ 0 h 383"/>
                <a:gd name="T6" fmla="*/ 336 w 448"/>
                <a:gd name="T7" fmla="*/ 0 h 383"/>
                <a:gd name="T8" fmla="*/ 448 w 448"/>
                <a:gd name="T9" fmla="*/ 191 h 383"/>
                <a:gd name="T10" fmla="*/ 336 w 448"/>
                <a:gd name="T11" fmla="*/ 383 h 383"/>
                <a:gd name="T12" fmla="*/ 112 w 448"/>
                <a:gd name="T13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383">
                  <a:moveTo>
                    <a:pt x="112" y="383"/>
                  </a:moveTo>
                  <a:lnTo>
                    <a:pt x="0" y="191"/>
                  </a:lnTo>
                  <a:lnTo>
                    <a:pt x="112" y="0"/>
                  </a:lnTo>
                  <a:lnTo>
                    <a:pt x="336" y="0"/>
                  </a:lnTo>
                  <a:lnTo>
                    <a:pt x="448" y="191"/>
                  </a:lnTo>
                  <a:lnTo>
                    <a:pt x="336" y="383"/>
                  </a:lnTo>
                  <a:lnTo>
                    <a:pt x="112" y="383"/>
                  </a:lnTo>
                  <a:close/>
                </a:path>
              </a:pathLst>
            </a:custGeom>
            <a:solidFill>
              <a:srgbClr val="A28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514726" y="4665663"/>
              <a:ext cx="711200" cy="609600"/>
            </a:xfrm>
            <a:custGeom>
              <a:avLst/>
              <a:gdLst>
                <a:gd name="T0" fmla="*/ 113 w 448"/>
                <a:gd name="T1" fmla="*/ 384 h 384"/>
                <a:gd name="T2" fmla="*/ 0 w 448"/>
                <a:gd name="T3" fmla="*/ 192 h 384"/>
                <a:gd name="T4" fmla="*/ 113 w 448"/>
                <a:gd name="T5" fmla="*/ 0 h 384"/>
                <a:gd name="T6" fmla="*/ 336 w 448"/>
                <a:gd name="T7" fmla="*/ 0 h 384"/>
                <a:gd name="T8" fmla="*/ 448 w 448"/>
                <a:gd name="T9" fmla="*/ 192 h 384"/>
                <a:gd name="T10" fmla="*/ 336 w 448"/>
                <a:gd name="T11" fmla="*/ 384 h 384"/>
                <a:gd name="T12" fmla="*/ 113 w 448"/>
                <a:gd name="T1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384">
                  <a:moveTo>
                    <a:pt x="113" y="384"/>
                  </a:moveTo>
                  <a:lnTo>
                    <a:pt x="0" y="192"/>
                  </a:lnTo>
                  <a:lnTo>
                    <a:pt x="113" y="0"/>
                  </a:lnTo>
                  <a:lnTo>
                    <a:pt x="336" y="0"/>
                  </a:lnTo>
                  <a:lnTo>
                    <a:pt x="448" y="192"/>
                  </a:lnTo>
                  <a:lnTo>
                    <a:pt x="336" y="384"/>
                  </a:lnTo>
                  <a:lnTo>
                    <a:pt x="113" y="384"/>
                  </a:lnTo>
                  <a:close/>
                </a:path>
              </a:pathLst>
            </a:custGeom>
            <a:solidFill>
              <a:srgbClr val="EDE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3514726" y="3803651"/>
              <a:ext cx="711200" cy="609600"/>
            </a:xfrm>
            <a:custGeom>
              <a:avLst/>
              <a:gdLst>
                <a:gd name="T0" fmla="*/ 113 w 448"/>
                <a:gd name="T1" fmla="*/ 384 h 384"/>
                <a:gd name="T2" fmla="*/ 0 w 448"/>
                <a:gd name="T3" fmla="*/ 192 h 384"/>
                <a:gd name="T4" fmla="*/ 113 w 448"/>
                <a:gd name="T5" fmla="*/ 0 h 384"/>
                <a:gd name="T6" fmla="*/ 336 w 448"/>
                <a:gd name="T7" fmla="*/ 0 h 384"/>
                <a:gd name="T8" fmla="*/ 448 w 448"/>
                <a:gd name="T9" fmla="*/ 192 h 384"/>
                <a:gd name="T10" fmla="*/ 336 w 448"/>
                <a:gd name="T11" fmla="*/ 384 h 384"/>
                <a:gd name="T12" fmla="*/ 113 w 448"/>
                <a:gd name="T1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384">
                  <a:moveTo>
                    <a:pt x="113" y="384"/>
                  </a:moveTo>
                  <a:lnTo>
                    <a:pt x="0" y="192"/>
                  </a:lnTo>
                  <a:lnTo>
                    <a:pt x="113" y="0"/>
                  </a:lnTo>
                  <a:lnTo>
                    <a:pt x="336" y="0"/>
                  </a:lnTo>
                  <a:lnTo>
                    <a:pt x="448" y="192"/>
                  </a:lnTo>
                  <a:lnTo>
                    <a:pt x="336" y="384"/>
                  </a:lnTo>
                  <a:lnTo>
                    <a:pt x="113" y="384"/>
                  </a:lnTo>
                  <a:close/>
                </a:path>
              </a:pathLst>
            </a:custGeom>
            <a:solidFill>
              <a:srgbClr val="D1A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5654676" y="5532438"/>
              <a:ext cx="711200" cy="608013"/>
            </a:xfrm>
            <a:custGeom>
              <a:avLst/>
              <a:gdLst>
                <a:gd name="T0" fmla="*/ 112 w 448"/>
                <a:gd name="T1" fmla="*/ 383 h 383"/>
                <a:gd name="T2" fmla="*/ 0 w 448"/>
                <a:gd name="T3" fmla="*/ 192 h 383"/>
                <a:gd name="T4" fmla="*/ 112 w 448"/>
                <a:gd name="T5" fmla="*/ 0 h 383"/>
                <a:gd name="T6" fmla="*/ 336 w 448"/>
                <a:gd name="T7" fmla="*/ 0 h 383"/>
                <a:gd name="T8" fmla="*/ 448 w 448"/>
                <a:gd name="T9" fmla="*/ 192 h 383"/>
                <a:gd name="T10" fmla="*/ 336 w 448"/>
                <a:gd name="T11" fmla="*/ 383 h 383"/>
                <a:gd name="T12" fmla="*/ 112 w 448"/>
                <a:gd name="T13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383">
                  <a:moveTo>
                    <a:pt x="112" y="383"/>
                  </a:moveTo>
                  <a:lnTo>
                    <a:pt x="0" y="192"/>
                  </a:lnTo>
                  <a:lnTo>
                    <a:pt x="112" y="0"/>
                  </a:lnTo>
                  <a:lnTo>
                    <a:pt x="336" y="0"/>
                  </a:lnTo>
                  <a:lnTo>
                    <a:pt x="448" y="192"/>
                  </a:lnTo>
                  <a:lnTo>
                    <a:pt x="336" y="383"/>
                  </a:lnTo>
                  <a:lnTo>
                    <a:pt x="112" y="383"/>
                  </a:lnTo>
                  <a:close/>
                </a:path>
              </a:pathLst>
            </a:custGeom>
            <a:solidFill>
              <a:srgbClr val="CED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400551" y="5535613"/>
              <a:ext cx="711200" cy="608013"/>
            </a:xfrm>
            <a:custGeom>
              <a:avLst/>
              <a:gdLst>
                <a:gd name="T0" fmla="*/ 112 w 448"/>
                <a:gd name="T1" fmla="*/ 383 h 383"/>
                <a:gd name="T2" fmla="*/ 0 w 448"/>
                <a:gd name="T3" fmla="*/ 192 h 383"/>
                <a:gd name="T4" fmla="*/ 112 w 448"/>
                <a:gd name="T5" fmla="*/ 0 h 383"/>
                <a:gd name="T6" fmla="*/ 335 w 448"/>
                <a:gd name="T7" fmla="*/ 0 h 383"/>
                <a:gd name="T8" fmla="*/ 448 w 448"/>
                <a:gd name="T9" fmla="*/ 192 h 383"/>
                <a:gd name="T10" fmla="*/ 335 w 448"/>
                <a:gd name="T11" fmla="*/ 383 h 383"/>
                <a:gd name="T12" fmla="*/ 112 w 448"/>
                <a:gd name="T13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383">
                  <a:moveTo>
                    <a:pt x="112" y="383"/>
                  </a:moveTo>
                  <a:lnTo>
                    <a:pt x="0" y="192"/>
                  </a:lnTo>
                  <a:lnTo>
                    <a:pt x="112" y="0"/>
                  </a:lnTo>
                  <a:lnTo>
                    <a:pt x="335" y="0"/>
                  </a:lnTo>
                  <a:lnTo>
                    <a:pt x="448" y="192"/>
                  </a:lnTo>
                  <a:lnTo>
                    <a:pt x="335" y="383"/>
                  </a:lnTo>
                  <a:lnTo>
                    <a:pt x="112" y="383"/>
                  </a:lnTo>
                  <a:close/>
                </a:path>
              </a:pathLst>
            </a:custGeom>
            <a:solidFill>
              <a:srgbClr val="CED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5016501" y="5900738"/>
              <a:ext cx="711200" cy="609600"/>
            </a:xfrm>
            <a:custGeom>
              <a:avLst/>
              <a:gdLst>
                <a:gd name="T0" fmla="*/ 112 w 448"/>
                <a:gd name="T1" fmla="*/ 384 h 384"/>
                <a:gd name="T2" fmla="*/ 0 w 448"/>
                <a:gd name="T3" fmla="*/ 192 h 384"/>
                <a:gd name="T4" fmla="*/ 112 w 448"/>
                <a:gd name="T5" fmla="*/ 0 h 384"/>
                <a:gd name="T6" fmla="*/ 336 w 448"/>
                <a:gd name="T7" fmla="*/ 0 h 384"/>
                <a:gd name="T8" fmla="*/ 448 w 448"/>
                <a:gd name="T9" fmla="*/ 192 h 384"/>
                <a:gd name="T10" fmla="*/ 336 w 448"/>
                <a:gd name="T11" fmla="*/ 384 h 384"/>
                <a:gd name="T12" fmla="*/ 112 w 448"/>
                <a:gd name="T1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384">
                  <a:moveTo>
                    <a:pt x="112" y="384"/>
                  </a:moveTo>
                  <a:lnTo>
                    <a:pt x="0" y="192"/>
                  </a:lnTo>
                  <a:lnTo>
                    <a:pt x="112" y="0"/>
                  </a:lnTo>
                  <a:lnTo>
                    <a:pt x="336" y="0"/>
                  </a:lnTo>
                  <a:lnTo>
                    <a:pt x="448" y="192"/>
                  </a:lnTo>
                  <a:lnTo>
                    <a:pt x="336" y="384"/>
                  </a:lnTo>
                  <a:lnTo>
                    <a:pt x="112" y="384"/>
                  </a:lnTo>
                  <a:close/>
                </a:path>
              </a:pathLst>
            </a:custGeom>
            <a:solidFill>
              <a:srgbClr val="CED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2895601" y="2536826"/>
              <a:ext cx="711200" cy="608013"/>
            </a:xfrm>
            <a:custGeom>
              <a:avLst/>
              <a:gdLst>
                <a:gd name="T0" fmla="*/ 112 w 448"/>
                <a:gd name="T1" fmla="*/ 383 h 383"/>
                <a:gd name="T2" fmla="*/ 0 w 448"/>
                <a:gd name="T3" fmla="*/ 191 h 383"/>
                <a:gd name="T4" fmla="*/ 112 w 448"/>
                <a:gd name="T5" fmla="*/ 0 h 383"/>
                <a:gd name="T6" fmla="*/ 336 w 448"/>
                <a:gd name="T7" fmla="*/ 0 h 383"/>
                <a:gd name="T8" fmla="*/ 448 w 448"/>
                <a:gd name="T9" fmla="*/ 191 h 383"/>
                <a:gd name="T10" fmla="*/ 336 w 448"/>
                <a:gd name="T11" fmla="*/ 383 h 383"/>
                <a:gd name="T12" fmla="*/ 112 w 448"/>
                <a:gd name="T13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383">
                  <a:moveTo>
                    <a:pt x="112" y="383"/>
                  </a:moveTo>
                  <a:lnTo>
                    <a:pt x="0" y="191"/>
                  </a:lnTo>
                  <a:lnTo>
                    <a:pt x="112" y="0"/>
                  </a:lnTo>
                  <a:lnTo>
                    <a:pt x="336" y="0"/>
                  </a:lnTo>
                  <a:lnTo>
                    <a:pt x="448" y="191"/>
                  </a:lnTo>
                  <a:lnTo>
                    <a:pt x="336" y="383"/>
                  </a:lnTo>
                  <a:lnTo>
                    <a:pt x="112" y="383"/>
                  </a:lnTo>
                  <a:close/>
                </a:path>
              </a:pathLst>
            </a:custGeom>
            <a:solidFill>
              <a:srgbClr val="978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895601" y="3263901"/>
              <a:ext cx="711200" cy="608013"/>
            </a:xfrm>
            <a:custGeom>
              <a:avLst/>
              <a:gdLst>
                <a:gd name="T0" fmla="*/ 112 w 448"/>
                <a:gd name="T1" fmla="*/ 383 h 383"/>
                <a:gd name="T2" fmla="*/ 0 w 448"/>
                <a:gd name="T3" fmla="*/ 191 h 383"/>
                <a:gd name="T4" fmla="*/ 112 w 448"/>
                <a:gd name="T5" fmla="*/ 0 h 383"/>
                <a:gd name="T6" fmla="*/ 336 w 448"/>
                <a:gd name="T7" fmla="*/ 0 h 383"/>
                <a:gd name="T8" fmla="*/ 448 w 448"/>
                <a:gd name="T9" fmla="*/ 191 h 383"/>
                <a:gd name="T10" fmla="*/ 336 w 448"/>
                <a:gd name="T11" fmla="*/ 383 h 383"/>
                <a:gd name="T12" fmla="*/ 112 w 448"/>
                <a:gd name="T13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8" h="383">
                  <a:moveTo>
                    <a:pt x="112" y="383"/>
                  </a:moveTo>
                  <a:lnTo>
                    <a:pt x="0" y="191"/>
                  </a:lnTo>
                  <a:lnTo>
                    <a:pt x="112" y="0"/>
                  </a:lnTo>
                  <a:lnTo>
                    <a:pt x="336" y="0"/>
                  </a:lnTo>
                  <a:lnTo>
                    <a:pt x="448" y="191"/>
                  </a:lnTo>
                  <a:lnTo>
                    <a:pt x="336" y="383"/>
                  </a:lnTo>
                  <a:lnTo>
                    <a:pt x="112" y="383"/>
                  </a:lnTo>
                  <a:close/>
                </a:path>
              </a:pathLst>
            </a:custGeom>
            <a:solidFill>
              <a:srgbClr val="978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4975226" y="5141913"/>
              <a:ext cx="814388" cy="704850"/>
            </a:xfrm>
            <a:custGeom>
              <a:avLst/>
              <a:gdLst>
                <a:gd name="T0" fmla="*/ 128 w 513"/>
                <a:gd name="T1" fmla="*/ 444 h 444"/>
                <a:gd name="T2" fmla="*/ 0 w 513"/>
                <a:gd name="T3" fmla="*/ 222 h 444"/>
                <a:gd name="T4" fmla="*/ 128 w 513"/>
                <a:gd name="T5" fmla="*/ 0 h 444"/>
                <a:gd name="T6" fmla="*/ 385 w 513"/>
                <a:gd name="T7" fmla="*/ 0 h 444"/>
                <a:gd name="T8" fmla="*/ 513 w 513"/>
                <a:gd name="T9" fmla="*/ 222 h 444"/>
                <a:gd name="T10" fmla="*/ 385 w 513"/>
                <a:gd name="T11" fmla="*/ 444 h 444"/>
                <a:gd name="T12" fmla="*/ 128 w 513"/>
                <a:gd name="T13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3" h="444">
                  <a:moveTo>
                    <a:pt x="128" y="444"/>
                  </a:moveTo>
                  <a:lnTo>
                    <a:pt x="0" y="222"/>
                  </a:lnTo>
                  <a:lnTo>
                    <a:pt x="128" y="0"/>
                  </a:lnTo>
                  <a:lnTo>
                    <a:pt x="385" y="0"/>
                  </a:lnTo>
                  <a:lnTo>
                    <a:pt x="513" y="222"/>
                  </a:lnTo>
                  <a:lnTo>
                    <a:pt x="385" y="444"/>
                  </a:lnTo>
                  <a:lnTo>
                    <a:pt x="128" y="444"/>
                  </a:lnTo>
                  <a:close/>
                </a:path>
              </a:pathLst>
            </a:custGeom>
            <a:solidFill>
              <a:srgbClr val="90B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460751" y="2851151"/>
              <a:ext cx="814388" cy="706438"/>
            </a:xfrm>
            <a:custGeom>
              <a:avLst/>
              <a:gdLst>
                <a:gd name="T0" fmla="*/ 128 w 513"/>
                <a:gd name="T1" fmla="*/ 445 h 445"/>
                <a:gd name="T2" fmla="*/ 0 w 513"/>
                <a:gd name="T3" fmla="*/ 222 h 445"/>
                <a:gd name="T4" fmla="*/ 128 w 513"/>
                <a:gd name="T5" fmla="*/ 0 h 445"/>
                <a:gd name="T6" fmla="*/ 385 w 513"/>
                <a:gd name="T7" fmla="*/ 0 h 445"/>
                <a:gd name="T8" fmla="*/ 513 w 513"/>
                <a:gd name="T9" fmla="*/ 222 h 445"/>
                <a:gd name="T10" fmla="*/ 385 w 513"/>
                <a:gd name="T11" fmla="*/ 445 h 445"/>
                <a:gd name="T12" fmla="*/ 128 w 513"/>
                <a:gd name="T13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3" h="445">
                  <a:moveTo>
                    <a:pt x="128" y="445"/>
                  </a:moveTo>
                  <a:lnTo>
                    <a:pt x="0" y="222"/>
                  </a:lnTo>
                  <a:lnTo>
                    <a:pt x="128" y="0"/>
                  </a:lnTo>
                  <a:lnTo>
                    <a:pt x="385" y="0"/>
                  </a:lnTo>
                  <a:lnTo>
                    <a:pt x="513" y="222"/>
                  </a:lnTo>
                  <a:lnTo>
                    <a:pt x="385" y="445"/>
                  </a:lnTo>
                  <a:lnTo>
                    <a:pt x="128" y="445"/>
                  </a:lnTo>
                  <a:close/>
                </a:path>
              </a:pathLst>
            </a:custGeom>
            <a:solidFill>
              <a:srgbClr val="6B5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10" name="TextBox 1409"/>
            <p:cNvSpPr txBox="1"/>
            <p:nvPr/>
          </p:nvSpPr>
          <p:spPr>
            <a:xfrm>
              <a:off x="3595752" y="2256199"/>
              <a:ext cx="521650" cy="3886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spc="-30" dirty="0" smtClean="0">
                  <a:solidFill>
                    <a:srgbClr val="FFFFFF"/>
                  </a:solidFill>
                </a:rPr>
                <a:t>Strategic</a:t>
              </a:r>
              <a:br>
                <a:rPr lang="en-US" sz="800" spc="-30" dirty="0" smtClean="0">
                  <a:solidFill>
                    <a:srgbClr val="FFFFFF"/>
                  </a:solidFill>
                </a:rPr>
              </a:br>
              <a:r>
                <a:rPr lang="en-US" sz="800" spc="-30" dirty="0" smtClean="0">
                  <a:solidFill>
                    <a:srgbClr val="FFFFFF"/>
                  </a:solidFill>
                </a:rPr>
                <a:t>Solution</a:t>
              </a:r>
              <a:br>
                <a:rPr lang="en-US" sz="800" spc="-30" dirty="0" smtClean="0">
                  <a:solidFill>
                    <a:srgbClr val="FFFFFF"/>
                  </a:solidFill>
                </a:rPr>
              </a:br>
              <a:r>
                <a:rPr lang="en-US" sz="800" spc="-30" dirty="0" smtClean="0">
                  <a:solidFill>
                    <a:srgbClr val="FFFFFF"/>
                  </a:solidFill>
                </a:rPr>
                <a:t>Partners</a:t>
              </a:r>
              <a:endParaRPr lang="en-US" sz="8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11" name="TextBox 1410"/>
            <p:cNvSpPr txBox="1"/>
            <p:nvPr/>
          </p:nvSpPr>
          <p:spPr>
            <a:xfrm>
              <a:off x="2978351" y="2662589"/>
              <a:ext cx="565072" cy="3886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spc="-30" dirty="0" smtClean="0">
                  <a:solidFill>
                    <a:srgbClr val="FFFFFF"/>
                  </a:solidFill>
                </a:rPr>
                <a:t>Preferred </a:t>
              </a:r>
              <a:br>
                <a:rPr lang="en-US" sz="800" spc="-30" dirty="0" smtClean="0">
                  <a:solidFill>
                    <a:srgbClr val="FFFFFF"/>
                  </a:solidFill>
                </a:rPr>
              </a:br>
              <a:r>
                <a:rPr lang="en-US" sz="800" spc="-30" dirty="0" smtClean="0">
                  <a:solidFill>
                    <a:srgbClr val="FFFFFF"/>
                  </a:solidFill>
                </a:rPr>
                <a:t>Solution</a:t>
              </a:r>
              <a:br>
                <a:rPr lang="en-US" sz="800" spc="-30" dirty="0" smtClean="0">
                  <a:solidFill>
                    <a:srgbClr val="FFFFFF"/>
                  </a:solidFill>
                </a:rPr>
              </a:br>
              <a:r>
                <a:rPr lang="en-US" sz="800" spc="-30" dirty="0" smtClean="0">
                  <a:solidFill>
                    <a:srgbClr val="FFFFFF"/>
                  </a:solidFill>
                </a:rPr>
                <a:t>Partners</a:t>
              </a:r>
              <a:endParaRPr lang="en-US" sz="8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12" name="TextBox 1411"/>
            <p:cNvSpPr txBox="1"/>
            <p:nvPr/>
          </p:nvSpPr>
          <p:spPr>
            <a:xfrm>
              <a:off x="3012237" y="3425291"/>
              <a:ext cx="497298" cy="2872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spc="-30" dirty="0" smtClean="0">
                  <a:solidFill>
                    <a:srgbClr val="FFFFFF"/>
                  </a:solidFill>
                </a:rPr>
                <a:t>Solution</a:t>
              </a:r>
              <a:br>
                <a:rPr lang="en-US" sz="800" spc="-30" dirty="0" smtClean="0">
                  <a:solidFill>
                    <a:srgbClr val="FFFFFF"/>
                  </a:solidFill>
                </a:rPr>
              </a:br>
              <a:r>
                <a:rPr lang="en-US" sz="800" spc="-30" dirty="0" smtClean="0">
                  <a:solidFill>
                    <a:srgbClr val="FFFFFF"/>
                  </a:solidFill>
                </a:rPr>
                <a:t>Partners</a:t>
              </a:r>
              <a:endParaRPr lang="en-US" sz="8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13" name="TextBox 1412"/>
            <p:cNvSpPr txBox="1"/>
            <p:nvPr/>
          </p:nvSpPr>
          <p:spPr>
            <a:xfrm>
              <a:off x="3532823" y="2920528"/>
              <a:ext cx="647514" cy="50275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spc="-30" dirty="0" smtClean="0">
                  <a:solidFill>
                    <a:srgbClr val="FFFFFF"/>
                  </a:solidFill>
                </a:rPr>
                <a:t>Solution</a:t>
              </a:r>
              <a:br>
                <a:rPr lang="en-US" sz="1050" spc="-30" dirty="0" smtClean="0">
                  <a:solidFill>
                    <a:srgbClr val="FFFFFF"/>
                  </a:solidFill>
                </a:rPr>
              </a:br>
              <a:r>
                <a:rPr lang="en-US" sz="1050" spc="-30" dirty="0" smtClean="0">
                  <a:solidFill>
                    <a:srgbClr val="FFFFFF"/>
                  </a:solidFill>
                </a:rPr>
                <a:t>Partner</a:t>
              </a:r>
              <a:br>
                <a:rPr lang="en-US" sz="1050" spc="-30" dirty="0" smtClean="0">
                  <a:solidFill>
                    <a:srgbClr val="FFFFFF"/>
                  </a:solidFill>
                </a:rPr>
              </a:br>
              <a:r>
                <a:rPr lang="en-US" sz="1050" spc="-30" dirty="0" smtClean="0">
                  <a:solidFill>
                    <a:srgbClr val="FFFFFF"/>
                  </a:solidFill>
                </a:rPr>
                <a:t>Program</a:t>
              </a:r>
              <a:endParaRPr lang="en-US" sz="1050" spc="-30" dirty="0">
                <a:solidFill>
                  <a:srgbClr val="FFFFFF"/>
                </a:solidFill>
              </a:endParaRPr>
            </a:p>
          </p:txBody>
        </p:sp>
        <p:sp>
          <p:nvSpPr>
            <p:cNvPr id="1414" name="TextBox 1413"/>
            <p:cNvSpPr txBox="1"/>
            <p:nvPr/>
          </p:nvSpPr>
          <p:spPr>
            <a:xfrm>
              <a:off x="3539352" y="3885722"/>
              <a:ext cx="656903" cy="3886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spc="-30" dirty="0" smtClean="0">
                  <a:solidFill>
                    <a:srgbClr val="FFFFFF"/>
                  </a:solidFill>
                </a:rPr>
                <a:t>Solution</a:t>
              </a:r>
              <a:br>
                <a:rPr lang="en-US" sz="800" spc="-30" dirty="0" smtClean="0">
                  <a:solidFill>
                    <a:srgbClr val="FFFFFF"/>
                  </a:solidFill>
                </a:rPr>
              </a:br>
              <a:r>
                <a:rPr lang="en-US" sz="800" spc="-30" dirty="0" smtClean="0">
                  <a:solidFill>
                    <a:srgbClr val="FFFFFF"/>
                  </a:solidFill>
                </a:rPr>
                <a:t>Technology </a:t>
              </a:r>
              <a:br>
                <a:rPr lang="en-US" sz="800" spc="-30" dirty="0" smtClean="0">
                  <a:solidFill>
                    <a:srgbClr val="FFFFFF"/>
                  </a:solidFill>
                </a:rPr>
              </a:br>
              <a:r>
                <a:rPr lang="en-US" sz="800" spc="-30" dirty="0" smtClean="0">
                  <a:solidFill>
                    <a:srgbClr val="FFFFFF"/>
                  </a:solidFill>
                </a:rPr>
                <a:t>Integrator</a:t>
              </a:r>
              <a:endParaRPr lang="en-US" sz="8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15" name="TextBox 1414"/>
            <p:cNvSpPr txBox="1"/>
            <p:nvPr/>
          </p:nvSpPr>
          <p:spPr>
            <a:xfrm>
              <a:off x="3596363" y="4773673"/>
              <a:ext cx="534853" cy="3886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spc="-30" dirty="0" smtClean="0">
                  <a:solidFill>
                    <a:srgbClr val="000000"/>
                  </a:solidFill>
                </a:rPr>
                <a:t>Learning </a:t>
              </a:r>
              <a:br>
                <a:rPr lang="en-US" sz="800" spc="-30" dirty="0" smtClean="0">
                  <a:solidFill>
                    <a:srgbClr val="000000"/>
                  </a:solidFill>
                </a:rPr>
              </a:br>
              <a:r>
                <a:rPr lang="en-US" sz="800" spc="-30" dirty="0" smtClean="0">
                  <a:solidFill>
                    <a:srgbClr val="000000"/>
                  </a:solidFill>
                </a:rPr>
                <a:t>Partner</a:t>
              </a:r>
              <a:br>
                <a:rPr lang="en-US" sz="800" spc="-30" dirty="0" smtClean="0">
                  <a:solidFill>
                    <a:srgbClr val="000000"/>
                  </a:solidFill>
                </a:rPr>
              </a:br>
              <a:r>
                <a:rPr lang="en-US" sz="800" spc="-30" dirty="0" smtClean="0">
                  <a:solidFill>
                    <a:srgbClr val="000000"/>
                  </a:solidFill>
                </a:rPr>
                <a:t>Program</a:t>
              </a:r>
              <a:endParaRPr lang="en-US" sz="800" spc="-30" dirty="0">
                <a:solidFill>
                  <a:srgbClr val="000000"/>
                </a:solidFill>
              </a:endParaRPr>
            </a:p>
          </p:txBody>
        </p:sp>
        <p:sp>
          <p:nvSpPr>
            <p:cNvPr id="1416" name="TextBox 1415"/>
            <p:cNvSpPr txBox="1"/>
            <p:nvPr/>
          </p:nvSpPr>
          <p:spPr>
            <a:xfrm>
              <a:off x="4483099" y="5643775"/>
              <a:ext cx="543361" cy="3886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spc="-30" dirty="0" smtClean="0">
                  <a:solidFill>
                    <a:srgbClr val="000000"/>
                  </a:solidFill>
                </a:rPr>
                <a:t>Cloud &amp;</a:t>
              </a:r>
              <a:br>
                <a:rPr lang="en-US" sz="800" spc="-30" dirty="0" smtClean="0">
                  <a:solidFill>
                    <a:srgbClr val="000000"/>
                  </a:solidFill>
                </a:rPr>
              </a:br>
              <a:r>
                <a:rPr lang="en-US" sz="800" spc="-30" dirty="0" smtClean="0">
                  <a:solidFill>
                    <a:srgbClr val="000000"/>
                  </a:solidFill>
                </a:rPr>
                <a:t>Managed</a:t>
              </a:r>
              <a:br>
                <a:rPr lang="en-US" sz="800" spc="-30" dirty="0" smtClean="0">
                  <a:solidFill>
                    <a:srgbClr val="000000"/>
                  </a:solidFill>
                </a:rPr>
              </a:br>
              <a:r>
                <a:rPr lang="en-US" sz="800" spc="-30" dirty="0" smtClean="0">
                  <a:solidFill>
                    <a:srgbClr val="000000"/>
                  </a:solidFill>
                </a:rPr>
                <a:t>Services</a:t>
              </a:r>
              <a:endParaRPr lang="en-US" sz="800" spc="-30" dirty="0">
                <a:solidFill>
                  <a:srgbClr val="000000"/>
                </a:solidFill>
              </a:endParaRPr>
            </a:p>
          </p:txBody>
        </p:sp>
        <p:sp>
          <p:nvSpPr>
            <p:cNvPr id="1417" name="TextBox 1416"/>
            <p:cNvSpPr txBox="1"/>
            <p:nvPr/>
          </p:nvSpPr>
          <p:spPr>
            <a:xfrm>
              <a:off x="5111618" y="5998523"/>
              <a:ext cx="502286" cy="38868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spc="-30" dirty="0" smtClean="0">
                  <a:solidFill>
                    <a:srgbClr val="000000"/>
                  </a:solidFill>
                </a:rPr>
                <a:t>Global</a:t>
              </a:r>
              <a:br>
                <a:rPr lang="en-US" sz="800" spc="-30" dirty="0" smtClean="0">
                  <a:solidFill>
                    <a:srgbClr val="000000"/>
                  </a:solidFill>
                </a:rPr>
              </a:br>
              <a:r>
                <a:rPr lang="en-US" sz="800" spc="-30" dirty="0" smtClean="0">
                  <a:solidFill>
                    <a:srgbClr val="000000"/>
                  </a:solidFill>
                </a:rPr>
                <a:t>Partner</a:t>
              </a:r>
              <a:br>
                <a:rPr lang="en-US" sz="800" spc="-30" dirty="0" smtClean="0">
                  <a:solidFill>
                    <a:srgbClr val="000000"/>
                  </a:solidFill>
                </a:rPr>
              </a:br>
              <a:r>
                <a:rPr lang="en-US" sz="800" spc="-30" dirty="0" smtClean="0">
                  <a:solidFill>
                    <a:srgbClr val="000000"/>
                  </a:solidFill>
                </a:rPr>
                <a:t>Network</a:t>
              </a:r>
              <a:endParaRPr lang="en-US" sz="800" spc="-30" dirty="0">
                <a:solidFill>
                  <a:srgbClr val="000000"/>
                </a:solidFill>
              </a:endParaRPr>
            </a:p>
          </p:txBody>
        </p:sp>
        <p:sp>
          <p:nvSpPr>
            <p:cNvPr id="1418" name="TextBox 1417"/>
            <p:cNvSpPr txBox="1"/>
            <p:nvPr/>
          </p:nvSpPr>
          <p:spPr>
            <a:xfrm>
              <a:off x="5747389" y="5745170"/>
              <a:ext cx="530452" cy="1858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spc="-30" dirty="0" smtClean="0">
                  <a:solidFill>
                    <a:srgbClr val="000000"/>
                  </a:solidFill>
                </a:rPr>
                <a:t>Solutions</a:t>
              </a:r>
              <a:endParaRPr lang="en-US" sz="800" spc="-30" dirty="0">
                <a:solidFill>
                  <a:srgbClr val="000000"/>
                </a:solidFill>
              </a:endParaRPr>
            </a:p>
          </p:txBody>
        </p:sp>
        <p:sp>
          <p:nvSpPr>
            <p:cNvPr id="1419" name="TextBox 1418"/>
            <p:cNvSpPr txBox="1"/>
            <p:nvPr/>
          </p:nvSpPr>
          <p:spPr>
            <a:xfrm>
              <a:off x="4985391" y="5377790"/>
              <a:ext cx="819736" cy="21757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spc="-30" dirty="0" smtClean="0">
                  <a:solidFill>
                    <a:srgbClr val="FFFFFF"/>
                  </a:solidFill>
                </a:rPr>
                <a:t>Marketplace</a:t>
              </a:r>
              <a:endParaRPr lang="en-US" sz="1050" spc="-30" dirty="0">
                <a:solidFill>
                  <a:srgbClr val="FFFFFF"/>
                </a:solidFill>
              </a:endParaRPr>
            </a:p>
          </p:txBody>
        </p:sp>
        <p:sp>
          <p:nvSpPr>
            <p:cNvPr id="1420" name="TextBox 1419"/>
            <p:cNvSpPr txBox="1"/>
            <p:nvPr/>
          </p:nvSpPr>
          <p:spPr>
            <a:xfrm>
              <a:off x="6579449" y="4875069"/>
              <a:ext cx="607907" cy="1858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spc="-30" dirty="0" smtClean="0">
                  <a:solidFill>
                    <a:srgbClr val="FFFFFF"/>
                  </a:solidFill>
                </a:rPr>
                <a:t>Distribution</a:t>
              </a:r>
              <a:endParaRPr lang="en-US" sz="800" spc="-30" dirty="0">
                <a:solidFill>
                  <a:srgbClr val="FFFFFF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09160" y="3680460"/>
              <a:ext cx="1371600" cy="675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FFFF"/>
                  </a:solidFill>
                  <a:latin typeface="+mj-lt"/>
                </a:rPr>
                <a:t>Cisco</a:t>
              </a:r>
              <a:br>
                <a:rPr lang="en-US" sz="1400" dirty="0" smtClean="0">
                  <a:solidFill>
                    <a:srgbClr val="FFFFFF"/>
                  </a:solidFill>
                  <a:latin typeface="+mj-lt"/>
                </a:rPr>
              </a:br>
              <a:r>
                <a:rPr lang="en-US" sz="1400" dirty="0" smtClean="0">
                  <a:solidFill>
                    <a:srgbClr val="FFFFFF"/>
                  </a:solidFill>
                  <a:latin typeface="+mj-lt"/>
                </a:rPr>
                <a:t>Partner</a:t>
              </a:r>
              <a:br>
                <a:rPr lang="en-US" sz="1400" dirty="0" smtClean="0">
                  <a:solidFill>
                    <a:srgbClr val="FFFFFF"/>
                  </a:solidFill>
                  <a:latin typeface="+mj-lt"/>
                </a:rPr>
              </a:br>
              <a:r>
                <a:rPr lang="en-US" sz="1400" dirty="0" smtClean="0">
                  <a:solidFill>
                    <a:srgbClr val="FFFFFF"/>
                  </a:solidFill>
                  <a:latin typeface="+mj-lt"/>
                </a:rPr>
                <a:t>Ecosystem</a:t>
              </a:r>
              <a:endParaRPr lang="en-US" sz="1400" dirty="0">
                <a:solidFill>
                  <a:srgbClr val="FFFFFF"/>
                </a:solidFill>
                <a:latin typeface="+mj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246155" y="1730624"/>
            <a:ext cx="4815190" cy="4202872"/>
            <a:chOff x="6626226" y="1652588"/>
            <a:chExt cx="2659063" cy="2320926"/>
          </a:xfrm>
        </p:grpSpPr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8154989" y="3748088"/>
              <a:ext cx="955675" cy="0"/>
            </a:xfrm>
            <a:prstGeom prst="line">
              <a:avLst/>
            </a:prstGeom>
            <a:noFill/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>
              <a:off x="8142289" y="1881188"/>
              <a:ext cx="914400" cy="0"/>
            </a:xfrm>
            <a:prstGeom prst="line">
              <a:avLst/>
            </a:prstGeom>
            <a:noFill/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 flipV="1">
              <a:off x="8148639" y="2009776"/>
              <a:ext cx="0" cy="250825"/>
            </a:xfrm>
            <a:prstGeom prst="line">
              <a:avLst/>
            </a:prstGeom>
            <a:noFill/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 flipH="1" flipV="1">
              <a:off x="6937376" y="2435226"/>
              <a:ext cx="1290638" cy="782638"/>
            </a:xfrm>
            <a:prstGeom prst="line">
              <a:avLst/>
            </a:prstGeom>
            <a:noFill/>
            <a:ln w="14288" cap="flat">
              <a:solidFill>
                <a:srgbClr val="24BB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 flipV="1">
              <a:off x="7564439" y="1992313"/>
              <a:ext cx="0" cy="1454150"/>
            </a:xfrm>
            <a:prstGeom prst="line">
              <a:avLst/>
            </a:prstGeom>
            <a:noFill/>
            <a:ln w="14288" cap="flat">
              <a:solidFill>
                <a:srgbClr val="24BB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5" name="Line 44"/>
            <p:cNvSpPr>
              <a:spLocks noChangeShapeType="1"/>
            </p:cNvSpPr>
            <p:nvPr/>
          </p:nvSpPr>
          <p:spPr bwMode="auto">
            <a:xfrm flipV="1">
              <a:off x="7834314" y="2400301"/>
              <a:ext cx="401638" cy="249238"/>
            </a:xfrm>
            <a:prstGeom prst="line">
              <a:avLst/>
            </a:prstGeom>
            <a:noFill/>
            <a:ln w="14288" cap="flat">
              <a:solidFill>
                <a:srgbClr val="24BB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>
              <a:off x="8147051" y="3103563"/>
              <a:ext cx="0" cy="633413"/>
            </a:xfrm>
            <a:prstGeom prst="line">
              <a:avLst/>
            </a:prstGeom>
            <a:noFill/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>
              <a:off x="8088314" y="2444751"/>
              <a:ext cx="595313" cy="371475"/>
            </a:xfrm>
            <a:prstGeom prst="line">
              <a:avLst/>
            </a:prstGeom>
            <a:noFill/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7805739" y="2171701"/>
              <a:ext cx="685800" cy="585788"/>
            </a:xfrm>
            <a:custGeom>
              <a:avLst/>
              <a:gdLst>
                <a:gd name="T0" fmla="*/ 108 w 432"/>
                <a:gd name="T1" fmla="*/ 369 h 369"/>
                <a:gd name="T2" fmla="*/ 0 w 432"/>
                <a:gd name="T3" fmla="*/ 185 h 369"/>
                <a:gd name="T4" fmla="*/ 108 w 432"/>
                <a:gd name="T5" fmla="*/ 0 h 369"/>
                <a:gd name="T6" fmla="*/ 325 w 432"/>
                <a:gd name="T7" fmla="*/ 0 h 369"/>
                <a:gd name="T8" fmla="*/ 432 w 432"/>
                <a:gd name="T9" fmla="*/ 185 h 369"/>
                <a:gd name="T10" fmla="*/ 325 w 432"/>
                <a:gd name="T11" fmla="*/ 369 h 369"/>
                <a:gd name="T12" fmla="*/ 108 w 432"/>
                <a:gd name="T13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69">
                  <a:moveTo>
                    <a:pt x="108" y="369"/>
                  </a:moveTo>
                  <a:lnTo>
                    <a:pt x="0" y="185"/>
                  </a:lnTo>
                  <a:lnTo>
                    <a:pt x="108" y="0"/>
                  </a:lnTo>
                  <a:lnTo>
                    <a:pt x="325" y="0"/>
                  </a:lnTo>
                  <a:lnTo>
                    <a:pt x="432" y="185"/>
                  </a:lnTo>
                  <a:lnTo>
                    <a:pt x="325" y="369"/>
                  </a:lnTo>
                  <a:lnTo>
                    <a:pt x="108" y="369"/>
                  </a:lnTo>
                  <a:close/>
                </a:path>
              </a:pathLst>
            </a:custGeom>
            <a:solidFill>
              <a:srgbClr val="6CC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6626226" y="2170113"/>
              <a:ext cx="685800" cy="587375"/>
            </a:xfrm>
            <a:custGeom>
              <a:avLst/>
              <a:gdLst>
                <a:gd name="T0" fmla="*/ 108 w 432"/>
                <a:gd name="T1" fmla="*/ 370 h 370"/>
                <a:gd name="T2" fmla="*/ 0 w 432"/>
                <a:gd name="T3" fmla="*/ 184 h 370"/>
                <a:gd name="T4" fmla="*/ 108 w 432"/>
                <a:gd name="T5" fmla="*/ 0 h 370"/>
                <a:gd name="T6" fmla="*/ 324 w 432"/>
                <a:gd name="T7" fmla="*/ 0 h 370"/>
                <a:gd name="T8" fmla="*/ 432 w 432"/>
                <a:gd name="T9" fmla="*/ 184 h 370"/>
                <a:gd name="T10" fmla="*/ 324 w 432"/>
                <a:gd name="T11" fmla="*/ 370 h 370"/>
                <a:gd name="T12" fmla="*/ 108 w 432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70">
                  <a:moveTo>
                    <a:pt x="108" y="370"/>
                  </a:moveTo>
                  <a:lnTo>
                    <a:pt x="0" y="184"/>
                  </a:lnTo>
                  <a:lnTo>
                    <a:pt x="108" y="0"/>
                  </a:lnTo>
                  <a:lnTo>
                    <a:pt x="324" y="0"/>
                  </a:lnTo>
                  <a:lnTo>
                    <a:pt x="432" y="184"/>
                  </a:lnTo>
                  <a:lnTo>
                    <a:pt x="324" y="370"/>
                  </a:lnTo>
                  <a:lnTo>
                    <a:pt x="108" y="370"/>
                  </a:lnTo>
                  <a:close/>
                </a:path>
              </a:pathLst>
            </a:custGeom>
            <a:solidFill>
              <a:srgbClr val="6CC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7219951" y="3208338"/>
              <a:ext cx="685800" cy="585788"/>
            </a:xfrm>
            <a:custGeom>
              <a:avLst/>
              <a:gdLst>
                <a:gd name="T0" fmla="*/ 108 w 432"/>
                <a:gd name="T1" fmla="*/ 369 h 369"/>
                <a:gd name="T2" fmla="*/ 0 w 432"/>
                <a:gd name="T3" fmla="*/ 185 h 369"/>
                <a:gd name="T4" fmla="*/ 108 w 432"/>
                <a:gd name="T5" fmla="*/ 0 h 369"/>
                <a:gd name="T6" fmla="*/ 325 w 432"/>
                <a:gd name="T7" fmla="*/ 0 h 369"/>
                <a:gd name="T8" fmla="*/ 432 w 432"/>
                <a:gd name="T9" fmla="*/ 185 h 369"/>
                <a:gd name="T10" fmla="*/ 325 w 432"/>
                <a:gd name="T11" fmla="*/ 369 h 369"/>
                <a:gd name="T12" fmla="*/ 108 w 432"/>
                <a:gd name="T13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69">
                  <a:moveTo>
                    <a:pt x="108" y="369"/>
                  </a:moveTo>
                  <a:lnTo>
                    <a:pt x="0" y="185"/>
                  </a:lnTo>
                  <a:lnTo>
                    <a:pt x="108" y="0"/>
                  </a:lnTo>
                  <a:lnTo>
                    <a:pt x="325" y="0"/>
                  </a:lnTo>
                  <a:lnTo>
                    <a:pt x="432" y="185"/>
                  </a:lnTo>
                  <a:lnTo>
                    <a:pt x="325" y="369"/>
                  </a:lnTo>
                  <a:lnTo>
                    <a:pt x="108" y="369"/>
                  </a:lnTo>
                  <a:close/>
                </a:path>
              </a:pathLst>
            </a:custGeom>
            <a:solidFill>
              <a:srgbClr val="6CC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7221539" y="1841501"/>
              <a:ext cx="685800" cy="587375"/>
            </a:xfrm>
            <a:custGeom>
              <a:avLst/>
              <a:gdLst>
                <a:gd name="T0" fmla="*/ 107 w 432"/>
                <a:gd name="T1" fmla="*/ 370 h 370"/>
                <a:gd name="T2" fmla="*/ 0 w 432"/>
                <a:gd name="T3" fmla="*/ 185 h 370"/>
                <a:gd name="T4" fmla="*/ 107 w 432"/>
                <a:gd name="T5" fmla="*/ 0 h 370"/>
                <a:gd name="T6" fmla="*/ 324 w 432"/>
                <a:gd name="T7" fmla="*/ 0 h 370"/>
                <a:gd name="T8" fmla="*/ 432 w 432"/>
                <a:gd name="T9" fmla="*/ 185 h 370"/>
                <a:gd name="T10" fmla="*/ 324 w 432"/>
                <a:gd name="T11" fmla="*/ 370 h 370"/>
                <a:gd name="T12" fmla="*/ 107 w 432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70">
                  <a:moveTo>
                    <a:pt x="107" y="370"/>
                  </a:moveTo>
                  <a:lnTo>
                    <a:pt x="0" y="185"/>
                  </a:lnTo>
                  <a:lnTo>
                    <a:pt x="107" y="0"/>
                  </a:lnTo>
                  <a:lnTo>
                    <a:pt x="324" y="0"/>
                  </a:lnTo>
                  <a:lnTo>
                    <a:pt x="432" y="185"/>
                  </a:lnTo>
                  <a:lnTo>
                    <a:pt x="324" y="370"/>
                  </a:lnTo>
                  <a:lnTo>
                    <a:pt x="107" y="370"/>
                  </a:lnTo>
                  <a:close/>
                </a:path>
              </a:pathLst>
            </a:custGeom>
            <a:solidFill>
              <a:srgbClr val="6CC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7805739" y="2868613"/>
              <a:ext cx="685800" cy="587375"/>
            </a:xfrm>
            <a:custGeom>
              <a:avLst/>
              <a:gdLst>
                <a:gd name="T0" fmla="*/ 108 w 432"/>
                <a:gd name="T1" fmla="*/ 370 h 370"/>
                <a:gd name="T2" fmla="*/ 0 w 432"/>
                <a:gd name="T3" fmla="*/ 186 h 370"/>
                <a:gd name="T4" fmla="*/ 108 w 432"/>
                <a:gd name="T5" fmla="*/ 0 h 370"/>
                <a:gd name="T6" fmla="*/ 324 w 432"/>
                <a:gd name="T7" fmla="*/ 0 h 370"/>
                <a:gd name="T8" fmla="*/ 432 w 432"/>
                <a:gd name="T9" fmla="*/ 186 h 370"/>
                <a:gd name="T10" fmla="*/ 324 w 432"/>
                <a:gd name="T11" fmla="*/ 370 h 370"/>
                <a:gd name="T12" fmla="*/ 108 w 432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70">
                  <a:moveTo>
                    <a:pt x="108" y="370"/>
                  </a:moveTo>
                  <a:lnTo>
                    <a:pt x="0" y="186"/>
                  </a:lnTo>
                  <a:lnTo>
                    <a:pt x="108" y="0"/>
                  </a:lnTo>
                  <a:lnTo>
                    <a:pt x="324" y="0"/>
                  </a:lnTo>
                  <a:lnTo>
                    <a:pt x="432" y="186"/>
                  </a:lnTo>
                  <a:lnTo>
                    <a:pt x="324" y="370"/>
                  </a:lnTo>
                  <a:lnTo>
                    <a:pt x="108" y="370"/>
                  </a:lnTo>
                  <a:close/>
                </a:path>
              </a:pathLst>
            </a:custGeom>
            <a:solidFill>
              <a:srgbClr val="6CC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7878764" y="1652588"/>
              <a:ext cx="539750" cy="457200"/>
            </a:xfrm>
            <a:custGeom>
              <a:avLst/>
              <a:gdLst>
                <a:gd name="T0" fmla="*/ 85 w 340"/>
                <a:gd name="T1" fmla="*/ 288 h 288"/>
                <a:gd name="T2" fmla="*/ 0 w 340"/>
                <a:gd name="T3" fmla="*/ 144 h 288"/>
                <a:gd name="T4" fmla="*/ 85 w 340"/>
                <a:gd name="T5" fmla="*/ 0 h 288"/>
                <a:gd name="T6" fmla="*/ 255 w 340"/>
                <a:gd name="T7" fmla="*/ 0 h 288"/>
                <a:gd name="T8" fmla="*/ 340 w 340"/>
                <a:gd name="T9" fmla="*/ 144 h 288"/>
                <a:gd name="T10" fmla="*/ 255 w 340"/>
                <a:gd name="T11" fmla="*/ 288 h 288"/>
                <a:gd name="T12" fmla="*/ 85 w 340"/>
                <a:gd name="T13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288">
                  <a:moveTo>
                    <a:pt x="85" y="288"/>
                  </a:moveTo>
                  <a:lnTo>
                    <a:pt x="0" y="144"/>
                  </a:lnTo>
                  <a:lnTo>
                    <a:pt x="85" y="0"/>
                  </a:lnTo>
                  <a:lnTo>
                    <a:pt x="255" y="0"/>
                  </a:lnTo>
                  <a:lnTo>
                    <a:pt x="340" y="144"/>
                  </a:lnTo>
                  <a:lnTo>
                    <a:pt x="255" y="288"/>
                  </a:lnTo>
                  <a:lnTo>
                    <a:pt x="85" y="288"/>
                  </a:lnTo>
                  <a:close/>
                </a:path>
              </a:pathLst>
            </a:custGeom>
            <a:solidFill>
              <a:srgbClr val="A3C6D5"/>
            </a:solidFill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8467726" y="1693863"/>
              <a:ext cx="414338" cy="373063"/>
            </a:xfrm>
            <a:custGeom>
              <a:avLst/>
              <a:gdLst>
                <a:gd name="T0" fmla="*/ 66 w 261"/>
                <a:gd name="T1" fmla="*/ 235 h 235"/>
                <a:gd name="T2" fmla="*/ 0 w 261"/>
                <a:gd name="T3" fmla="*/ 118 h 235"/>
                <a:gd name="T4" fmla="*/ 66 w 261"/>
                <a:gd name="T5" fmla="*/ 0 h 235"/>
                <a:gd name="T6" fmla="*/ 197 w 261"/>
                <a:gd name="T7" fmla="*/ 0 h 235"/>
                <a:gd name="T8" fmla="*/ 261 w 261"/>
                <a:gd name="T9" fmla="*/ 118 h 235"/>
                <a:gd name="T10" fmla="*/ 197 w 261"/>
                <a:gd name="T11" fmla="*/ 235 h 235"/>
                <a:gd name="T12" fmla="*/ 66 w 261"/>
                <a:gd name="T1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35">
                  <a:moveTo>
                    <a:pt x="66" y="235"/>
                  </a:moveTo>
                  <a:lnTo>
                    <a:pt x="0" y="118"/>
                  </a:lnTo>
                  <a:lnTo>
                    <a:pt x="66" y="0"/>
                  </a:lnTo>
                  <a:lnTo>
                    <a:pt x="197" y="0"/>
                  </a:lnTo>
                  <a:lnTo>
                    <a:pt x="261" y="118"/>
                  </a:lnTo>
                  <a:lnTo>
                    <a:pt x="197" y="235"/>
                  </a:lnTo>
                  <a:lnTo>
                    <a:pt x="66" y="235"/>
                  </a:lnTo>
                  <a:close/>
                </a:path>
              </a:pathLst>
            </a:custGeom>
            <a:solidFill>
              <a:srgbClr val="A3C6D5"/>
            </a:solidFill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878764" y="3517901"/>
              <a:ext cx="539750" cy="455613"/>
            </a:xfrm>
            <a:custGeom>
              <a:avLst/>
              <a:gdLst>
                <a:gd name="T0" fmla="*/ 85 w 340"/>
                <a:gd name="T1" fmla="*/ 287 h 287"/>
                <a:gd name="T2" fmla="*/ 0 w 340"/>
                <a:gd name="T3" fmla="*/ 144 h 287"/>
                <a:gd name="T4" fmla="*/ 85 w 340"/>
                <a:gd name="T5" fmla="*/ 0 h 287"/>
                <a:gd name="T6" fmla="*/ 254 w 340"/>
                <a:gd name="T7" fmla="*/ 0 h 287"/>
                <a:gd name="T8" fmla="*/ 340 w 340"/>
                <a:gd name="T9" fmla="*/ 144 h 287"/>
                <a:gd name="T10" fmla="*/ 254 w 340"/>
                <a:gd name="T11" fmla="*/ 287 h 287"/>
                <a:gd name="T12" fmla="*/ 85 w 340"/>
                <a:gd name="T13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287">
                  <a:moveTo>
                    <a:pt x="85" y="287"/>
                  </a:moveTo>
                  <a:lnTo>
                    <a:pt x="0" y="144"/>
                  </a:lnTo>
                  <a:lnTo>
                    <a:pt x="85" y="0"/>
                  </a:lnTo>
                  <a:lnTo>
                    <a:pt x="254" y="0"/>
                  </a:lnTo>
                  <a:lnTo>
                    <a:pt x="340" y="144"/>
                  </a:lnTo>
                  <a:lnTo>
                    <a:pt x="254" y="287"/>
                  </a:lnTo>
                  <a:lnTo>
                    <a:pt x="85" y="287"/>
                  </a:lnTo>
                  <a:close/>
                </a:path>
              </a:pathLst>
            </a:custGeom>
            <a:solidFill>
              <a:srgbClr val="A3C6D5"/>
            </a:solidFill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8413751" y="2587626"/>
              <a:ext cx="538163" cy="455613"/>
            </a:xfrm>
            <a:custGeom>
              <a:avLst/>
              <a:gdLst>
                <a:gd name="T0" fmla="*/ 85 w 339"/>
                <a:gd name="T1" fmla="*/ 287 h 287"/>
                <a:gd name="T2" fmla="*/ 0 w 339"/>
                <a:gd name="T3" fmla="*/ 144 h 287"/>
                <a:gd name="T4" fmla="*/ 85 w 339"/>
                <a:gd name="T5" fmla="*/ 0 h 287"/>
                <a:gd name="T6" fmla="*/ 254 w 339"/>
                <a:gd name="T7" fmla="*/ 0 h 287"/>
                <a:gd name="T8" fmla="*/ 339 w 339"/>
                <a:gd name="T9" fmla="*/ 144 h 287"/>
                <a:gd name="T10" fmla="*/ 254 w 339"/>
                <a:gd name="T11" fmla="*/ 287 h 287"/>
                <a:gd name="T12" fmla="*/ 85 w 339"/>
                <a:gd name="T13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287">
                  <a:moveTo>
                    <a:pt x="85" y="287"/>
                  </a:moveTo>
                  <a:lnTo>
                    <a:pt x="0" y="144"/>
                  </a:lnTo>
                  <a:lnTo>
                    <a:pt x="85" y="0"/>
                  </a:lnTo>
                  <a:lnTo>
                    <a:pt x="254" y="0"/>
                  </a:lnTo>
                  <a:lnTo>
                    <a:pt x="339" y="144"/>
                  </a:lnTo>
                  <a:lnTo>
                    <a:pt x="254" y="287"/>
                  </a:lnTo>
                  <a:lnTo>
                    <a:pt x="85" y="287"/>
                  </a:lnTo>
                  <a:close/>
                </a:path>
              </a:pathLst>
            </a:custGeom>
            <a:solidFill>
              <a:srgbClr val="A3C6D5"/>
            </a:solidFill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8475664" y="3562351"/>
              <a:ext cx="417513" cy="373063"/>
            </a:xfrm>
            <a:custGeom>
              <a:avLst/>
              <a:gdLst>
                <a:gd name="T0" fmla="*/ 66 w 263"/>
                <a:gd name="T1" fmla="*/ 235 h 235"/>
                <a:gd name="T2" fmla="*/ 0 w 263"/>
                <a:gd name="T3" fmla="*/ 117 h 235"/>
                <a:gd name="T4" fmla="*/ 66 w 263"/>
                <a:gd name="T5" fmla="*/ 0 h 235"/>
                <a:gd name="T6" fmla="*/ 197 w 263"/>
                <a:gd name="T7" fmla="*/ 0 h 235"/>
                <a:gd name="T8" fmla="*/ 263 w 263"/>
                <a:gd name="T9" fmla="*/ 117 h 235"/>
                <a:gd name="T10" fmla="*/ 197 w 263"/>
                <a:gd name="T11" fmla="*/ 235 h 235"/>
                <a:gd name="T12" fmla="*/ 66 w 263"/>
                <a:gd name="T1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235">
                  <a:moveTo>
                    <a:pt x="66" y="235"/>
                  </a:moveTo>
                  <a:lnTo>
                    <a:pt x="0" y="117"/>
                  </a:lnTo>
                  <a:lnTo>
                    <a:pt x="66" y="0"/>
                  </a:lnTo>
                  <a:lnTo>
                    <a:pt x="197" y="0"/>
                  </a:lnTo>
                  <a:lnTo>
                    <a:pt x="263" y="117"/>
                  </a:lnTo>
                  <a:lnTo>
                    <a:pt x="197" y="235"/>
                  </a:lnTo>
                  <a:lnTo>
                    <a:pt x="66" y="235"/>
                  </a:lnTo>
                  <a:close/>
                </a:path>
              </a:pathLst>
            </a:custGeom>
            <a:solidFill>
              <a:srgbClr val="A3C6D5"/>
            </a:solidFill>
            <a:ln w="14288" cap="flat">
              <a:solidFill>
                <a:srgbClr val="6CC1D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8953501" y="3603626"/>
              <a:ext cx="331788" cy="290513"/>
            </a:xfrm>
            <a:custGeom>
              <a:avLst/>
              <a:gdLst>
                <a:gd name="T0" fmla="*/ 53 w 209"/>
                <a:gd name="T1" fmla="*/ 183 h 183"/>
                <a:gd name="T2" fmla="*/ 0 w 209"/>
                <a:gd name="T3" fmla="*/ 91 h 183"/>
                <a:gd name="T4" fmla="*/ 53 w 209"/>
                <a:gd name="T5" fmla="*/ 0 h 183"/>
                <a:gd name="T6" fmla="*/ 157 w 209"/>
                <a:gd name="T7" fmla="*/ 0 h 183"/>
                <a:gd name="T8" fmla="*/ 209 w 209"/>
                <a:gd name="T9" fmla="*/ 91 h 183"/>
                <a:gd name="T10" fmla="*/ 157 w 209"/>
                <a:gd name="T11" fmla="*/ 183 h 183"/>
                <a:gd name="T12" fmla="*/ 53 w 209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83">
                  <a:moveTo>
                    <a:pt x="53" y="183"/>
                  </a:moveTo>
                  <a:lnTo>
                    <a:pt x="0" y="91"/>
                  </a:lnTo>
                  <a:lnTo>
                    <a:pt x="53" y="0"/>
                  </a:lnTo>
                  <a:lnTo>
                    <a:pt x="157" y="0"/>
                  </a:lnTo>
                  <a:lnTo>
                    <a:pt x="209" y="91"/>
                  </a:lnTo>
                  <a:lnTo>
                    <a:pt x="157" y="183"/>
                  </a:lnTo>
                  <a:lnTo>
                    <a:pt x="53" y="183"/>
                  </a:lnTo>
                  <a:close/>
                </a:path>
              </a:pathLst>
            </a:custGeom>
            <a:solidFill>
              <a:srgbClr val="A3C6D5"/>
            </a:solidFill>
            <a:ln w="9525" cap="flat">
              <a:solidFill>
                <a:srgbClr val="6CC1D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8937626" y="1735138"/>
              <a:ext cx="331788" cy="290513"/>
            </a:xfrm>
            <a:custGeom>
              <a:avLst/>
              <a:gdLst>
                <a:gd name="T0" fmla="*/ 53 w 209"/>
                <a:gd name="T1" fmla="*/ 183 h 183"/>
                <a:gd name="T2" fmla="*/ 0 w 209"/>
                <a:gd name="T3" fmla="*/ 92 h 183"/>
                <a:gd name="T4" fmla="*/ 53 w 209"/>
                <a:gd name="T5" fmla="*/ 0 h 183"/>
                <a:gd name="T6" fmla="*/ 157 w 209"/>
                <a:gd name="T7" fmla="*/ 0 h 183"/>
                <a:gd name="T8" fmla="*/ 209 w 209"/>
                <a:gd name="T9" fmla="*/ 92 h 183"/>
                <a:gd name="T10" fmla="*/ 157 w 209"/>
                <a:gd name="T11" fmla="*/ 183 h 183"/>
                <a:gd name="T12" fmla="*/ 53 w 209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83">
                  <a:moveTo>
                    <a:pt x="53" y="183"/>
                  </a:moveTo>
                  <a:lnTo>
                    <a:pt x="0" y="92"/>
                  </a:lnTo>
                  <a:lnTo>
                    <a:pt x="53" y="0"/>
                  </a:lnTo>
                  <a:lnTo>
                    <a:pt x="157" y="0"/>
                  </a:lnTo>
                  <a:lnTo>
                    <a:pt x="209" y="92"/>
                  </a:lnTo>
                  <a:lnTo>
                    <a:pt x="157" y="183"/>
                  </a:lnTo>
                  <a:lnTo>
                    <a:pt x="53" y="183"/>
                  </a:lnTo>
                  <a:close/>
                </a:path>
              </a:pathLst>
            </a:custGeom>
            <a:solidFill>
              <a:srgbClr val="A3C6D5"/>
            </a:solidFill>
            <a:ln w="9525" cap="flat">
              <a:solidFill>
                <a:srgbClr val="6CC1D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7170739" y="2474913"/>
              <a:ext cx="785813" cy="679450"/>
            </a:xfrm>
            <a:custGeom>
              <a:avLst/>
              <a:gdLst>
                <a:gd name="T0" fmla="*/ 124 w 495"/>
                <a:gd name="T1" fmla="*/ 428 h 428"/>
                <a:gd name="T2" fmla="*/ 0 w 495"/>
                <a:gd name="T3" fmla="*/ 215 h 428"/>
                <a:gd name="T4" fmla="*/ 124 w 495"/>
                <a:gd name="T5" fmla="*/ 0 h 428"/>
                <a:gd name="T6" fmla="*/ 371 w 495"/>
                <a:gd name="T7" fmla="*/ 0 h 428"/>
                <a:gd name="T8" fmla="*/ 495 w 495"/>
                <a:gd name="T9" fmla="*/ 215 h 428"/>
                <a:gd name="T10" fmla="*/ 371 w 495"/>
                <a:gd name="T11" fmla="*/ 428 h 428"/>
                <a:gd name="T12" fmla="*/ 124 w 495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428">
                  <a:moveTo>
                    <a:pt x="124" y="428"/>
                  </a:moveTo>
                  <a:lnTo>
                    <a:pt x="0" y="215"/>
                  </a:lnTo>
                  <a:lnTo>
                    <a:pt x="124" y="0"/>
                  </a:lnTo>
                  <a:lnTo>
                    <a:pt x="371" y="0"/>
                  </a:lnTo>
                  <a:lnTo>
                    <a:pt x="495" y="215"/>
                  </a:lnTo>
                  <a:lnTo>
                    <a:pt x="371" y="428"/>
                  </a:lnTo>
                  <a:lnTo>
                    <a:pt x="124" y="428"/>
                  </a:lnTo>
                  <a:close/>
                </a:path>
              </a:pathLst>
            </a:custGeom>
            <a:solidFill>
              <a:srgbClr val="24BB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435" name="TextBox 1434"/>
            <p:cNvSpPr txBox="1"/>
            <p:nvPr/>
          </p:nvSpPr>
          <p:spPr>
            <a:xfrm>
              <a:off x="7393704" y="3383592"/>
              <a:ext cx="344704" cy="21925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 smtClean="0">
                  <a:solidFill>
                    <a:srgbClr val="FFFFFF"/>
                  </a:solidFill>
                </a:rPr>
                <a:t>Partner</a:t>
              </a:r>
              <a:br>
                <a:rPr lang="en-US" sz="1100" spc="-30" dirty="0" smtClean="0">
                  <a:solidFill>
                    <a:srgbClr val="FFFFFF"/>
                  </a:solidFill>
                </a:rPr>
              </a:br>
              <a:r>
                <a:rPr lang="en-US" sz="1100" spc="-30" dirty="0" smtClean="0">
                  <a:solidFill>
                    <a:srgbClr val="FFFFFF"/>
                  </a:solidFill>
                </a:rPr>
                <a:t>Plus</a:t>
              </a:r>
              <a:endParaRPr lang="en-US" sz="11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36" name="TextBox 1435"/>
            <p:cNvSpPr txBox="1"/>
            <p:nvPr/>
          </p:nvSpPr>
          <p:spPr>
            <a:xfrm>
              <a:off x="7886336" y="3104344"/>
              <a:ext cx="535202" cy="13511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 smtClean="0">
                  <a:solidFill>
                    <a:srgbClr val="FFFFFF"/>
                  </a:solidFill>
                </a:rPr>
                <a:t>Certifications</a:t>
              </a:r>
              <a:endParaRPr lang="en-US" sz="11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37" name="TextBox 1436"/>
            <p:cNvSpPr txBox="1"/>
            <p:nvPr/>
          </p:nvSpPr>
          <p:spPr>
            <a:xfrm>
              <a:off x="7856860" y="2382983"/>
              <a:ext cx="594158" cy="13511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 smtClean="0">
                  <a:solidFill>
                    <a:srgbClr val="FFFFFF"/>
                  </a:solidFill>
                </a:rPr>
                <a:t>Specializations</a:t>
              </a:r>
              <a:endParaRPr lang="en-US" sz="11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38" name="TextBox 1437"/>
            <p:cNvSpPr txBox="1"/>
            <p:nvPr/>
          </p:nvSpPr>
          <p:spPr>
            <a:xfrm>
              <a:off x="6757637" y="2265616"/>
              <a:ext cx="390735" cy="3875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 smtClean="0">
                  <a:solidFill>
                    <a:srgbClr val="FFFFFF"/>
                  </a:solidFill>
                </a:rPr>
                <a:t>Cisco </a:t>
              </a:r>
              <a:br>
                <a:rPr lang="en-US" sz="1100" spc="-30" dirty="0" smtClean="0">
                  <a:solidFill>
                    <a:srgbClr val="FFFFFF"/>
                  </a:solidFill>
                </a:rPr>
              </a:br>
              <a:r>
                <a:rPr lang="en-US" sz="1100" spc="-30" dirty="0" smtClean="0">
                  <a:solidFill>
                    <a:srgbClr val="FFFFFF"/>
                  </a:solidFill>
                </a:rPr>
                <a:t>Services</a:t>
              </a:r>
              <a:br>
                <a:rPr lang="en-US" sz="1100" spc="-30" dirty="0" smtClean="0">
                  <a:solidFill>
                    <a:srgbClr val="FFFFFF"/>
                  </a:solidFill>
                </a:rPr>
              </a:br>
              <a:r>
                <a:rPr lang="en-US" sz="1100" spc="-30" dirty="0" smtClean="0">
                  <a:solidFill>
                    <a:srgbClr val="FFFFFF"/>
                  </a:solidFill>
                </a:rPr>
                <a:t>Partner</a:t>
              </a:r>
              <a:br>
                <a:rPr lang="en-US" sz="1100" spc="-30" dirty="0" smtClean="0">
                  <a:solidFill>
                    <a:srgbClr val="FFFFFF"/>
                  </a:solidFill>
                </a:rPr>
              </a:br>
              <a:r>
                <a:rPr lang="en-US" sz="1100" spc="-30" dirty="0" smtClean="0">
                  <a:solidFill>
                    <a:srgbClr val="FFFFFF"/>
                  </a:solidFill>
                </a:rPr>
                <a:t>Program</a:t>
              </a:r>
              <a:endParaRPr lang="en-US" sz="11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39" name="TextBox 1438"/>
            <p:cNvSpPr txBox="1"/>
            <p:nvPr/>
          </p:nvSpPr>
          <p:spPr>
            <a:xfrm>
              <a:off x="7362371" y="1944135"/>
              <a:ext cx="417291" cy="3875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 smtClean="0">
                  <a:solidFill>
                    <a:srgbClr val="FFFFFF"/>
                  </a:solidFill>
                </a:rPr>
                <a:t>Cloud &amp; </a:t>
              </a:r>
              <a:br>
                <a:rPr lang="en-US" sz="1100" spc="-30" dirty="0" smtClean="0">
                  <a:solidFill>
                    <a:srgbClr val="FFFFFF"/>
                  </a:solidFill>
                </a:rPr>
              </a:br>
              <a:r>
                <a:rPr lang="en-US" sz="1100" spc="-30" dirty="0" smtClean="0">
                  <a:solidFill>
                    <a:srgbClr val="FFFFFF"/>
                  </a:solidFill>
                </a:rPr>
                <a:t>Managed</a:t>
              </a:r>
              <a:br>
                <a:rPr lang="en-US" sz="1100" spc="-30" dirty="0" smtClean="0">
                  <a:solidFill>
                    <a:srgbClr val="FFFFFF"/>
                  </a:solidFill>
                </a:rPr>
              </a:br>
              <a:r>
                <a:rPr lang="en-US" sz="1100" spc="-30" dirty="0" smtClean="0">
                  <a:solidFill>
                    <a:srgbClr val="FFFFFF"/>
                  </a:solidFill>
                </a:rPr>
                <a:t>Services</a:t>
              </a:r>
              <a:br>
                <a:rPr lang="en-US" sz="1100" spc="-30" dirty="0" smtClean="0">
                  <a:solidFill>
                    <a:srgbClr val="FFFFFF"/>
                  </a:solidFill>
                </a:rPr>
              </a:br>
              <a:r>
                <a:rPr lang="en-US" sz="1100" spc="-30" dirty="0" smtClean="0">
                  <a:solidFill>
                    <a:srgbClr val="FFFFFF"/>
                  </a:solidFill>
                </a:rPr>
                <a:t>Program</a:t>
              </a:r>
              <a:endParaRPr lang="en-US" sz="11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40" name="TextBox 1439"/>
            <p:cNvSpPr txBox="1"/>
            <p:nvPr/>
          </p:nvSpPr>
          <p:spPr>
            <a:xfrm>
              <a:off x="7299654" y="2584465"/>
              <a:ext cx="529714" cy="4181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spc="-30" dirty="0" smtClean="0">
                  <a:solidFill>
                    <a:srgbClr val="FFFFFF"/>
                  </a:solidFill>
                </a:rPr>
                <a:t>Channel</a:t>
              </a:r>
              <a:br>
                <a:rPr lang="en-US" sz="1600" spc="-30" dirty="0" smtClean="0">
                  <a:solidFill>
                    <a:srgbClr val="FFFFFF"/>
                  </a:solidFill>
                </a:rPr>
              </a:br>
              <a:r>
                <a:rPr lang="en-US" sz="1600" spc="-30" dirty="0" smtClean="0">
                  <a:solidFill>
                    <a:srgbClr val="FFFFFF"/>
                  </a:solidFill>
                </a:rPr>
                <a:t>Partner</a:t>
              </a:r>
              <a:br>
                <a:rPr lang="en-US" sz="1600" spc="-30" dirty="0" smtClean="0">
                  <a:solidFill>
                    <a:srgbClr val="FFFFFF"/>
                  </a:solidFill>
                </a:rPr>
              </a:br>
              <a:r>
                <a:rPr lang="en-US" sz="1600" spc="-30" dirty="0" smtClean="0">
                  <a:solidFill>
                    <a:srgbClr val="FFFFFF"/>
                  </a:solidFill>
                </a:rPr>
                <a:t>Program</a:t>
              </a:r>
              <a:endParaRPr lang="en-US" sz="1600" spc="-30" dirty="0">
                <a:solidFill>
                  <a:srgbClr val="FFFFFF"/>
                </a:solidFill>
              </a:endParaRPr>
            </a:p>
          </p:txBody>
        </p:sp>
        <p:sp>
          <p:nvSpPr>
            <p:cNvPr id="1441" name="TextBox 1440"/>
            <p:cNvSpPr txBox="1"/>
            <p:nvPr/>
          </p:nvSpPr>
          <p:spPr>
            <a:xfrm>
              <a:off x="8016904" y="3675367"/>
              <a:ext cx="274064" cy="14276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spc="-30" dirty="0" smtClean="0"/>
                <a:t>Gold</a:t>
              </a:r>
              <a:endParaRPr lang="en-US" sz="1200" spc="-30" dirty="0"/>
            </a:p>
          </p:txBody>
        </p:sp>
        <p:sp>
          <p:nvSpPr>
            <p:cNvPr id="1442" name="TextBox 1441"/>
            <p:cNvSpPr txBox="1"/>
            <p:nvPr/>
          </p:nvSpPr>
          <p:spPr>
            <a:xfrm>
              <a:off x="8518166" y="3686840"/>
              <a:ext cx="350015" cy="1312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spc="-30" dirty="0" smtClean="0"/>
                <a:t>Premier</a:t>
              </a:r>
              <a:endParaRPr lang="en-US" sz="1050" spc="-30" dirty="0"/>
            </a:p>
          </p:txBody>
        </p:sp>
        <p:sp>
          <p:nvSpPr>
            <p:cNvPr id="1443" name="TextBox 1442"/>
            <p:cNvSpPr txBox="1"/>
            <p:nvPr/>
          </p:nvSpPr>
          <p:spPr>
            <a:xfrm>
              <a:off x="8971239" y="3690664"/>
              <a:ext cx="293715" cy="12747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spc="-30" dirty="0" smtClean="0"/>
                <a:t>Select</a:t>
              </a:r>
              <a:endParaRPr lang="en-US" sz="1000" spc="-30" dirty="0"/>
            </a:p>
          </p:txBody>
        </p:sp>
        <p:sp>
          <p:nvSpPr>
            <p:cNvPr id="1444" name="TextBox 1443"/>
            <p:cNvSpPr txBox="1"/>
            <p:nvPr/>
          </p:nvSpPr>
          <p:spPr>
            <a:xfrm>
              <a:off x="8460763" y="2685947"/>
              <a:ext cx="444556" cy="2919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spc="-30" dirty="0" smtClean="0"/>
                <a:t>Authorized</a:t>
              </a:r>
              <a:br>
                <a:rPr lang="en-US" sz="1050" spc="-30" dirty="0" smtClean="0"/>
              </a:br>
              <a:r>
                <a:rPr lang="en-US" sz="1050" spc="-30" dirty="0" smtClean="0"/>
                <a:t>Tech.</a:t>
              </a:r>
              <a:br>
                <a:rPr lang="en-US" sz="1050" spc="-30" dirty="0" smtClean="0"/>
              </a:br>
              <a:r>
                <a:rPr lang="en-US" sz="1050" spc="-30" dirty="0" smtClean="0"/>
                <a:t>Provider</a:t>
              </a:r>
              <a:endParaRPr lang="en-US" sz="1050" spc="-30" dirty="0"/>
            </a:p>
          </p:txBody>
        </p:sp>
        <p:sp>
          <p:nvSpPr>
            <p:cNvPr id="1445" name="TextBox 1444"/>
            <p:cNvSpPr txBox="1"/>
            <p:nvPr/>
          </p:nvSpPr>
          <p:spPr>
            <a:xfrm>
              <a:off x="7976540" y="1807197"/>
              <a:ext cx="354795" cy="14276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spc="-30" dirty="0" smtClean="0"/>
                <a:t>Master</a:t>
              </a:r>
              <a:endParaRPr lang="en-US" sz="1200" spc="-30" dirty="0"/>
            </a:p>
          </p:txBody>
        </p:sp>
        <p:sp>
          <p:nvSpPr>
            <p:cNvPr id="1446" name="TextBox 1445"/>
            <p:cNvSpPr txBox="1"/>
            <p:nvPr/>
          </p:nvSpPr>
          <p:spPr>
            <a:xfrm>
              <a:off x="8466060" y="1812933"/>
              <a:ext cx="425789" cy="1312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spc="-30" dirty="0" smtClean="0"/>
                <a:t>Advanced</a:t>
              </a:r>
              <a:endParaRPr lang="en-US" sz="1050" spc="-30" dirty="0"/>
            </a:p>
          </p:txBody>
        </p:sp>
        <p:sp>
          <p:nvSpPr>
            <p:cNvPr id="1447" name="TextBox 1446"/>
            <p:cNvSpPr txBox="1"/>
            <p:nvPr/>
          </p:nvSpPr>
          <p:spPr>
            <a:xfrm>
              <a:off x="8932697" y="1814845"/>
              <a:ext cx="343818" cy="12747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spc="-30" dirty="0" smtClean="0"/>
                <a:t>Express</a:t>
              </a:r>
              <a:endParaRPr lang="en-US" sz="1000" spc="-30" dirty="0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317056" y="2810177"/>
            <a:ext cx="4572000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17056" y="4010327"/>
            <a:ext cx="4572000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17056" y="5407327"/>
            <a:ext cx="4572000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438151" y="1489170"/>
            <a:ext cx="4743450" cy="1192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b="1" dirty="0">
                <a:solidFill>
                  <a:srgbClr val="8FDCE2"/>
                </a:solidFill>
              </a:rPr>
              <a:t>Offer Your Customers More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</a:rPr>
              <a:t>Partner Plus partners belong to an ecosystem to address every business environment and customer need.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38151" y="2947732"/>
            <a:ext cx="4743450" cy="94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b="1" dirty="0">
                <a:solidFill>
                  <a:srgbClr val="8FDCE2"/>
                </a:solidFill>
              </a:rPr>
              <a:t>Access the Opportunity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 err="1" smtClean="0">
                <a:solidFill>
                  <a:schemeClr val="bg1"/>
                </a:solidFill>
              </a:rPr>
              <a:t>Realise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more business potential than you ever thought possible.  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38151" y="4156995"/>
            <a:ext cx="4743450" cy="1192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b="1" dirty="0">
                <a:solidFill>
                  <a:srgbClr val="8FDCE2"/>
                </a:solidFill>
              </a:rPr>
              <a:t>Gain the </a:t>
            </a:r>
            <a:r>
              <a:rPr lang="en-US" b="1" dirty="0" smtClean="0">
                <a:solidFill>
                  <a:srgbClr val="8FDCE2"/>
                </a:solidFill>
              </a:rPr>
              <a:t>Advantage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/>
                </a:solidFill>
              </a:rPr>
              <a:t>Broad </a:t>
            </a:r>
            <a:r>
              <a:rPr lang="en-US" dirty="0">
                <a:solidFill>
                  <a:schemeClr val="bg1"/>
                </a:solidFill>
              </a:rPr>
              <a:t>spectrum increases your portfolio with advanced architectures, solutions, software, and services.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38151" y="5624012"/>
            <a:ext cx="4743449" cy="94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b="1" dirty="0">
                <a:solidFill>
                  <a:srgbClr val="8FDCE2"/>
                </a:solidFill>
              </a:rPr>
              <a:t>Together, with our </a:t>
            </a:r>
            <a:r>
              <a:rPr lang="en-US" b="1" dirty="0" smtClean="0">
                <a:solidFill>
                  <a:srgbClr val="8FDCE2"/>
                </a:solidFill>
              </a:rPr>
              <a:t>Authorised </a:t>
            </a:r>
            <a:r>
              <a:rPr lang="en-US" b="1" dirty="0">
                <a:solidFill>
                  <a:srgbClr val="8FDCE2"/>
                </a:solidFill>
              </a:rPr>
              <a:t>Distributors, we can help you get more.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b="1" dirty="0">
                <a:solidFill>
                  <a:srgbClr val="8FDCE2"/>
                </a:solidFill>
              </a:rPr>
              <a:t>Take a step forward with us. </a:t>
            </a:r>
          </a:p>
        </p:txBody>
      </p:sp>
      <p:sp>
        <p:nvSpPr>
          <p:cNvPr id="95" name="Rectangle 94"/>
          <p:cNvSpPr/>
          <p:nvPr/>
        </p:nvSpPr>
        <p:spPr>
          <a:xfrm>
            <a:off x="0" y="0"/>
            <a:ext cx="12188825" cy="107996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96" name="Rectangle 95"/>
          <p:cNvSpPr/>
          <p:nvPr/>
        </p:nvSpPr>
        <p:spPr>
          <a:xfrm>
            <a:off x="2" y="1079966"/>
            <a:ext cx="12188822" cy="114101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91"/>
            <a:endParaRPr lang="en-US" sz="14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Connecting You to a World of Possibilities</a:t>
            </a:r>
            <a:endParaRPr lang="en-US" dirty="0"/>
          </a:p>
        </p:txBody>
      </p:sp>
      <p:grpSp>
        <p:nvGrpSpPr>
          <p:cNvPr id="97" name="Group 96"/>
          <p:cNvGrpSpPr/>
          <p:nvPr/>
        </p:nvGrpSpPr>
        <p:grpSpPr>
          <a:xfrm>
            <a:off x="5246155" y="1729873"/>
            <a:ext cx="4815190" cy="4202872"/>
            <a:chOff x="6626226" y="1652588"/>
            <a:chExt cx="2659063" cy="2320926"/>
          </a:xfrm>
        </p:grpSpPr>
        <p:sp>
          <p:nvSpPr>
            <p:cNvPr id="138" name="Line 44"/>
            <p:cNvSpPr>
              <a:spLocks noChangeShapeType="1"/>
            </p:cNvSpPr>
            <p:nvPr/>
          </p:nvSpPr>
          <p:spPr bwMode="auto">
            <a:xfrm flipV="1">
              <a:off x="7161213" y="2184101"/>
              <a:ext cx="401638" cy="249238"/>
            </a:xfrm>
            <a:prstGeom prst="line">
              <a:avLst/>
            </a:pr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8" name="Line 39"/>
            <p:cNvSpPr>
              <a:spLocks noChangeShapeType="1"/>
            </p:cNvSpPr>
            <p:nvPr/>
          </p:nvSpPr>
          <p:spPr bwMode="auto">
            <a:xfrm>
              <a:off x="8154989" y="3748088"/>
              <a:ext cx="955675" cy="0"/>
            </a:xfrm>
            <a:prstGeom prst="line">
              <a:avLst/>
            </a:pr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99" name="Line 40"/>
            <p:cNvSpPr>
              <a:spLocks noChangeShapeType="1"/>
            </p:cNvSpPr>
            <p:nvPr/>
          </p:nvSpPr>
          <p:spPr bwMode="auto">
            <a:xfrm>
              <a:off x="8142289" y="1881188"/>
              <a:ext cx="914400" cy="0"/>
            </a:xfrm>
            <a:prstGeom prst="line">
              <a:avLst/>
            </a:pr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0" name="Line 41"/>
            <p:cNvSpPr>
              <a:spLocks noChangeShapeType="1"/>
            </p:cNvSpPr>
            <p:nvPr/>
          </p:nvSpPr>
          <p:spPr bwMode="auto">
            <a:xfrm flipV="1">
              <a:off x="8148639" y="2009776"/>
              <a:ext cx="0" cy="250825"/>
            </a:xfrm>
            <a:prstGeom prst="line">
              <a:avLst/>
            </a:pr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1" name="Line 42"/>
            <p:cNvSpPr>
              <a:spLocks noChangeShapeType="1"/>
            </p:cNvSpPr>
            <p:nvPr/>
          </p:nvSpPr>
          <p:spPr bwMode="auto">
            <a:xfrm flipH="1" flipV="1">
              <a:off x="6937376" y="2435226"/>
              <a:ext cx="1290638" cy="782638"/>
            </a:xfrm>
            <a:prstGeom prst="line">
              <a:avLst/>
            </a:pr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2" name="Line 43"/>
            <p:cNvSpPr>
              <a:spLocks noChangeShapeType="1"/>
            </p:cNvSpPr>
            <p:nvPr/>
          </p:nvSpPr>
          <p:spPr bwMode="auto">
            <a:xfrm flipV="1">
              <a:off x="7564439" y="1992313"/>
              <a:ext cx="0" cy="1454150"/>
            </a:xfrm>
            <a:prstGeom prst="line">
              <a:avLst/>
            </a:pr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3" name="Line 44"/>
            <p:cNvSpPr>
              <a:spLocks noChangeShapeType="1"/>
            </p:cNvSpPr>
            <p:nvPr/>
          </p:nvSpPr>
          <p:spPr bwMode="auto">
            <a:xfrm flipV="1">
              <a:off x="7834314" y="2400301"/>
              <a:ext cx="401638" cy="249238"/>
            </a:xfrm>
            <a:prstGeom prst="line">
              <a:avLst/>
            </a:pr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4" name="Line 45"/>
            <p:cNvSpPr>
              <a:spLocks noChangeShapeType="1"/>
            </p:cNvSpPr>
            <p:nvPr/>
          </p:nvSpPr>
          <p:spPr bwMode="auto">
            <a:xfrm>
              <a:off x="8147051" y="3103563"/>
              <a:ext cx="0" cy="633413"/>
            </a:xfrm>
            <a:prstGeom prst="line">
              <a:avLst/>
            </a:pr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5" name="Line 46"/>
            <p:cNvSpPr>
              <a:spLocks noChangeShapeType="1"/>
            </p:cNvSpPr>
            <p:nvPr/>
          </p:nvSpPr>
          <p:spPr bwMode="auto">
            <a:xfrm>
              <a:off x="8088314" y="2444751"/>
              <a:ext cx="595313" cy="371475"/>
            </a:xfrm>
            <a:prstGeom prst="line">
              <a:avLst/>
            </a:pr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7805739" y="2171701"/>
              <a:ext cx="685800" cy="585788"/>
            </a:xfrm>
            <a:custGeom>
              <a:avLst/>
              <a:gdLst>
                <a:gd name="T0" fmla="*/ 108 w 432"/>
                <a:gd name="T1" fmla="*/ 369 h 369"/>
                <a:gd name="T2" fmla="*/ 0 w 432"/>
                <a:gd name="T3" fmla="*/ 185 h 369"/>
                <a:gd name="T4" fmla="*/ 108 w 432"/>
                <a:gd name="T5" fmla="*/ 0 h 369"/>
                <a:gd name="T6" fmla="*/ 325 w 432"/>
                <a:gd name="T7" fmla="*/ 0 h 369"/>
                <a:gd name="T8" fmla="*/ 432 w 432"/>
                <a:gd name="T9" fmla="*/ 185 h 369"/>
                <a:gd name="T10" fmla="*/ 325 w 432"/>
                <a:gd name="T11" fmla="*/ 369 h 369"/>
                <a:gd name="T12" fmla="*/ 108 w 432"/>
                <a:gd name="T13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69">
                  <a:moveTo>
                    <a:pt x="108" y="369"/>
                  </a:moveTo>
                  <a:lnTo>
                    <a:pt x="0" y="185"/>
                  </a:lnTo>
                  <a:lnTo>
                    <a:pt x="108" y="0"/>
                  </a:lnTo>
                  <a:lnTo>
                    <a:pt x="325" y="0"/>
                  </a:lnTo>
                  <a:lnTo>
                    <a:pt x="432" y="185"/>
                  </a:lnTo>
                  <a:lnTo>
                    <a:pt x="325" y="369"/>
                  </a:lnTo>
                  <a:lnTo>
                    <a:pt x="108" y="369"/>
                  </a:lnTo>
                  <a:close/>
                </a:path>
              </a:pathLst>
            </a:custGeom>
            <a:solidFill>
              <a:srgbClr val="144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6626226" y="2170113"/>
              <a:ext cx="685800" cy="587375"/>
            </a:xfrm>
            <a:custGeom>
              <a:avLst/>
              <a:gdLst>
                <a:gd name="T0" fmla="*/ 108 w 432"/>
                <a:gd name="T1" fmla="*/ 370 h 370"/>
                <a:gd name="T2" fmla="*/ 0 w 432"/>
                <a:gd name="T3" fmla="*/ 184 h 370"/>
                <a:gd name="T4" fmla="*/ 108 w 432"/>
                <a:gd name="T5" fmla="*/ 0 h 370"/>
                <a:gd name="T6" fmla="*/ 324 w 432"/>
                <a:gd name="T7" fmla="*/ 0 h 370"/>
                <a:gd name="T8" fmla="*/ 432 w 432"/>
                <a:gd name="T9" fmla="*/ 184 h 370"/>
                <a:gd name="T10" fmla="*/ 324 w 432"/>
                <a:gd name="T11" fmla="*/ 370 h 370"/>
                <a:gd name="T12" fmla="*/ 108 w 432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70">
                  <a:moveTo>
                    <a:pt x="108" y="370"/>
                  </a:moveTo>
                  <a:lnTo>
                    <a:pt x="0" y="184"/>
                  </a:lnTo>
                  <a:lnTo>
                    <a:pt x="108" y="0"/>
                  </a:lnTo>
                  <a:lnTo>
                    <a:pt x="324" y="0"/>
                  </a:lnTo>
                  <a:lnTo>
                    <a:pt x="432" y="184"/>
                  </a:lnTo>
                  <a:lnTo>
                    <a:pt x="324" y="370"/>
                  </a:lnTo>
                  <a:lnTo>
                    <a:pt x="108" y="370"/>
                  </a:lnTo>
                  <a:close/>
                </a:path>
              </a:pathLst>
            </a:custGeom>
            <a:solidFill>
              <a:srgbClr val="144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7219951" y="3208338"/>
              <a:ext cx="685800" cy="585788"/>
            </a:xfrm>
            <a:custGeom>
              <a:avLst/>
              <a:gdLst>
                <a:gd name="T0" fmla="*/ 108 w 432"/>
                <a:gd name="T1" fmla="*/ 369 h 369"/>
                <a:gd name="T2" fmla="*/ 0 w 432"/>
                <a:gd name="T3" fmla="*/ 185 h 369"/>
                <a:gd name="T4" fmla="*/ 108 w 432"/>
                <a:gd name="T5" fmla="*/ 0 h 369"/>
                <a:gd name="T6" fmla="*/ 325 w 432"/>
                <a:gd name="T7" fmla="*/ 0 h 369"/>
                <a:gd name="T8" fmla="*/ 432 w 432"/>
                <a:gd name="T9" fmla="*/ 185 h 369"/>
                <a:gd name="T10" fmla="*/ 325 w 432"/>
                <a:gd name="T11" fmla="*/ 369 h 369"/>
                <a:gd name="T12" fmla="*/ 108 w 432"/>
                <a:gd name="T13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69">
                  <a:moveTo>
                    <a:pt x="108" y="369"/>
                  </a:moveTo>
                  <a:lnTo>
                    <a:pt x="0" y="185"/>
                  </a:lnTo>
                  <a:lnTo>
                    <a:pt x="108" y="0"/>
                  </a:lnTo>
                  <a:lnTo>
                    <a:pt x="325" y="0"/>
                  </a:lnTo>
                  <a:lnTo>
                    <a:pt x="432" y="185"/>
                  </a:lnTo>
                  <a:lnTo>
                    <a:pt x="325" y="369"/>
                  </a:lnTo>
                  <a:lnTo>
                    <a:pt x="108" y="369"/>
                  </a:lnTo>
                  <a:close/>
                </a:path>
              </a:pathLst>
            </a:custGeom>
            <a:solidFill>
              <a:srgbClr val="6CC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7221539" y="1841501"/>
              <a:ext cx="685800" cy="587375"/>
            </a:xfrm>
            <a:custGeom>
              <a:avLst/>
              <a:gdLst>
                <a:gd name="T0" fmla="*/ 107 w 432"/>
                <a:gd name="T1" fmla="*/ 370 h 370"/>
                <a:gd name="T2" fmla="*/ 0 w 432"/>
                <a:gd name="T3" fmla="*/ 185 h 370"/>
                <a:gd name="T4" fmla="*/ 107 w 432"/>
                <a:gd name="T5" fmla="*/ 0 h 370"/>
                <a:gd name="T6" fmla="*/ 324 w 432"/>
                <a:gd name="T7" fmla="*/ 0 h 370"/>
                <a:gd name="T8" fmla="*/ 432 w 432"/>
                <a:gd name="T9" fmla="*/ 185 h 370"/>
                <a:gd name="T10" fmla="*/ 324 w 432"/>
                <a:gd name="T11" fmla="*/ 370 h 370"/>
                <a:gd name="T12" fmla="*/ 107 w 432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70">
                  <a:moveTo>
                    <a:pt x="107" y="370"/>
                  </a:moveTo>
                  <a:lnTo>
                    <a:pt x="0" y="185"/>
                  </a:lnTo>
                  <a:lnTo>
                    <a:pt x="107" y="0"/>
                  </a:lnTo>
                  <a:lnTo>
                    <a:pt x="324" y="0"/>
                  </a:lnTo>
                  <a:lnTo>
                    <a:pt x="432" y="185"/>
                  </a:lnTo>
                  <a:lnTo>
                    <a:pt x="324" y="370"/>
                  </a:lnTo>
                  <a:lnTo>
                    <a:pt x="107" y="370"/>
                  </a:lnTo>
                  <a:close/>
                </a:path>
              </a:pathLst>
            </a:custGeom>
            <a:solidFill>
              <a:srgbClr val="144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7805739" y="2868613"/>
              <a:ext cx="685800" cy="587375"/>
            </a:xfrm>
            <a:custGeom>
              <a:avLst/>
              <a:gdLst>
                <a:gd name="T0" fmla="*/ 108 w 432"/>
                <a:gd name="T1" fmla="*/ 370 h 370"/>
                <a:gd name="T2" fmla="*/ 0 w 432"/>
                <a:gd name="T3" fmla="*/ 186 h 370"/>
                <a:gd name="T4" fmla="*/ 108 w 432"/>
                <a:gd name="T5" fmla="*/ 0 h 370"/>
                <a:gd name="T6" fmla="*/ 324 w 432"/>
                <a:gd name="T7" fmla="*/ 0 h 370"/>
                <a:gd name="T8" fmla="*/ 432 w 432"/>
                <a:gd name="T9" fmla="*/ 186 h 370"/>
                <a:gd name="T10" fmla="*/ 324 w 432"/>
                <a:gd name="T11" fmla="*/ 370 h 370"/>
                <a:gd name="T12" fmla="*/ 108 w 432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70">
                  <a:moveTo>
                    <a:pt x="108" y="370"/>
                  </a:moveTo>
                  <a:lnTo>
                    <a:pt x="0" y="186"/>
                  </a:lnTo>
                  <a:lnTo>
                    <a:pt x="108" y="0"/>
                  </a:lnTo>
                  <a:lnTo>
                    <a:pt x="324" y="0"/>
                  </a:lnTo>
                  <a:lnTo>
                    <a:pt x="432" y="186"/>
                  </a:lnTo>
                  <a:lnTo>
                    <a:pt x="324" y="370"/>
                  </a:lnTo>
                  <a:lnTo>
                    <a:pt x="108" y="370"/>
                  </a:lnTo>
                  <a:close/>
                </a:path>
              </a:pathLst>
            </a:custGeom>
            <a:solidFill>
              <a:srgbClr val="144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7878764" y="1652588"/>
              <a:ext cx="539750" cy="457200"/>
            </a:xfrm>
            <a:custGeom>
              <a:avLst/>
              <a:gdLst>
                <a:gd name="T0" fmla="*/ 85 w 340"/>
                <a:gd name="T1" fmla="*/ 288 h 288"/>
                <a:gd name="T2" fmla="*/ 0 w 340"/>
                <a:gd name="T3" fmla="*/ 144 h 288"/>
                <a:gd name="T4" fmla="*/ 85 w 340"/>
                <a:gd name="T5" fmla="*/ 0 h 288"/>
                <a:gd name="T6" fmla="*/ 255 w 340"/>
                <a:gd name="T7" fmla="*/ 0 h 288"/>
                <a:gd name="T8" fmla="*/ 340 w 340"/>
                <a:gd name="T9" fmla="*/ 144 h 288"/>
                <a:gd name="T10" fmla="*/ 255 w 340"/>
                <a:gd name="T11" fmla="*/ 288 h 288"/>
                <a:gd name="T12" fmla="*/ 85 w 340"/>
                <a:gd name="T13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288">
                  <a:moveTo>
                    <a:pt x="85" y="288"/>
                  </a:moveTo>
                  <a:lnTo>
                    <a:pt x="0" y="144"/>
                  </a:lnTo>
                  <a:lnTo>
                    <a:pt x="85" y="0"/>
                  </a:lnTo>
                  <a:lnTo>
                    <a:pt x="255" y="0"/>
                  </a:lnTo>
                  <a:lnTo>
                    <a:pt x="340" y="144"/>
                  </a:lnTo>
                  <a:lnTo>
                    <a:pt x="255" y="288"/>
                  </a:lnTo>
                  <a:lnTo>
                    <a:pt x="85" y="288"/>
                  </a:lnTo>
                  <a:close/>
                </a:path>
              </a:pathLst>
            </a:cu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8467726" y="1693863"/>
              <a:ext cx="414338" cy="373063"/>
            </a:xfrm>
            <a:custGeom>
              <a:avLst/>
              <a:gdLst>
                <a:gd name="T0" fmla="*/ 66 w 261"/>
                <a:gd name="T1" fmla="*/ 235 h 235"/>
                <a:gd name="T2" fmla="*/ 0 w 261"/>
                <a:gd name="T3" fmla="*/ 118 h 235"/>
                <a:gd name="T4" fmla="*/ 66 w 261"/>
                <a:gd name="T5" fmla="*/ 0 h 235"/>
                <a:gd name="T6" fmla="*/ 197 w 261"/>
                <a:gd name="T7" fmla="*/ 0 h 235"/>
                <a:gd name="T8" fmla="*/ 261 w 261"/>
                <a:gd name="T9" fmla="*/ 118 h 235"/>
                <a:gd name="T10" fmla="*/ 197 w 261"/>
                <a:gd name="T11" fmla="*/ 235 h 235"/>
                <a:gd name="T12" fmla="*/ 66 w 261"/>
                <a:gd name="T1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35">
                  <a:moveTo>
                    <a:pt x="66" y="235"/>
                  </a:moveTo>
                  <a:lnTo>
                    <a:pt x="0" y="118"/>
                  </a:lnTo>
                  <a:lnTo>
                    <a:pt x="66" y="0"/>
                  </a:lnTo>
                  <a:lnTo>
                    <a:pt x="197" y="0"/>
                  </a:lnTo>
                  <a:lnTo>
                    <a:pt x="261" y="118"/>
                  </a:lnTo>
                  <a:lnTo>
                    <a:pt x="197" y="235"/>
                  </a:lnTo>
                  <a:lnTo>
                    <a:pt x="66" y="235"/>
                  </a:lnTo>
                  <a:close/>
                </a:path>
              </a:pathLst>
            </a:cu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7878764" y="3517901"/>
              <a:ext cx="539750" cy="455613"/>
            </a:xfrm>
            <a:custGeom>
              <a:avLst/>
              <a:gdLst>
                <a:gd name="T0" fmla="*/ 85 w 340"/>
                <a:gd name="T1" fmla="*/ 287 h 287"/>
                <a:gd name="T2" fmla="*/ 0 w 340"/>
                <a:gd name="T3" fmla="*/ 144 h 287"/>
                <a:gd name="T4" fmla="*/ 85 w 340"/>
                <a:gd name="T5" fmla="*/ 0 h 287"/>
                <a:gd name="T6" fmla="*/ 254 w 340"/>
                <a:gd name="T7" fmla="*/ 0 h 287"/>
                <a:gd name="T8" fmla="*/ 340 w 340"/>
                <a:gd name="T9" fmla="*/ 144 h 287"/>
                <a:gd name="T10" fmla="*/ 254 w 340"/>
                <a:gd name="T11" fmla="*/ 287 h 287"/>
                <a:gd name="T12" fmla="*/ 85 w 340"/>
                <a:gd name="T13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287">
                  <a:moveTo>
                    <a:pt x="85" y="287"/>
                  </a:moveTo>
                  <a:lnTo>
                    <a:pt x="0" y="144"/>
                  </a:lnTo>
                  <a:lnTo>
                    <a:pt x="85" y="0"/>
                  </a:lnTo>
                  <a:lnTo>
                    <a:pt x="254" y="0"/>
                  </a:lnTo>
                  <a:lnTo>
                    <a:pt x="340" y="144"/>
                  </a:lnTo>
                  <a:lnTo>
                    <a:pt x="254" y="287"/>
                  </a:lnTo>
                  <a:lnTo>
                    <a:pt x="85" y="287"/>
                  </a:lnTo>
                  <a:close/>
                </a:path>
              </a:pathLst>
            </a:cu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8413751" y="2587626"/>
              <a:ext cx="538163" cy="455613"/>
            </a:xfrm>
            <a:custGeom>
              <a:avLst/>
              <a:gdLst>
                <a:gd name="T0" fmla="*/ 85 w 339"/>
                <a:gd name="T1" fmla="*/ 287 h 287"/>
                <a:gd name="T2" fmla="*/ 0 w 339"/>
                <a:gd name="T3" fmla="*/ 144 h 287"/>
                <a:gd name="T4" fmla="*/ 85 w 339"/>
                <a:gd name="T5" fmla="*/ 0 h 287"/>
                <a:gd name="T6" fmla="*/ 254 w 339"/>
                <a:gd name="T7" fmla="*/ 0 h 287"/>
                <a:gd name="T8" fmla="*/ 339 w 339"/>
                <a:gd name="T9" fmla="*/ 144 h 287"/>
                <a:gd name="T10" fmla="*/ 254 w 339"/>
                <a:gd name="T11" fmla="*/ 287 h 287"/>
                <a:gd name="T12" fmla="*/ 85 w 339"/>
                <a:gd name="T13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287">
                  <a:moveTo>
                    <a:pt x="85" y="287"/>
                  </a:moveTo>
                  <a:lnTo>
                    <a:pt x="0" y="144"/>
                  </a:lnTo>
                  <a:lnTo>
                    <a:pt x="85" y="0"/>
                  </a:lnTo>
                  <a:lnTo>
                    <a:pt x="254" y="0"/>
                  </a:lnTo>
                  <a:lnTo>
                    <a:pt x="339" y="144"/>
                  </a:lnTo>
                  <a:lnTo>
                    <a:pt x="254" y="287"/>
                  </a:lnTo>
                  <a:lnTo>
                    <a:pt x="85" y="287"/>
                  </a:lnTo>
                  <a:close/>
                </a:path>
              </a:pathLst>
            </a:cu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8475664" y="3562351"/>
              <a:ext cx="417513" cy="373063"/>
            </a:xfrm>
            <a:custGeom>
              <a:avLst/>
              <a:gdLst>
                <a:gd name="T0" fmla="*/ 66 w 263"/>
                <a:gd name="T1" fmla="*/ 235 h 235"/>
                <a:gd name="T2" fmla="*/ 0 w 263"/>
                <a:gd name="T3" fmla="*/ 117 h 235"/>
                <a:gd name="T4" fmla="*/ 66 w 263"/>
                <a:gd name="T5" fmla="*/ 0 h 235"/>
                <a:gd name="T6" fmla="*/ 197 w 263"/>
                <a:gd name="T7" fmla="*/ 0 h 235"/>
                <a:gd name="T8" fmla="*/ 263 w 263"/>
                <a:gd name="T9" fmla="*/ 117 h 235"/>
                <a:gd name="T10" fmla="*/ 197 w 263"/>
                <a:gd name="T11" fmla="*/ 235 h 235"/>
                <a:gd name="T12" fmla="*/ 66 w 263"/>
                <a:gd name="T1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235">
                  <a:moveTo>
                    <a:pt x="66" y="235"/>
                  </a:moveTo>
                  <a:lnTo>
                    <a:pt x="0" y="117"/>
                  </a:lnTo>
                  <a:lnTo>
                    <a:pt x="66" y="0"/>
                  </a:lnTo>
                  <a:lnTo>
                    <a:pt x="197" y="0"/>
                  </a:lnTo>
                  <a:lnTo>
                    <a:pt x="263" y="117"/>
                  </a:lnTo>
                  <a:lnTo>
                    <a:pt x="197" y="235"/>
                  </a:lnTo>
                  <a:lnTo>
                    <a:pt x="66" y="235"/>
                  </a:lnTo>
                  <a:close/>
                </a:path>
              </a:pathLst>
            </a:cu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8953501" y="3603626"/>
              <a:ext cx="331788" cy="290513"/>
            </a:xfrm>
            <a:custGeom>
              <a:avLst/>
              <a:gdLst>
                <a:gd name="T0" fmla="*/ 53 w 209"/>
                <a:gd name="T1" fmla="*/ 183 h 183"/>
                <a:gd name="T2" fmla="*/ 0 w 209"/>
                <a:gd name="T3" fmla="*/ 91 h 183"/>
                <a:gd name="T4" fmla="*/ 53 w 209"/>
                <a:gd name="T5" fmla="*/ 0 h 183"/>
                <a:gd name="T6" fmla="*/ 157 w 209"/>
                <a:gd name="T7" fmla="*/ 0 h 183"/>
                <a:gd name="T8" fmla="*/ 209 w 209"/>
                <a:gd name="T9" fmla="*/ 91 h 183"/>
                <a:gd name="T10" fmla="*/ 157 w 209"/>
                <a:gd name="T11" fmla="*/ 183 h 183"/>
                <a:gd name="T12" fmla="*/ 53 w 209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83">
                  <a:moveTo>
                    <a:pt x="53" y="183"/>
                  </a:moveTo>
                  <a:lnTo>
                    <a:pt x="0" y="91"/>
                  </a:lnTo>
                  <a:lnTo>
                    <a:pt x="53" y="0"/>
                  </a:lnTo>
                  <a:lnTo>
                    <a:pt x="157" y="0"/>
                  </a:lnTo>
                  <a:lnTo>
                    <a:pt x="209" y="91"/>
                  </a:lnTo>
                  <a:lnTo>
                    <a:pt x="157" y="183"/>
                  </a:lnTo>
                  <a:lnTo>
                    <a:pt x="53" y="183"/>
                  </a:lnTo>
                  <a:close/>
                </a:path>
              </a:pathLst>
            </a:cu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8937626" y="1735138"/>
              <a:ext cx="331788" cy="290513"/>
            </a:xfrm>
            <a:custGeom>
              <a:avLst/>
              <a:gdLst>
                <a:gd name="T0" fmla="*/ 53 w 209"/>
                <a:gd name="T1" fmla="*/ 183 h 183"/>
                <a:gd name="T2" fmla="*/ 0 w 209"/>
                <a:gd name="T3" fmla="*/ 92 h 183"/>
                <a:gd name="T4" fmla="*/ 53 w 209"/>
                <a:gd name="T5" fmla="*/ 0 h 183"/>
                <a:gd name="T6" fmla="*/ 157 w 209"/>
                <a:gd name="T7" fmla="*/ 0 h 183"/>
                <a:gd name="T8" fmla="*/ 209 w 209"/>
                <a:gd name="T9" fmla="*/ 92 h 183"/>
                <a:gd name="T10" fmla="*/ 157 w 209"/>
                <a:gd name="T11" fmla="*/ 183 h 183"/>
                <a:gd name="T12" fmla="*/ 53 w 209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83">
                  <a:moveTo>
                    <a:pt x="53" y="183"/>
                  </a:moveTo>
                  <a:lnTo>
                    <a:pt x="0" y="92"/>
                  </a:lnTo>
                  <a:lnTo>
                    <a:pt x="53" y="0"/>
                  </a:lnTo>
                  <a:lnTo>
                    <a:pt x="157" y="0"/>
                  </a:lnTo>
                  <a:lnTo>
                    <a:pt x="209" y="92"/>
                  </a:lnTo>
                  <a:lnTo>
                    <a:pt x="157" y="183"/>
                  </a:lnTo>
                  <a:lnTo>
                    <a:pt x="53" y="183"/>
                  </a:lnTo>
                  <a:close/>
                </a:path>
              </a:pathLst>
            </a:custGeom>
            <a:solidFill>
              <a:srgbClr val="244250"/>
            </a:solidFill>
            <a:ln w="14288" cap="flat">
              <a:solidFill>
                <a:srgbClr val="2442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7170739" y="2474913"/>
              <a:ext cx="785813" cy="679450"/>
            </a:xfrm>
            <a:custGeom>
              <a:avLst/>
              <a:gdLst>
                <a:gd name="T0" fmla="*/ 124 w 495"/>
                <a:gd name="T1" fmla="*/ 428 h 428"/>
                <a:gd name="T2" fmla="*/ 0 w 495"/>
                <a:gd name="T3" fmla="*/ 215 h 428"/>
                <a:gd name="T4" fmla="*/ 124 w 495"/>
                <a:gd name="T5" fmla="*/ 0 h 428"/>
                <a:gd name="T6" fmla="*/ 371 w 495"/>
                <a:gd name="T7" fmla="*/ 0 h 428"/>
                <a:gd name="T8" fmla="*/ 495 w 495"/>
                <a:gd name="T9" fmla="*/ 215 h 428"/>
                <a:gd name="T10" fmla="*/ 371 w 495"/>
                <a:gd name="T11" fmla="*/ 428 h 428"/>
                <a:gd name="T12" fmla="*/ 124 w 495"/>
                <a:gd name="T13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428">
                  <a:moveTo>
                    <a:pt x="124" y="428"/>
                  </a:moveTo>
                  <a:lnTo>
                    <a:pt x="0" y="215"/>
                  </a:lnTo>
                  <a:lnTo>
                    <a:pt x="124" y="0"/>
                  </a:lnTo>
                  <a:lnTo>
                    <a:pt x="371" y="0"/>
                  </a:lnTo>
                  <a:lnTo>
                    <a:pt x="495" y="215"/>
                  </a:lnTo>
                  <a:lnTo>
                    <a:pt x="371" y="428"/>
                  </a:lnTo>
                  <a:lnTo>
                    <a:pt x="124" y="428"/>
                  </a:lnTo>
                  <a:close/>
                </a:path>
              </a:pathLst>
            </a:custGeom>
            <a:solidFill>
              <a:srgbClr val="0637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0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393704" y="3383592"/>
              <a:ext cx="344704" cy="21925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 smtClean="0">
                  <a:solidFill>
                    <a:srgbClr val="FFFFFF"/>
                  </a:solidFill>
                </a:rPr>
                <a:t>Partner</a:t>
              </a:r>
              <a:br>
                <a:rPr lang="en-US" sz="1100" spc="-30" dirty="0" smtClean="0">
                  <a:solidFill>
                    <a:srgbClr val="FFFFFF"/>
                  </a:solidFill>
                </a:rPr>
              </a:br>
              <a:r>
                <a:rPr lang="en-US" sz="1100" spc="-30" dirty="0" smtClean="0">
                  <a:solidFill>
                    <a:srgbClr val="FFFFFF"/>
                  </a:solidFill>
                </a:rPr>
                <a:t>Plus</a:t>
              </a:r>
              <a:endParaRPr lang="en-US" sz="1100" spc="-30" dirty="0">
                <a:solidFill>
                  <a:srgbClr val="FFFFFF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886336" y="3104344"/>
              <a:ext cx="535202" cy="13511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>
                  <a:solidFill>
                    <a:srgbClr val="FFFFFF">
                      <a:alpha val="25000"/>
                    </a:srgbClr>
                  </a:solidFill>
                </a:rPr>
                <a:t>Certifications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855976" y="2382983"/>
              <a:ext cx="595928" cy="13511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 err="1" smtClean="0">
                  <a:solidFill>
                    <a:srgbClr val="FFFFFF">
                      <a:alpha val="25000"/>
                    </a:srgbClr>
                  </a:solidFill>
                </a:rPr>
                <a:t>Specialisations</a:t>
              </a:r>
              <a:endParaRPr lang="en-US" sz="1100" spc="-30" dirty="0">
                <a:solidFill>
                  <a:srgbClr val="FFFFFF">
                    <a:alpha val="25000"/>
                  </a:srgbClr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757637" y="2265616"/>
              <a:ext cx="390735" cy="3875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>
                  <a:solidFill>
                    <a:srgbClr val="FFFFFF">
                      <a:alpha val="25000"/>
                    </a:srgbClr>
                  </a:solidFill>
                </a:rPr>
                <a:t>Cisco </a:t>
              </a:r>
              <a:br>
                <a:rPr lang="en-US" sz="1100" spc="-30" dirty="0">
                  <a:solidFill>
                    <a:srgbClr val="FFFFFF">
                      <a:alpha val="25000"/>
                    </a:srgbClr>
                  </a:solidFill>
                </a:rPr>
              </a:br>
              <a:r>
                <a:rPr lang="en-US" sz="1100" spc="-30" dirty="0">
                  <a:solidFill>
                    <a:srgbClr val="FFFFFF">
                      <a:alpha val="25000"/>
                    </a:srgbClr>
                  </a:solidFill>
                </a:rPr>
                <a:t>Services</a:t>
              </a:r>
              <a:br>
                <a:rPr lang="en-US" sz="1100" spc="-30" dirty="0">
                  <a:solidFill>
                    <a:srgbClr val="FFFFFF">
                      <a:alpha val="25000"/>
                    </a:srgbClr>
                  </a:solidFill>
                </a:rPr>
              </a:br>
              <a:r>
                <a:rPr lang="en-US" sz="1100" spc="-30" dirty="0">
                  <a:solidFill>
                    <a:srgbClr val="FFFFFF">
                      <a:alpha val="25000"/>
                    </a:srgbClr>
                  </a:solidFill>
                </a:rPr>
                <a:t>Partner</a:t>
              </a:r>
              <a:br>
                <a:rPr lang="en-US" sz="1100" spc="-30" dirty="0">
                  <a:solidFill>
                    <a:srgbClr val="FFFFFF">
                      <a:alpha val="25000"/>
                    </a:srgbClr>
                  </a:solidFill>
                </a:rPr>
              </a:br>
              <a:r>
                <a:rPr lang="en-US" sz="1100" spc="-30" dirty="0">
                  <a:solidFill>
                    <a:srgbClr val="FFFFFF">
                      <a:alpha val="25000"/>
                    </a:srgbClr>
                  </a:solidFill>
                </a:rPr>
                <a:t>Program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362371" y="1944135"/>
              <a:ext cx="417291" cy="3875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spc="-30" dirty="0" smtClean="0">
                  <a:solidFill>
                    <a:srgbClr val="FFFFFF">
                      <a:alpha val="25000"/>
                    </a:srgbClr>
                  </a:solidFill>
                </a:rPr>
                <a:t>Cloud &amp; </a:t>
              </a:r>
              <a:br>
                <a:rPr lang="en-US" sz="1100" spc="-30" dirty="0" smtClean="0">
                  <a:solidFill>
                    <a:srgbClr val="FFFFFF">
                      <a:alpha val="25000"/>
                    </a:srgbClr>
                  </a:solidFill>
                </a:rPr>
              </a:br>
              <a:r>
                <a:rPr lang="en-US" sz="1100" spc="-30" dirty="0" smtClean="0">
                  <a:solidFill>
                    <a:srgbClr val="FFFFFF">
                      <a:alpha val="25000"/>
                    </a:srgbClr>
                  </a:solidFill>
                </a:rPr>
                <a:t>Managed</a:t>
              </a:r>
              <a:br>
                <a:rPr lang="en-US" sz="1100" spc="-30" dirty="0" smtClean="0">
                  <a:solidFill>
                    <a:srgbClr val="FFFFFF">
                      <a:alpha val="25000"/>
                    </a:srgbClr>
                  </a:solidFill>
                </a:rPr>
              </a:br>
              <a:r>
                <a:rPr lang="en-US" sz="1100" spc="-30" dirty="0" smtClean="0">
                  <a:solidFill>
                    <a:srgbClr val="FFFFFF">
                      <a:alpha val="25000"/>
                    </a:srgbClr>
                  </a:solidFill>
                </a:rPr>
                <a:t>Services</a:t>
              </a:r>
              <a:br>
                <a:rPr lang="en-US" sz="1100" spc="-30" dirty="0" smtClean="0">
                  <a:solidFill>
                    <a:srgbClr val="FFFFFF">
                      <a:alpha val="25000"/>
                    </a:srgbClr>
                  </a:solidFill>
                </a:rPr>
              </a:br>
              <a:r>
                <a:rPr lang="en-US" sz="1100" spc="-30" dirty="0" smtClean="0">
                  <a:solidFill>
                    <a:srgbClr val="FFFFFF">
                      <a:alpha val="25000"/>
                    </a:srgbClr>
                  </a:solidFill>
                </a:rPr>
                <a:t>Program</a:t>
              </a:r>
              <a:endParaRPr lang="en-US" sz="1100" spc="-30" dirty="0">
                <a:solidFill>
                  <a:srgbClr val="FFFFFF">
                    <a:alpha val="25000"/>
                  </a:srgbClr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299654" y="2584465"/>
              <a:ext cx="529714" cy="4181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spc="-30" dirty="0" smtClean="0">
                  <a:solidFill>
                    <a:srgbClr val="FFFFFF">
                      <a:alpha val="25000"/>
                    </a:srgbClr>
                  </a:solidFill>
                </a:rPr>
                <a:t>Channel</a:t>
              </a:r>
              <a:br>
                <a:rPr lang="en-US" sz="1600" spc="-30" dirty="0" smtClean="0">
                  <a:solidFill>
                    <a:srgbClr val="FFFFFF">
                      <a:alpha val="25000"/>
                    </a:srgbClr>
                  </a:solidFill>
                </a:rPr>
              </a:br>
              <a:r>
                <a:rPr lang="en-US" sz="1600" spc="-30" dirty="0" smtClean="0">
                  <a:solidFill>
                    <a:srgbClr val="FFFFFF">
                      <a:alpha val="25000"/>
                    </a:srgbClr>
                  </a:solidFill>
                </a:rPr>
                <a:t>Partner</a:t>
              </a:r>
              <a:br>
                <a:rPr lang="en-US" sz="1600" spc="-30" dirty="0" smtClean="0">
                  <a:solidFill>
                    <a:srgbClr val="FFFFFF">
                      <a:alpha val="25000"/>
                    </a:srgbClr>
                  </a:solidFill>
                </a:rPr>
              </a:br>
              <a:r>
                <a:rPr lang="en-US" sz="1600" spc="-30" dirty="0" smtClean="0">
                  <a:solidFill>
                    <a:srgbClr val="FFFFFF">
                      <a:alpha val="25000"/>
                    </a:srgbClr>
                  </a:solidFill>
                </a:rPr>
                <a:t>Program</a:t>
              </a:r>
              <a:endParaRPr lang="en-US" sz="1600" spc="-30" dirty="0">
                <a:solidFill>
                  <a:srgbClr val="FFFFFF">
                    <a:alpha val="25000"/>
                  </a:srgbClr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016904" y="3675367"/>
              <a:ext cx="274064" cy="14276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spc="-30" dirty="0">
                  <a:solidFill>
                    <a:schemeClr val="tx1">
                      <a:alpha val="25000"/>
                    </a:schemeClr>
                  </a:solidFill>
                </a:rPr>
                <a:t>Gold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518166" y="3686840"/>
              <a:ext cx="350015" cy="1312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spc="-30" dirty="0" smtClean="0">
                  <a:solidFill>
                    <a:schemeClr val="tx1">
                      <a:alpha val="25000"/>
                    </a:schemeClr>
                  </a:solidFill>
                </a:rPr>
                <a:t>Premier</a:t>
              </a:r>
              <a:endParaRPr lang="en-US" sz="1050" spc="-30" dirty="0">
                <a:solidFill>
                  <a:schemeClr val="tx1">
                    <a:alpha val="25000"/>
                  </a:schemeClr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969912" y="3688752"/>
              <a:ext cx="296371" cy="1312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spc="-30" dirty="0">
                  <a:solidFill>
                    <a:schemeClr val="tx1">
                      <a:alpha val="25000"/>
                    </a:schemeClr>
                  </a:solidFill>
                </a:rPr>
                <a:t>Select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460763" y="2685947"/>
              <a:ext cx="444556" cy="2919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spc="-30" dirty="0" smtClean="0">
                  <a:solidFill>
                    <a:schemeClr val="tx1">
                      <a:alpha val="25000"/>
                    </a:schemeClr>
                  </a:solidFill>
                </a:rPr>
                <a:t>Authorized</a:t>
              </a:r>
              <a:br>
                <a:rPr lang="en-US" sz="1050" spc="-30" dirty="0" smtClean="0">
                  <a:solidFill>
                    <a:schemeClr val="tx1">
                      <a:alpha val="25000"/>
                    </a:schemeClr>
                  </a:solidFill>
                </a:rPr>
              </a:br>
              <a:r>
                <a:rPr lang="en-US" sz="1050" spc="-30" dirty="0" smtClean="0">
                  <a:solidFill>
                    <a:schemeClr val="tx1">
                      <a:alpha val="25000"/>
                    </a:schemeClr>
                  </a:solidFill>
                </a:rPr>
                <a:t>Tech.</a:t>
              </a:r>
              <a:br>
                <a:rPr lang="en-US" sz="1050" spc="-30" dirty="0" smtClean="0">
                  <a:solidFill>
                    <a:schemeClr val="tx1">
                      <a:alpha val="25000"/>
                    </a:schemeClr>
                  </a:solidFill>
                </a:rPr>
              </a:br>
              <a:r>
                <a:rPr lang="en-US" sz="1050" spc="-30" dirty="0" smtClean="0">
                  <a:solidFill>
                    <a:schemeClr val="tx1">
                      <a:alpha val="25000"/>
                    </a:schemeClr>
                  </a:solidFill>
                </a:rPr>
                <a:t>Provider</a:t>
              </a:r>
              <a:endParaRPr lang="en-US" sz="1050" spc="-30" dirty="0">
                <a:solidFill>
                  <a:schemeClr val="tx1">
                    <a:alpha val="2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976540" y="1807197"/>
              <a:ext cx="354795" cy="14276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spc="-30" dirty="0" smtClean="0">
                  <a:solidFill>
                    <a:schemeClr val="tx1">
                      <a:alpha val="25000"/>
                    </a:schemeClr>
                  </a:solidFill>
                </a:rPr>
                <a:t>Master</a:t>
              </a:r>
              <a:endParaRPr lang="en-US" sz="1200" spc="-30" dirty="0">
                <a:solidFill>
                  <a:schemeClr val="tx1">
                    <a:alpha val="25000"/>
                  </a:schemeClr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8480223" y="1814845"/>
              <a:ext cx="397463" cy="12747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spc="-30" dirty="0">
                  <a:solidFill>
                    <a:schemeClr val="tx1">
                      <a:alpha val="25000"/>
                    </a:schemeClr>
                  </a:solidFill>
                </a:rPr>
                <a:t>Advanced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932698" y="1814845"/>
              <a:ext cx="343818" cy="12747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spc="-30" dirty="0" smtClean="0">
                  <a:solidFill>
                    <a:schemeClr val="tx1">
                      <a:alpha val="25000"/>
                    </a:schemeClr>
                  </a:solidFill>
                </a:rPr>
                <a:t>Express</a:t>
              </a:r>
              <a:endParaRPr lang="en-US" sz="1000" spc="-30" dirty="0">
                <a:solidFill>
                  <a:schemeClr val="tx1">
                    <a:alpha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69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" fill="hold"/>
                                        <p:tgtEl>
                                          <p:spTgt spid="72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2.89017E-7 L 0.01172 -0.19283 " pathEditMode="relative" rAng="0" ptsTypes="AA">
                                      <p:cBhvr>
                                        <p:cTn id="14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-9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3500" y="1535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89017E-7 L 0.01198 -0.19399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9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76" grpId="0"/>
      <p:bldP spid="77" grpId="0"/>
      <p:bldP spid="78" grpId="0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/>
        </p:nvSpPr>
        <p:spPr>
          <a:xfrm>
            <a:off x="-657686" y="-714799"/>
            <a:ext cx="14159971" cy="7446651"/>
          </a:xfrm>
          <a:custGeom>
            <a:avLst/>
            <a:gdLst>
              <a:gd name="connsiteX0" fmla="*/ 24871 w 14159971"/>
              <a:gd name="connsiteY0" fmla="*/ 304800 h 7239000"/>
              <a:gd name="connsiteX1" fmla="*/ 3019531 w 14159971"/>
              <a:gd name="connsiteY1" fmla="*/ 1973580 h 7239000"/>
              <a:gd name="connsiteX2" fmla="*/ 7187671 w 14159971"/>
              <a:gd name="connsiteY2" fmla="*/ 3032760 h 7239000"/>
              <a:gd name="connsiteX3" fmla="*/ 10723351 w 14159971"/>
              <a:gd name="connsiteY3" fmla="*/ 2186940 h 7239000"/>
              <a:gd name="connsiteX4" fmla="*/ 14007571 w 14159971"/>
              <a:gd name="connsiteY4" fmla="*/ 0 h 7239000"/>
              <a:gd name="connsiteX5" fmla="*/ 14007571 w 14159971"/>
              <a:gd name="connsiteY5" fmla="*/ 7239000 h 7239000"/>
              <a:gd name="connsiteX6" fmla="*/ 11340571 w 14159971"/>
              <a:gd name="connsiteY6" fmla="*/ 4792980 h 7239000"/>
              <a:gd name="connsiteX7" fmla="*/ 7187671 w 14159971"/>
              <a:gd name="connsiteY7" fmla="*/ 4175760 h 7239000"/>
              <a:gd name="connsiteX8" fmla="*/ 4032991 w 14159971"/>
              <a:gd name="connsiteY8" fmla="*/ 4564380 h 7239000"/>
              <a:gd name="connsiteX9" fmla="*/ 611611 w 14159971"/>
              <a:gd name="connsiteY9" fmla="*/ 6438900 h 7239000"/>
              <a:gd name="connsiteX10" fmla="*/ 17251 w 14159971"/>
              <a:gd name="connsiteY10" fmla="*/ 6941820 h 7239000"/>
              <a:gd name="connsiteX11" fmla="*/ 24871 w 14159971"/>
              <a:gd name="connsiteY11" fmla="*/ 304800 h 7239000"/>
              <a:gd name="connsiteX0" fmla="*/ 24871 w 14159971"/>
              <a:gd name="connsiteY0" fmla="*/ 304800 h 7239000"/>
              <a:gd name="connsiteX1" fmla="*/ 3019531 w 14159971"/>
              <a:gd name="connsiteY1" fmla="*/ 1973580 h 7239000"/>
              <a:gd name="connsiteX2" fmla="*/ 7187671 w 14159971"/>
              <a:gd name="connsiteY2" fmla="*/ 3032760 h 7239000"/>
              <a:gd name="connsiteX3" fmla="*/ 11127211 w 14159971"/>
              <a:gd name="connsiteY3" fmla="*/ 1965960 h 7239000"/>
              <a:gd name="connsiteX4" fmla="*/ 14007571 w 14159971"/>
              <a:gd name="connsiteY4" fmla="*/ 0 h 7239000"/>
              <a:gd name="connsiteX5" fmla="*/ 14007571 w 14159971"/>
              <a:gd name="connsiteY5" fmla="*/ 7239000 h 7239000"/>
              <a:gd name="connsiteX6" fmla="*/ 11340571 w 14159971"/>
              <a:gd name="connsiteY6" fmla="*/ 4792980 h 7239000"/>
              <a:gd name="connsiteX7" fmla="*/ 7187671 w 14159971"/>
              <a:gd name="connsiteY7" fmla="*/ 4175760 h 7239000"/>
              <a:gd name="connsiteX8" fmla="*/ 4032991 w 14159971"/>
              <a:gd name="connsiteY8" fmla="*/ 4564380 h 7239000"/>
              <a:gd name="connsiteX9" fmla="*/ 611611 w 14159971"/>
              <a:gd name="connsiteY9" fmla="*/ 6438900 h 7239000"/>
              <a:gd name="connsiteX10" fmla="*/ 17251 w 14159971"/>
              <a:gd name="connsiteY10" fmla="*/ 6941820 h 7239000"/>
              <a:gd name="connsiteX11" fmla="*/ 24871 w 14159971"/>
              <a:gd name="connsiteY11" fmla="*/ 304800 h 7239000"/>
              <a:gd name="connsiteX0" fmla="*/ 24871 w 14159971"/>
              <a:gd name="connsiteY0" fmla="*/ 304800 h 7239000"/>
              <a:gd name="connsiteX1" fmla="*/ 3019531 w 14159971"/>
              <a:gd name="connsiteY1" fmla="*/ 1973580 h 7239000"/>
              <a:gd name="connsiteX2" fmla="*/ 7233391 w 14159971"/>
              <a:gd name="connsiteY2" fmla="*/ 3032760 h 7239000"/>
              <a:gd name="connsiteX3" fmla="*/ 11127211 w 14159971"/>
              <a:gd name="connsiteY3" fmla="*/ 1965960 h 7239000"/>
              <a:gd name="connsiteX4" fmla="*/ 14007571 w 14159971"/>
              <a:gd name="connsiteY4" fmla="*/ 0 h 7239000"/>
              <a:gd name="connsiteX5" fmla="*/ 14007571 w 14159971"/>
              <a:gd name="connsiteY5" fmla="*/ 7239000 h 7239000"/>
              <a:gd name="connsiteX6" fmla="*/ 11340571 w 14159971"/>
              <a:gd name="connsiteY6" fmla="*/ 4792980 h 7239000"/>
              <a:gd name="connsiteX7" fmla="*/ 7187671 w 14159971"/>
              <a:gd name="connsiteY7" fmla="*/ 4175760 h 7239000"/>
              <a:gd name="connsiteX8" fmla="*/ 4032991 w 14159971"/>
              <a:gd name="connsiteY8" fmla="*/ 4564380 h 7239000"/>
              <a:gd name="connsiteX9" fmla="*/ 611611 w 14159971"/>
              <a:gd name="connsiteY9" fmla="*/ 6438900 h 7239000"/>
              <a:gd name="connsiteX10" fmla="*/ 17251 w 14159971"/>
              <a:gd name="connsiteY10" fmla="*/ 6941820 h 7239000"/>
              <a:gd name="connsiteX11" fmla="*/ 24871 w 14159971"/>
              <a:gd name="connsiteY11" fmla="*/ 304800 h 7239000"/>
              <a:gd name="connsiteX0" fmla="*/ 24871 w 14159971"/>
              <a:gd name="connsiteY0" fmla="*/ 304800 h 7239000"/>
              <a:gd name="connsiteX1" fmla="*/ 3019531 w 14159971"/>
              <a:gd name="connsiteY1" fmla="*/ 1973580 h 7239000"/>
              <a:gd name="connsiteX2" fmla="*/ 7233391 w 14159971"/>
              <a:gd name="connsiteY2" fmla="*/ 3032760 h 7239000"/>
              <a:gd name="connsiteX3" fmla="*/ 11127211 w 14159971"/>
              <a:gd name="connsiteY3" fmla="*/ 1965960 h 7239000"/>
              <a:gd name="connsiteX4" fmla="*/ 14007571 w 14159971"/>
              <a:gd name="connsiteY4" fmla="*/ 0 h 7239000"/>
              <a:gd name="connsiteX5" fmla="*/ 14007571 w 14159971"/>
              <a:gd name="connsiteY5" fmla="*/ 7239000 h 7239000"/>
              <a:gd name="connsiteX6" fmla="*/ 11340571 w 14159971"/>
              <a:gd name="connsiteY6" fmla="*/ 4792980 h 7239000"/>
              <a:gd name="connsiteX7" fmla="*/ 7225771 w 14159971"/>
              <a:gd name="connsiteY7" fmla="*/ 4351020 h 7239000"/>
              <a:gd name="connsiteX8" fmla="*/ 4032991 w 14159971"/>
              <a:gd name="connsiteY8" fmla="*/ 4564380 h 7239000"/>
              <a:gd name="connsiteX9" fmla="*/ 611611 w 14159971"/>
              <a:gd name="connsiteY9" fmla="*/ 6438900 h 7239000"/>
              <a:gd name="connsiteX10" fmla="*/ 17251 w 14159971"/>
              <a:gd name="connsiteY10" fmla="*/ 6941820 h 7239000"/>
              <a:gd name="connsiteX11" fmla="*/ 24871 w 14159971"/>
              <a:gd name="connsiteY11" fmla="*/ 304800 h 7239000"/>
              <a:gd name="connsiteX0" fmla="*/ 24871 w 14159971"/>
              <a:gd name="connsiteY0" fmla="*/ 304800 h 7239000"/>
              <a:gd name="connsiteX1" fmla="*/ 3019531 w 14159971"/>
              <a:gd name="connsiteY1" fmla="*/ 1973580 h 7239000"/>
              <a:gd name="connsiteX2" fmla="*/ 7233391 w 14159971"/>
              <a:gd name="connsiteY2" fmla="*/ 3032760 h 7239000"/>
              <a:gd name="connsiteX3" fmla="*/ 11127211 w 14159971"/>
              <a:gd name="connsiteY3" fmla="*/ 1965960 h 7239000"/>
              <a:gd name="connsiteX4" fmla="*/ 14007571 w 14159971"/>
              <a:gd name="connsiteY4" fmla="*/ 0 h 7239000"/>
              <a:gd name="connsiteX5" fmla="*/ 14007571 w 14159971"/>
              <a:gd name="connsiteY5" fmla="*/ 7239000 h 7239000"/>
              <a:gd name="connsiteX6" fmla="*/ 11340571 w 14159971"/>
              <a:gd name="connsiteY6" fmla="*/ 4792980 h 7239000"/>
              <a:gd name="connsiteX7" fmla="*/ 7225771 w 14159971"/>
              <a:gd name="connsiteY7" fmla="*/ 4351020 h 7239000"/>
              <a:gd name="connsiteX8" fmla="*/ 3728191 w 14159971"/>
              <a:gd name="connsiteY8" fmla="*/ 4899660 h 7239000"/>
              <a:gd name="connsiteX9" fmla="*/ 611611 w 14159971"/>
              <a:gd name="connsiteY9" fmla="*/ 6438900 h 7239000"/>
              <a:gd name="connsiteX10" fmla="*/ 17251 w 14159971"/>
              <a:gd name="connsiteY10" fmla="*/ 6941820 h 7239000"/>
              <a:gd name="connsiteX11" fmla="*/ 24871 w 14159971"/>
              <a:gd name="connsiteY11" fmla="*/ 304800 h 7239000"/>
              <a:gd name="connsiteX0" fmla="*/ 24871 w 14159971"/>
              <a:gd name="connsiteY0" fmla="*/ 304800 h 7239000"/>
              <a:gd name="connsiteX1" fmla="*/ 3019531 w 14159971"/>
              <a:gd name="connsiteY1" fmla="*/ 1973580 h 7239000"/>
              <a:gd name="connsiteX2" fmla="*/ 7233391 w 14159971"/>
              <a:gd name="connsiteY2" fmla="*/ 3032760 h 7239000"/>
              <a:gd name="connsiteX3" fmla="*/ 11127211 w 14159971"/>
              <a:gd name="connsiteY3" fmla="*/ 1965960 h 7239000"/>
              <a:gd name="connsiteX4" fmla="*/ 14007571 w 14159971"/>
              <a:gd name="connsiteY4" fmla="*/ 0 h 7239000"/>
              <a:gd name="connsiteX5" fmla="*/ 14007571 w 14159971"/>
              <a:gd name="connsiteY5" fmla="*/ 7239000 h 7239000"/>
              <a:gd name="connsiteX6" fmla="*/ 10974811 w 14159971"/>
              <a:gd name="connsiteY6" fmla="*/ 5090160 h 7239000"/>
              <a:gd name="connsiteX7" fmla="*/ 7225771 w 14159971"/>
              <a:gd name="connsiteY7" fmla="*/ 4351020 h 7239000"/>
              <a:gd name="connsiteX8" fmla="*/ 3728191 w 14159971"/>
              <a:gd name="connsiteY8" fmla="*/ 4899660 h 7239000"/>
              <a:gd name="connsiteX9" fmla="*/ 611611 w 14159971"/>
              <a:gd name="connsiteY9" fmla="*/ 6438900 h 7239000"/>
              <a:gd name="connsiteX10" fmla="*/ 17251 w 14159971"/>
              <a:gd name="connsiteY10" fmla="*/ 6941820 h 7239000"/>
              <a:gd name="connsiteX11" fmla="*/ 24871 w 14159971"/>
              <a:gd name="connsiteY11" fmla="*/ 304800 h 7239000"/>
              <a:gd name="connsiteX0" fmla="*/ 24871 w 14159971"/>
              <a:gd name="connsiteY0" fmla="*/ 304800 h 7239000"/>
              <a:gd name="connsiteX1" fmla="*/ 3019531 w 14159971"/>
              <a:gd name="connsiteY1" fmla="*/ 1973580 h 7239000"/>
              <a:gd name="connsiteX2" fmla="*/ 7157191 w 14159971"/>
              <a:gd name="connsiteY2" fmla="*/ 2339340 h 7239000"/>
              <a:gd name="connsiteX3" fmla="*/ 11127211 w 14159971"/>
              <a:gd name="connsiteY3" fmla="*/ 1965960 h 7239000"/>
              <a:gd name="connsiteX4" fmla="*/ 14007571 w 14159971"/>
              <a:gd name="connsiteY4" fmla="*/ 0 h 7239000"/>
              <a:gd name="connsiteX5" fmla="*/ 14007571 w 14159971"/>
              <a:gd name="connsiteY5" fmla="*/ 7239000 h 7239000"/>
              <a:gd name="connsiteX6" fmla="*/ 10974811 w 14159971"/>
              <a:gd name="connsiteY6" fmla="*/ 5090160 h 7239000"/>
              <a:gd name="connsiteX7" fmla="*/ 7225771 w 14159971"/>
              <a:gd name="connsiteY7" fmla="*/ 4351020 h 7239000"/>
              <a:gd name="connsiteX8" fmla="*/ 3728191 w 14159971"/>
              <a:gd name="connsiteY8" fmla="*/ 4899660 h 7239000"/>
              <a:gd name="connsiteX9" fmla="*/ 611611 w 14159971"/>
              <a:gd name="connsiteY9" fmla="*/ 6438900 h 7239000"/>
              <a:gd name="connsiteX10" fmla="*/ 17251 w 14159971"/>
              <a:gd name="connsiteY10" fmla="*/ 6941820 h 7239000"/>
              <a:gd name="connsiteX11" fmla="*/ 24871 w 14159971"/>
              <a:gd name="connsiteY11" fmla="*/ 304800 h 7239000"/>
              <a:gd name="connsiteX0" fmla="*/ 24871 w 14159971"/>
              <a:gd name="connsiteY0" fmla="*/ 304800 h 7239000"/>
              <a:gd name="connsiteX1" fmla="*/ 3019531 w 14159971"/>
              <a:gd name="connsiteY1" fmla="*/ 1973580 h 7239000"/>
              <a:gd name="connsiteX2" fmla="*/ 7157191 w 14159971"/>
              <a:gd name="connsiteY2" fmla="*/ 2339340 h 7239000"/>
              <a:gd name="connsiteX3" fmla="*/ 11127211 w 14159971"/>
              <a:gd name="connsiteY3" fmla="*/ 1965960 h 7239000"/>
              <a:gd name="connsiteX4" fmla="*/ 14007571 w 14159971"/>
              <a:gd name="connsiteY4" fmla="*/ 0 h 7239000"/>
              <a:gd name="connsiteX5" fmla="*/ 14007571 w 14159971"/>
              <a:gd name="connsiteY5" fmla="*/ 7239000 h 7239000"/>
              <a:gd name="connsiteX6" fmla="*/ 10974811 w 14159971"/>
              <a:gd name="connsiteY6" fmla="*/ 5090160 h 7239000"/>
              <a:gd name="connsiteX7" fmla="*/ 7256251 w 14159971"/>
              <a:gd name="connsiteY7" fmla="*/ 4815840 h 7239000"/>
              <a:gd name="connsiteX8" fmla="*/ 3728191 w 14159971"/>
              <a:gd name="connsiteY8" fmla="*/ 4899660 h 7239000"/>
              <a:gd name="connsiteX9" fmla="*/ 611611 w 14159971"/>
              <a:gd name="connsiteY9" fmla="*/ 6438900 h 7239000"/>
              <a:gd name="connsiteX10" fmla="*/ 17251 w 14159971"/>
              <a:gd name="connsiteY10" fmla="*/ 6941820 h 7239000"/>
              <a:gd name="connsiteX11" fmla="*/ 24871 w 14159971"/>
              <a:gd name="connsiteY11" fmla="*/ 304800 h 7239000"/>
              <a:gd name="connsiteX0" fmla="*/ 24871 w 14159971"/>
              <a:gd name="connsiteY0" fmla="*/ 304800 h 7239000"/>
              <a:gd name="connsiteX1" fmla="*/ 3019531 w 14159971"/>
              <a:gd name="connsiteY1" fmla="*/ 1973580 h 7239000"/>
              <a:gd name="connsiteX2" fmla="*/ 7157191 w 14159971"/>
              <a:gd name="connsiteY2" fmla="*/ 2339340 h 7239000"/>
              <a:gd name="connsiteX3" fmla="*/ 11127211 w 14159971"/>
              <a:gd name="connsiteY3" fmla="*/ 1965960 h 7239000"/>
              <a:gd name="connsiteX4" fmla="*/ 14007571 w 14159971"/>
              <a:gd name="connsiteY4" fmla="*/ 0 h 7239000"/>
              <a:gd name="connsiteX5" fmla="*/ 14007571 w 14159971"/>
              <a:gd name="connsiteY5" fmla="*/ 7239000 h 7239000"/>
              <a:gd name="connsiteX6" fmla="*/ 10974811 w 14159971"/>
              <a:gd name="connsiteY6" fmla="*/ 5090160 h 7239000"/>
              <a:gd name="connsiteX7" fmla="*/ 7256251 w 14159971"/>
              <a:gd name="connsiteY7" fmla="*/ 4815840 h 7239000"/>
              <a:gd name="connsiteX8" fmla="*/ 3179551 w 14159971"/>
              <a:gd name="connsiteY8" fmla="*/ 5455920 h 7239000"/>
              <a:gd name="connsiteX9" fmla="*/ 611611 w 14159971"/>
              <a:gd name="connsiteY9" fmla="*/ 6438900 h 7239000"/>
              <a:gd name="connsiteX10" fmla="*/ 17251 w 14159971"/>
              <a:gd name="connsiteY10" fmla="*/ 6941820 h 7239000"/>
              <a:gd name="connsiteX11" fmla="*/ 24871 w 14159971"/>
              <a:gd name="connsiteY11" fmla="*/ 304800 h 7239000"/>
              <a:gd name="connsiteX0" fmla="*/ 24871 w 14159971"/>
              <a:gd name="connsiteY0" fmla="*/ 304800 h 7449935"/>
              <a:gd name="connsiteX1" fmla="*/ 3019531 w 14159971"/>
              <a:gd name="connsiteY1" fmla="*/ 1973580 h 7449935"/>
              <a:gd name="connsiteX2" fmla="*/ 7157191 w 14159971"/>
              <a:gd name="connsiteY2" fmla="*/ 2339340 h 7449935"/>
              <a:gd name="connsiteX3" fmla="*/ 11127211 w 14159971"/>
              <a:gd name="connsiteY3" fmla="*/ 1965960 h 7449935"/>
              <a:gd name="connsiteX4" fmla="*/ 14007571 w 14159971"/>
              <a:gd name="connsiteY4" fmla="*/ 0 h 7449935"/>
              <a:gd name="connsiteX5" fmla="*/ 14007571 w 14159971"/>
              <a:gd name="connsiteY5" fmla="*/ 7239000 h 7449935"/>
              <a:gd name="connsiteX6" fmla="*/ 11142451 w 14159971"/>
              <a:gd name="connsiteY6" fmla="*/ 5768340 h 7449935"/>
              <a:gd name="connsiteX7" fmla="*/ 10974811 w 14159971"/>
              <a:gd name="connsiteY7" fmla="*/ 5090160 h 7449935"/>
              <a:gd name="connsiteX8" fmla="*/ 7256251 w 14159971"/>
              <a:gd name="connsiteY8" fmla="*/ 4815840 h 7449935"/>
              <a:gd name="connsiteX9" fmla="*/ 3179551 w 14159971"/>
              <a:gd name="connsiteY9" fmla="*/ 5455920 h 7449935"/>
              <a:gd name="connsiteX10" fmla="*/ 611611 w 14159971"/>
              <a:gd name="connsiteY10" fmla="*/ 6438900 h 7449935"/>
              <a:gd name="connsiteX11" fmla="*/ 17251 w 14159971"/>
              <a:gd name="connsiteY11" fmla="*/ 6941820 h 7449935"/>
              <a:gd name="connsiteX12" fmla="*/ 24871 w 14159971"/>
              <a:gd name="connsiteY12" fmla="*/ 304800 h 7449935"/>
              <a:gd name="connsiteX0" fmla="*/ 24871 w 14159971"/>
              <a:gd name="connsiteY0" fmla="*/ 304800 h 7408398"/>
              <a:gd name="connsiteX1" fmla="*/ 3019531 w 14159971"/>
              <a:gd name="connsiteY1" fmla="*/ 1973580 h 7408398"/>
              <a:gd name="connsiteX2" fmla="*/ 7157191 w 14159971"/>
              <a:gd name="connsiteY2" fmla="*/ 2339340 h 7408398"/>
              <a:gd name="connsiteX3" fmla="*/ 11127211 w 14159971"/>
              <a:gd name="connsiteY3" fmla="*/ 1965960 h 7408398"/>
              <a:gd name="connsiteX4" fmla="*/ 14007571 w 14159971"/>
              <a:gd name="connsiteY4" fmla="*/ 0 h 7408398"/>
              <a:gd name="connsiteX5" fmla="*/ 14007571 w 14159971"/>
              <a:gd name="connsiteY5" fmla="*/ 7239000 h 7408398"/>
              <a:gd name="connsiteX6" fmla="*/ 10974811 w 14159971"/>
              <a:gd name="connsiteY6" fmla="*/ 5090160 h 7408398"/>
              <a:gd name="connsiteX7" fmla="*/ 7256251 w 14159971"/>
              <a:gd name="connsiteY7" fmla="*/ 4815840 h 7408398"/>
              <a:gd name="connsiteX8" fmla="*/ 3179551 w 14159971"/>
              <a:gd name="connsiteY8" fmla="*/ 5455920 h 7408398"/>
              <a:gd name="connsiteX9" fmla="*/ 611611 w 14159971"/>
              <a:gd name="connsiteY9" fmla="*/ 6438900 h 7408398"/>
              <a:gd name="connsiteX10" fmla="*/ 17251 w 14159971"/>
              <a:gd name="connsiteY10" fmla="*/ 6941820 h 7408398"/>
              <a:gd name="connsiteX11" fmla="*/ 24871 w 14159971"/>
              <a:gd name="connsiteY11" fmla="*/ 304800 h 7408398"/>
              <a:gd name="connsiteX0" fmla="*/ 24871 w 14159971"/>
              <a:gd name="connsiteY0" fmla="*/ 304800 h 7465580"/>
              <a:gd name="connsiteX1" fmla="*/ 3019531 w 14159971"/>
              <a:gd name="connsiteY1" fmla="*/ 1973580 h 7465580"/>
              <a:gd name="connsiteX2" fmla="*/ 7157191 w 14159971"/>
              <a:gd name="connsiteY2" fmla="*/ 2339340 h 7465580"/>
              <a:gd name="connsiteX3" fmla="*/ 11127211 w 14159971"/>
              <a:gd name="connsiteY3" fmla="*/ 1965960 h 7465580"/>
              <a:gd name="connsiteX4" fmla="*/ 14007571 w 14159971"/>
              <a:gd name="connsiteY4" fmla="*/ 0 h 7465580"/>
              <a:gd name="connsiteX5" fmla="*/ 14007571 w 14159971"/>
              <a:gd name="connsiteY5" fmla="*/ 7239000 h 7465580"/>
              <a:gd name="connsiteX6" fmla="*/ 11287231 w 14159971"/>
              <a:gd name="connsiteY6" fmla="*/ 5905500 h 7465580"/>
              <a:gd name="connsiteX7" fmla="*/ 7256251 w 14159971"/>
              <a:gd name="connsiteY7" fmla="*/ 4815840 h 7465580"/>
              <a:gd name="connsiteX8" fmla="*/ 3179551 w 14159971"/>
              <a:gd name="connsiteY8" fmla="*/ 5455920 h 7465580"/>
              <a:gd name="connsiteX9" fmla="*/ 611611 w 14159971"/>
              <a:gd name="connsiteY9" fmla="*/ 6438900 h 7465580"/>
              <a:gd name="connsiteX10" fmla="*/ 17251 w 14159971"/>
              <a:gd name="connsiteY10" fmla="*/ 6941820 h 7465580"/>
              <a:gd name="connsiteX11" fmla="*/ 24871 w 14159971"/>
              <a:gd name="connsiteY11" fmla="*/ 304800 h 7465580"/>
              <a:gd name="connsiteX0" fmla="*/ 24871 w 14159971"/>
              <a:gd name="connsiteY0" fmla="*/ 304800 h 7446651"/>
              <a:gd name="connsiteX1" fmla="*/ 3019531 w 14159971"/>
              <a:gd name="connsiteY1" fmla="*/ 1973580 h 7446651"/>
              <a:gd name="connsiteX2" fmla="*/ 7157191 w 14159971"/>
              <a:gd name="connsiteY2" fmla="*/ 2339340 h 7446651"/>
              <a:gd name="connsiteX3" fmla="*/ 11127211 w 14159971"/>
              <a:gd name="connsiteY3" fmla="*/ 1965960 h 7446651"/>
              <a:gd name="connsiteX4" fmla="*/ 14007571 w 14159971"/>
              <a:gd name="connsiteY4" fmla="*/ 0 h 7446651"/>
              <a:gd name="connsiteX5" fmla="*/ 14007571 w 14159971"/>
              <a:gd name="connsiteY5" fmla="*/ 7239000 h 7446651"/>
              <a:gd name="connsiteX6" fmla="*/ 11218651 w 14159971"/>
              <a:gd name="connsiteY6" fmla="*/ 5684520 h 7446651"/>
              <a:gd name="connsiteX7" fmla="*/ 7256251 w 14159971"/>
              <a:gd name="connsiteY7" fmla="*/ 4815840 h 7446651"/>
              <a:gd name="connsiteX8" fmla="*/ 3179551 w 14159971"/>
              <a:gd name="connsiteY8" fmla="*/ 5455920 h 7446651"/>
              <a:gd name="connsiteX9" fmla="*/ 611611 w 14159971"/>
              <a:gd name="connsiteY9" fmla="*/ 6438900 h 7446651"/>
              <a:gd name="connsiteX10" fmla="*/ 17251 w 14159971"/>
              <a:gd name="connsiteY10" fmla="*/ 6941820 h 7446651"/>
              <a:gd name="connsiteX11" fmla="*/ 24871 w 14159971"/>
              <a:gd name="connsiteY11" fmla="*/ 304800 h 744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9971" h="7446651">
                <a:moveTo>
                  <a:pt x="24871" y="304800"/>
                </a:moveTo>
                <a:cubicBezTo>
                  <a:pt x="925301" y="911860"/>
                  <a:pt x="1830811" y="1634490"/>
                  <a:pt x="3019531" y="1973580"/>
                </a:cubicBezTo>
                <a:cubicBezTo>
                  <a:pt x="4208251" y="2312670"/>
                  <a:pt x="5805911" y="2340610"/>
                  <a:pt x="7157191" y="2339340"/>
                </a:cubicBezTo>
                <a:cubicBezTo>
                  <a:pt x="8508471" y="2338070"/>
                  <a:pt x="9985481" y="2355850"/>
                  <a:pt x="11127211" y="1965960"/>
                </a:cubicBezTo>
                <a:cubicBezTo>
                  <a:pt x="12268941" y="1576070"/>
                  <a:pt x="13406861" y="377190"/>
                  <a:pt x="14007571" y="0"/>
                </a:cubicBezTo>
                <a:cubicBezTo>
                  <a:pt x="14007571" y="2413000"/>
                  <a:pt x="14350471" y="6327140"/>
                  <a:pt x="14007571" y="7239000"/>
                </a:cubicBezTo>
                <a:cubicBezTo>
                  <a:pt x="13502111" y="8087360"/>
                  <a:pt x="12343871" y="6088380"/>
                  <a:pt x="11218651" y="5684520"/>
                </a:cubicBezTo>
                <a:cubicBezTo>
                  <a:pt x="10093431" y="5280660"/>
                  <a:pt x="8596101" y="4853940"/>
                  <a:pt x="7256251" y="4815840"/>
                </a:cubicBezTo>
                <a:cubicBezTo>
                  <a:pt x="5916401" y="4777740"/>
                  <a:pt x="4286991" y="5185410"/>
                  <a:pt x="3179551" y="5455920"/>
                </a:cubicBezTo>
                <a:cubicBezTo>
                  <a:pt x="2072111" y="5726430"/>
                  <a:pt x="1280901" y="6042660"/>
                  <a:pt x="611611" y="6438900"/>
                </a:cubicBezTo>
                <a:cubicBezTo>
                  <a:pt x="-57679" y="6835140"/>
                  <a:pt x="-20214" y="6888480"/>
                  <a:pt x="17251" y="6941820"/>
                </a:cubicBezTo>
                <a:lnTo>
                  <a:pt x="24871" y="3048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alpha val="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68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 smtClean="0"/>
          </a:p>
        </p:txBody>
      </p:sp>
      <p:sp>
        <p:nvSpPr>
          <p:cNvPr id="48" name="Oval 47"/>
          <p:cNvSpPr/>
          <p:nvPr/>
        </p:nvSpPr>
        <p:spPr>
          <a:xfrm>
            <a:off x="4768532" y="2376946"/>
            <a:ext cx="2651760" cy="2651760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Midmarket Opportunity Is </a:t>
            </a:r>
            <a:r>
              <a:rPr lang="en-US" dirty="0" smtClean="0">
                <a:solidFill>
                  <a:srgbClr val="EBBA00"/>
                </a:solidFill>
              </a:rPr>
              <a:t>Now</a:t>
            </a:r>
            <a:endParaRPr lang="en-US" dirty="0">
              <a:solidFill>
                <a:srgbClr val="EBBA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995082" y="1353324"/>
            <a:ext cx="6198660" cy="4684752"/>
            <a:chOff x="2742141" y="1353324"/>
            <a:chExt cx="6198660" cy="4684752"/>
          </a:xfrm>
        </p:grpSpPr>
        <p:graphicFrame>
          <p:nvGraphicFramePr>
            <p:cNvPr id="5" name="Chart 4"/>
            <p:cNvGraphicFramePr/>
            <p:nvPr>
              <p:extLst>
                <p:ext uri="{D42A27DB-BD31-4B8C-83A1-F6EECF244321}">
                  <p14:modId xmlns:p14="http://schemas.microsoft.com/office/powerpoint/2010/main" val="799190188"/>
                </p:ext>
              </p:extLst>
            </p:nvPr>
          </p:nvGraphicFramePr>
          <p:xfrm>
            <a:off x="2742141" y="1633008"/>
            <a:ext cx="6198660" cy="41324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Oval 3"/>
            <p:cNvSpPr/>
            <p:nvPr/>
          </p:nvSpPr>
          <p:spPr>
            <a:xfrm>
              <a:off x="3494048" y="1353324"/>
              <a:ext cx="4684752" cy="4684752"/>
            </a:xfrm>
            <a:prstGeom prst="ellipse">
              <a:avLst/>
            </a:prstGeom>
            <a:noFill/>
            <a:ln cap="rnd"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93280" y="3000514"/>
            <a:ext cx="179216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288" indent="-141288" algn="ctr"/>
            <a:r>
              <a:rPr lang="en-US" sz="5400" b="1" dirty="0" smtClean="0">
                <a:solidFill>
                  <a:srgbClr val="EBBA00"/>
                </a:solidFill>
              </a:rPr>
              <a:t>$55</a:t>
            </a:r>
            <a:br>
              <a:rPr lang="en-US" sz="5400" b="1" dirty="0" smtClean="0">
                <a:solidFill>
                  <a:srgbClr val="EBBA00"/>
                </a:solidFill>
              </a:rPr>
            </a:br>
            <a:r>
              <a:rPr lang="en-US" sz="3200" dirty="0" smtClean="0">
                <a:solidFill>
                  <a:srgbClr val="EBBA00"/>
                </a:solidFill>
              </a:rPr>
              <a:t>Billion</a:t>
            </a:r>
            <a:endParaRPr lang="en-US" sz="4000" dirty="0">
              <a:solidFill>
                <a:srgbClr val="EBBA00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 flipV="1">
            <a:off x="1656937" y="3693885"/>
            <a:ext cx="2103120" cy="0"/>
          </a:xfrm>
          <a:custGeom>
            <a:avLst/>
            <a:gdLst>
              <a:gd name="connsiteX0" fmla="*/ 0 w 1663700"/>
              <a:gd name="connsiteY0" fmla="*/ 0 h 0"/>
              <a:gd name="connsiteX1" fmla="*/ 1663700 w 16637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3700">
                <a:moveTo>
                  <a:pt x="0" y="0"/>
                </a:moveTo>
                <a:lnTo>
                  <a:pt x="1663700" y="0"/>
                </a:lnTo>
              </a:path>
            </a:pathLst>
          </a:custGeom>
          <a:noFill/>
          <a:ln cap="rnd" cmpd="sng">
            <a:solidFill>
              <a:schemeClr val="bg1"/>
            </a:solidFill>
            <a:prstDash val="sysDot"/>
            <a:tailEnd type="none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5429" y="1465943"/>
            <a:ext cx="219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89" y="328282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Midsize: 100–1000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8082620" y="3556883"/>
            <a:ext cx="817025" cy="169130"/>
          </a:xfrm>
          <a:prstGeom prst="triangle">
            <a:avLst/>
          </a:prstGeom>
          <a:gradFill flip="none" rotWithShape="1">
            <a:gsLst>
              <a:gs pos="79000">
                <a:schemeClr val="accent6"/>
              </a:gs>
              <a:gs pos="0">
                <a:schemeClr val="accent6">
                  <a:lumMod val="7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00295" y="2527906"/>
            <a:ext cx="31516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Together, with </a:t>
            </a:r>
            <a:br>
              <a:rPr lang="en-US" sz="2800" dirty="0" smtClean="0">
                <a:solidFill>
                  <a:schemeClr val="bg1"/>
                </a:solidFill>
                <a:latin typeface="+mj-lt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our Authorised Distributors—</a:t>
            </a:r>
            <a:br>
              <a:rPr lang="en-US" sz="2800" dirty="0" smtClean="0">
                <a:solidFill>
                  <a:schemeClr val="bg1"/>
                </a:solidFill>
                <a:latin typeface="+mj-lt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we can help </a:t>
            </a:r>
            <a:br>
              <a:rPr lang="en-US" sz="2800" dirty="0" smtClean="0">
                <a:solidFill>
                  <a:schemeClr val="bg1"/>
                </a:solidFill>
                <a:latin typeface="+mj-lt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you get more </a:t>
            </a:r>
            <a:endParaRPr lang="en-US" sz="28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389" y="371281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1.4M Companies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14700" y="5143500"/>
            <a:ext cx="2028825" cy="988258"/>
            <a:chOff x="3314700" y="5143500"/>
            <a:chExt cx="2028825" cy="988258"/>
          </a:xfrm>
        </p:grpSpPr>
        <p:sp>
          <p:nvSpPr>
            <p:cNvPr id="38" name="Freeform 37"/>
            <p:cNvSpPr/>
            <p:nvPr/>
          </p:nvSpPr>
          <p:spPr>
            <a:xfrm>
              <a:off x="3314700" y="5143500"/>
              <a:ext cx="2028825" cy="628650"/>
            </a:xfrm>
            <a:custGeom>
              <a:avLst/>
              <a:gdLst>
                <a:gd name="connsiteX0" fmla="*/ 2028825 w 2028825"/>
                <a:gd name="connsiteY0" fmla="*/ 0 h 628650"/>
                <a:gd name="connsiteX1" fmla="*/ 1143000 w 2028825"/>
                <a:gd name="connsiteY1" fmla="*/ 628650 h 628650"/>
                <a:gd name="connsiteX2" fmla="*/ 0 w 2028825"/>
                <a:gd name="connsiteY2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8825" h="628650">
                  <a:moveTo>
                    <a:pt x="2028825" y="0"/>
                  </a:moveTo>
                  <a:lnTo>
                    <a:pt x="1143000" y="628650"/>
                  </a:lnTo>
                  <a:lnTo>
                    <a:pt x="0" y="62865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14700" y="5454650"/>
              <a:ext cx="10198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FFFFFF"/>
                  </a:solidFill>
                  <a:latin typeface="+mj-lt"/>
                </a:rPr>
                <a:t>Products</a:t>
              </a:r>
              <a:endParaRPr lang="en-US" sz="1600" i="1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14700" y="5793204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FFFFFF"/>
                  </a:solidFill>
                  <a:latin typeface="+mj-lt"/>
                </a:rPr>
                <a:t>$25b</a:t>
              </a:r>
              <a:endParaRPr lang="en-US" sz="1600" i="1" dirty="0">
                <a:solidFill>
                  <a:srgbClr val="FFFFFF"/>
                </a:solidFill>
                <a:latin typeface="+mj-l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6814002" y="5143500"/>
            <a:ext cx="2028825" cy="967204"/>
            <a:chOff x="7830002" y="5143500"/>
            <a:chExt cx="2028825" cy="967204"/>
          </a:xfrm>
        </p:grpSpPr>
        <p:sp>
          <p:nvSpPr>
            <p:cNvPr id="41" name="Freeform 40"/>
            <p:cNvSpPr/>
            <p:nvPr/>
          </p:nvSpPr>
          <p:spPr>
            <a:xfrm>
              <a:off x="7830002" y="5143500"/>
              <a:ext cx="2028825" cy="628650"/>
            </a:xfrm>
            <a:custGeom>
              <a:avLst/>
              <a:gdLst>
                <a:gd name="connsiteX0" fmla="*/ 2028825 w 2028825"/>
                <a:gd name="connsiteY0" fmla="*/ 0 h 628650"/>
                <a:gd name="connsiteX1" fmla="*/ 1143000 w 2028825"/>
                <a:gd name="connsiteY1" fmla="*/ 628650 h 628650"/>
                <a:gd name="connsiteX2" fmla="*/ 0 w 2028825"/>
                <a:gd name="connsiteY2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8825" h="628650">
                  <a:moveTo>
                    <a:pt x="2028825" y="0"/>
                  </a:moveTo>
                  <a:lnTo>
                    <a:pt x="1143000" y="628650"/>
                  </a:lnTo>
                  <a:lnTo>
                    <a:pt x="0" y="62865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71680" y="5454650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FFFFFF"/>
                  </a:solidFill>
                  <a:latin typeface="+mj-lt"/>
                </a:rPr>
                <a:t>Services</a:t>
              </a:r>
              <a:endParaRPr lang="en-US" sz="1600" i="1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76251" y="5772150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solidFill>
                    <a:srgbClr val="FFFFFF"/>
                  </a:solidFill>
                  <a:latin typeface="+mj-lt"/>
                </a:rPr>
                <a:t>$30b</a:t>
              </a:r>
              <a:endParaRPr lang="en-US" sz="1600" i="1" dirty="0">
                <a:solidFill>
                  <a:srgbClr val="FFFF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1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3" y="1079966"/>
            <a:ext cx="12188824" cy="5569640"/>
            <a:chOff x="2" y="1079966"/>
            <a:chExt cx="9144000" cy="5569640"/>
          </a:xfrm>
        </p:grpSpPr>
        <p:sp>
          <p:nvSpPr>
            <p:cNvPr id="55" name="Rectangle 54"/>
            <p:cNvSpPr/>
            <p:nvPr/>
          </p:nvSpPr>
          <p:spPr>
            <a:xfrm>
              <a:off x="2" y="1079966"/>
              <a:ext cx="9141618" cy="5569640"/>
            </a:xfrm>
            <a:prstGeom prst="rect">
              <a:avLst/>
            </a:prstGeom>
            <a:solidFill>
              <a:srgbClr val="000000">
                <a:alpha val="9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flipV="1">
              <a:off x="2" y="6521972"/>
              <a:ext cx="9144000" cy="127634"/>
            </a:xfrm>
            <a:prstGeom prst="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Together, </a:t>
            </a:r>
            <a:r>
              <a:rPr lang="en-US" dirty="0"/>
              <a:t>W</a:t>
            </a:r>
            <a:r>
              <a:rPr lang="en-US" dirty="0" smtClean="0"/>
              <a:t>e Can Thrive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466194" y="2185933"/>
            <a:ext cx="3256436" cy="3254975"/>
            <a:chOff x="4470957" y="2313529"/>
            <a:chExt cx="3256436" cy="3254975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4470957" y="2313529"/>
              <a:ext cx="1628218" cy="1628219"/>
            </a:xfrm>
            <a:custGeom>
              <a:avLst/>
              <a:gdLst>
                <a:gd name="T0" fmla="*/ 769 w 769"/>
                <a:gd name="T1" fmla="*/ 0 h 769"/>
                <a:gd name="T2" fmla="*/ 769 w 769"/>
                <a:gd name="T3" fmla="*/ 254 h 769"/>
                <a:gd name="T4" fmla="*/ 255 w 769"/>
                <a:gd name="T5" fmla="*/ 769 h 769"/>
                <a:gd name="T6" fmla="*/ 0 w 769"/>
                <a:gd name="T7" fmla="*/ 769 h 769"/>
                <a:gd name="T8" fmla="*/ 769 w 769"/>
                <a:gd name="T9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9" h="769">
                  <a:moveTo>
                    <a:pt x="769" y="0"/>
                  </a:moveTo>
                  <a:cubicBezTo>
                    <a:pt x="769" y="254"/>
                    <a:pt x="769" y="254"/>
                    <a:pt x="769" y="254"/>
                  </a:cubicBezTo>
                  <a:cubicBezTo>
                    <a:pt x="485" y="254"/>
                    <a:pt x="255" y="485"/>
                    <a:pt x="255" y="769"/>
                  </a:cubicBezTo>
                  <a:cubicBezTo>
                    <a:pt x="0" y="769"/>
                    <a:pt x="0" y="769"/>
                    <a:pt x="0" y="769"/>
                  </a:cubicBezTo>
                  <a:cubicBezTo>
                    <a:pt x="0" y="344"/>
                    <a:pt x="344" y="0"/>
                    <a:pt x="769" y="0"/>
                  </a:cubicBezTo>
                  <a:close/>
                </a:path>
              </a:pathLst>
            </a:custGeom>
            <a:solidFill>
              <a:srgbClr val="34A5A3"/>
            </a:solidFill>
            <a:ln w="9525" cap="flat">
              <a:solidFill>
                <a:srgbClr val="FFFFFF">
                  <a:alpha val="44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6099175" y="2313529"/>
              <a:ext cx="1628218" cy="1628219"/>
            </a:xfrm>
            <a:custGeom>
              <a:avLst/>
              <a:gdLst>
                <a:gd name="T0" fmla="*/ 769 w 769"/>
                <a:gd name="T1" fmla="*/ 769 h 769"/>
                <a:gd name="T2" fmla="*/ 514 w 769"/>
                <a:gd name="T3" fmla="*/ 769 h 769"/>
                <a:gd name="T4" fmla="*/ 0 w 769"/>
                <a:gd name="T5" fmla="*/ 254 h 769"/>
                <a:gd name="T6" fmla="*/ 0 w 769"/>
                <a:gd name="T7" fmla="*/ 0 h 769"/>
                <a:gd name="T8" fmla="*/ 769 w 769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9" h="769">
                  <a:moveTo>
                    <a:pt x="769" y="769"/>
                  </a:moveTo>
                  <a:cubicBezTo>
                    <a:pt x="514" y="769"/>
                    <a:pt x="514" y="769"/>
                    <a:pt x="514" y="769"/>
                  </a:cubicBezTo>
                  <a:cubicBezTo>
                    <a:pt x="514" y="485"/>
                    <a:pt x="284" y="254"/>
                    <a:pt x="0" y="2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5" y="0"/>
                    <a:pt x="769" y="344"/>
                    <a:pt x="769" y="769"/>
                  </a:cubicBezTo>
                  <a:close/>
                </a:path>
              </a:pathLst>
            </a:custGeom>
            <a:solidFill>
              <a:srgbClr val="8FDCE2"/>
            </a:solidFill>
            <a:ln w="9525" cap="flat">
              <a:solidFill>
                <a:srgbClr val="FFFFFF">
                  <a:alpha val="44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6099175" y="3941182"/>
              <a:ext cx="1628218" cy="1627322"/>
            </a:xfrm>
            <a:custGeom>
              <a:avLst/>
              <a:gdLst>
                <a:gd name="T0" fmla="*/ 769 w 769"/>
                <a:gd name="T1" fmla="*/ 0 h 769"/>
                <a:gd name="T2" fmla="*/ 0 w 769"/>
                <a:gd name="T3" fmla="*/ 769 h 769"/>
                <a:gd name="T4" fmla="*/ 0 w 769"/>
                <a:gd name="T5" fmla="*/ 514 h 769"/>
                <a:gd name="T6" fmla="*/ 514 w 769"/>
                <a:gd name="T7" fmla="*/ 0 h 769"/>
                <a:gd name="T8" fmla="*/ 769 w 769"/>
                <a:gd name="T9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9" h="769">
                  <a:moveTo>
                    <a:pt x="769" y="0"/>
                  </a:moveTo>
                  <a:cubicBezTo>
                    <a:pt x="769" y="424"/>
                    <a:pt x="425" y="769"/>
                    <a:pt x="0" y="769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284" y="514"/>
                    <a:pt x="514" y="284"/>
                    <a:pt x="514" y="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solidFill>
                <a:srgbClr val="FFFFFF">
                  <a:alpha val="44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470957" y="3941182"/>
              <a:ext cx="1628218" cy="1627322"/>
            </a:xfrm>
            <a:custGeom>
              <a:avLst/>
              <a:gdLst>
                <a:gd name="T0" fmla="*/ 769 w 769"/>
                <a:gd name="T1" fmla="*/ 514 h 769"/>
                <a:gd name="T2" fmla="*/ 769 w 769"/>
                <a:gd name="T3" fmla="*/ 769 h 769"/>
                <a:gd name="T4" fmla="*/ 0 w 769"/>
                <a:gd name="T5" fmla="*/ 0 h 769"/>
                <a:gd name="T6" fmla="*/ 255 w 769"/>
                <a:gd name="T7" fmla="*/ 0 h 769"/>
                <a:gd name="T8" fmla="*/ 769 w 769"/>
                <a:gd name="T9" fmla="*/ 514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9" h="769">
                  <a:moveTo>
                    <a:pt x="769" y="514"/>
                  </a:moveTo>
                  <a:cubicBezTo>
                    <a:pt x="769" y="769"/>
                    <a:pt x="769" y="769"/>
                    <a:pt x="769" y="769"/>
                  </a:cubicBezTo>
                  <a:cubicBezTo>
                    <a:pt x="344" y="769"/>
                    <a:pt x="0" y="424"/>
                    <a:pt x="0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5" y="284"/>
                    <a:pt x="485" y="514"/>
                    <a:pt x="769" y="51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rgbClr val="FFFFFF">
                  <a:alpha val="44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142564" y="3153945"/>
            <a:ext cx="3900526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Partner </a:t>
            </a:r>
          </a:p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Plus</a:t>
            </a:r>
          </a:p>
          <a:p>
            <a:pPr algn="ctr">
              <a:lnSpc>
                <a:spcPct val="90000"/>
              </a:lnSpc>
            </a:pPr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Program</a:t>
            </a:r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 flipH="1">
            <a:off x="4889067" y="2604396"/>
            <a:ext cx="2410691" cy="2410691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7042988" y="5364384"/>
            <a:ext cx="717925" cy="717925"/>
            <a:chOff x="11881410" y="5009019"/>
            <a:chExt cx="717925" cy="717925"/>
          </a:xfrm>
        </p:grpSpPr>
        <p:grpSp>
          <p:nvGrpSpPr>
            <p:cNvPr id="192" name="Group 191"/>
            <p:cNvGrpSpPr/>
            <p:nvPr/>
          </p:nvGrpSpPr>
          <p:grpSpPr>
            <a:xfrm>
              <a:off x="11881410" y="5009019"/>
              <a:ext cx="717925" cy="717925"/>
              <a:chOff x="7948316" y="1797153"/>
              <a:chExt cx="803647" cy="803645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09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rgbClr val="F37C20">
                      <a:lumMod val="75000"/>
                      <a:shade val="30000"/>
                      <a:satMod val="115000"/>
                    </a:srgbClr>
                  </a:gs>
                  <a:gs pos="50000">
                    <a:srgbClr val="F37C20">
                      <a:lumMod val="75000"/>
                      <a:shade val="67500"/>
                      <a:satMod val="115000"/>
                    </a:srgbClr>
                  </a:gs>
                  <a:gs pos="100000">
                    <a:srgbClr val="F37C20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</a:gradFill>
              <a:ln w="9525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676"/>
                <a:endParaRPr lang="en-US" sz="160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84" name="Freeform 24"/>
            <p:cNvSpPr>
              <a:spLocks/>
            </p:cNvSpPr>
            <p:nvPr/>
          </p:nvSpPr>
          <p:spPr bwMode="auto">
            <a:xfrm>
              <a:off x="12108834" y="5200320"/>
              <a:ext cx="254830" cy="335320"/>
            </a:xfrm>
            <a:custGeom>
              <a:avLst/>
              <a:gdLst>
                <a:gd name="T0" fmla="*/ 629 w 686"/>
                <a:gd name="T1" fmla="*/ 653 h 903"/>
                <a:gd name="T2" fmla="*/ 546 w 686"/>
                <a:gd name="T3" fmla="*/ 633 h 903"/>
                <a:gd name="T4" fmla="*/ 522 w 686"/>
                <a:gd name="T5" fmla="*/ 314 h 903"/>
                <a:gd name="T6" fmla="*/ 595 w 686"/>
                <a:gd name="T7" fmla="*/ 231 h 903"/>
                <a:gd name="T8" fmla="*/ 595 w 686"/>
                <a:gd name="T9" fmla="*/ 4 h 903"/>
                <a:gd name="T10" fmla="*/ 591 w 686"/>
                <a:gd name="T11" fmla="*/ 0 h 903"/>
                <a:gd name="T12" fmla="*/ 505 w 686"/>
                <a:gd name="T13" fmla="*/ 0 h 903"/>
                <a:gd name="T14" fmla="*/ 497 w 686"/>
                <a:gd name="T15" fmla="*/ 8 h 903"/>
                <a:gd name="T16" fmla="*/ 490 w 686"/>
                <a:gd name="T17" fmla="*/ 107 h 903"/>
                <a:gd name="T18" fmla="*/ 482 w 686"/>
                <a:gd name="T19" fmla="*/ 114 h 903"/>
                <a:gd name="T20" fmla="*/ 420 w 686"/>
                <a:gd name="T21" fmla="*/ 114 h 903"/>
                <a:gd name="T22" fmla="*/ 412 w 686"/>
                <a:gd name="T23" fmla="*/ 107 h 903"/>
                <a:gd name="T24" fmla="*/ 405 w 686"/>
                <a:gd name="T25" fmla="*/ 8 h 903"/>
                <a:gd name="T26" fmla="*/ 397 w 686"/>
                <a:gd name="T27" fmla="*/ 0 h 903"/>
                <a:gd name="T28" fmla="*/ 296 w 686"/>
                <a:gd name="T29" fmla="*/ 0 h 903"/>
                <a:gd name="T30" fmla="*/ 288 w 686"/>
                <a:gd name="T31" fmla="*/ 8 h 903"/>
                <a:gd name="T32" fmla="*/ 281 w 686"/>
                <a:gd name="T33" fmla="*/ 107 h 903"/>
                <a:gd name="T34" fmla="*/ 273 w 686"/>
                <a:gd name="T35" fmla="*/ 114 h 903"/>
                <a:gd name="T36" fmla="*/ 211 w 686"/>
                <a:gd name="T37" fmla="*/ 114 h 903"/>
                <a:gd name="T38" fmla="*/ 203 w 686"/>
                <a:gd name="T39" fmla="*/ 107 h 903"/>
                <a:gd name="T40" fmla="*/ 196 w 686"/>
                <a:gd name="T41" fmla="*/ 8 h 903"/>
                <a:gd name="T42" fmla="*/ 188 w 686"/>
                <a:gd name="T43" fmla="*/ 0 h 903"/>
                <a:gd name="T44" fmla="*/ 94 w 686"/>
                <a:gd name="T45" fmla="*/ 0 h 903"/>
                <a:gd name="T46" fmla="*/ 90 w 686"/>
                <a:gd name="T47" fmla="*/ 4 h 903"/>
                <a:gd name="T48" fmla="*/ 90 w 686"/>
                <a:gd name="T49" fmla="*/ 231 h 903"/>
                <a:gd name="T50" fmla="*/ 161 w 686"/>
                <a:gd name="T51" fmla="*/ 313 h 903"/>
                <a:gd name="T52" fmla="*/ 139 w 686"/>
                <a:gd name="T53" fmla="*/ 633 h 903"/>
                <a:gd name="T54" fmla="*/ 53 w 686"/>
                <a:gd name="T55" fmla="*/ 654 h 903"/>
                <a:gd name="T56" fmla="*/ 0 w 686"/>
                <a:gd name="T57" fmla="*/ 674 h 903"/>
                <a:gd name="T58" fmla="*/ 0 w 686"/>
                <a:gd name="T59" fmla="*/ 880 h 903"/>
                <a:gd name="T60" fmla="*/ 23 w 686"/>
                <a:gd name="T61" fmla="*/ 903 h 903"/>
                <a:gd name="T62" fmla="*/ 663 w 686"/>
                <a:gd name="T63" fmla="*/ 903 h 903"/>
                <a:gd name="T64" fmla="*/ 686 w 686"/>
                <a:gd name="T65" fmla="*/ 880 h 903"/>
                <a:gd name="T66" fmla="*/ 686 w 686"/>
                <a:gd name="T67" fmla="*/ 674 h 903"/>
                <a:gd name="T68" fmla="*/ 629 w 686"/>
                <a:gd name="T69" fmla="*/ 65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6" h="903">
                  <a:moveTo>
                    <a:pt x="629" y="653"/>
                  </a:moveTo>
                  <a:cubicBezTo>
                    <a:pt x="602" y="644"/>
                    <a:pt x="574" y="637"/>
                    <a:pt x="546" y="633"/>
                  </a:cubicBezTo>
                  <a:cubicBezTo>
                    <a:pt x="522" y="314"/>
                    <a:pt x="522" y="314"/>
                    <a:pt x="522" y="314"/>
                  </a:cubicBezTo>
                  <a:cubicBezTo>
                    <a:pt x="563" y="309"/>
                    <a:pt x="595" y="274"/>
                    <a:pt x="595" y="231"/>
                  </a:cubicBezTo>
                  <a:cubicBezTo>
                    <a:pt x="595" y="4"/>
                    <a:pt x="595" y="4"/>
                    <a:pt x="595" y="4"/>
                  </a:cubicBezTo>
                  <a:cubicBezTo>
                    <a:pt x="595" y="2"/>
                    <a:pt x="593" y="0"/>
                    <a:pt x="591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01" y="0"/>
                    <a:pt x="497" y="3"/>
                    <a:pt x="497" y="8"/>
                  </a:cubicBezTo>
                  <a:cubicBezTo>
                    <a:pt x="490" y="107"/>
                    <a:pt x="490" y="107"/>
                    <a:pt x="490" y="107"/>
                  </a:cubicBezTo>
                  <a:cubicBezTo>
                    <a:pt x="490" y="111"/>
                    <a:pt x="486" y="114"/>
                    <a:pt x="482" y="114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16" y="114"/>
                    <a:pt x="413" y="111"/>
                    <a:pt x="412" y="10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3"/>
                    <a:pt x="402" y="0"/>
                    <a:pt x="397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0"/>
                    <a:pt x="288" y="3"/>
                    <a:pt x="288" y="8"/>
                  </a:cubicBezTo>
                  <a:cubicBezTo>
                    <a:pt x="281" y="107"/>
                    <a:pt x="281" y="107"/>
                    <a:pt x="281" y="107"/>
                  </a:cubicBezTo>
                  <a:cubicBezTo>
                    <a:pt x="280" y="111"/>
                    <a:pt x="277" y="114"/>
                    <a:pt x="273" y="114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206" y="114"/>
                    <a:pt x="203" y="111"/>
                    <a:pt x="203" y="10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3"/>
                    <a:pt x="192" y="0"/>
                    <a:pt x="18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0" y="2"/>
                    <a:pt x="90" y="4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0" y="273"/>
                    <a:pt x="121" y="307"/>
                    <a:pt x="161" y="313"/>
                  </a:cubicBezTo>
                  <a:cubicBezTo>
                    <a:pt x="139" y="633"/>
                    <a:pt x="139" y="633"/>
                    <a:pt x="139" y="633"/>
                  </a:cubicBezTo>
                  <a:cubicBezTo>
                    <a:pt x="110" y="637"/>
                    <a:pt x="81" y="644"/>
                    <a:pt x="53" y="654"/>
                  </a:cubicBezTo>
                  <a:cubicBezTo>
                    <a:pt x="0" y="674"/>
                    <a:pt x="0" y="674"/>
                    <a:pt x="0" y="674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0" y="892"/>
                    <a:pt x="10" y="903"/>
                    <a:pt x="23" y="903"/>
                  </a:cubicBezTo>
                  <a:cubicBezTo>
                    <a:pt x="663" y="903"/>
                    <a:pt x="663" y="903"/>
                    <a:pt x="663" y="903"/>
                  </a:cubicBezTo>
                  <a:cubicBezTo>
                    <a:pt x="676" y="903"/>
                    <a:pt x="686" y="892"/>
                    <a:pt x="686" y="880"/>
                  </a:cubicBezTo>
                  <a:cubicBezTo>
                    <a:pt x="686" y="674"/>
                    <a:pt x="686" y="674"/>
                    <a:pt x="686" y="674"/>
                  </a:cubicBezTo>
                  <a:lnTo>
                    <a:pt x="629" y="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31116" y="5364384"/>
            <a:ext cx="717925" cy="717925"/>
            <a:chOff x="-720326" y="5234575"/>
            <a:chExt cx="717925" cy="717925"/>
          </a:xfrm>
        </p:grpSpPr>
        <p:grpSp>
          <p:nvGrpSpPr>
            <p:cNvPr id="201" name="Group 200"/>
            <p:cNvGrpSpPr/>
            <p:nvPr/>
          </p:nvGrpSpPr>
          <p:grpSpPr>
            <a:xfrm>
              <a:off x="-720326" y="5234575"/>
              <a:ext cx="717925" cy="717925"/>
              <a:chOff x="7948316" y="1797153"/>
              <a:chExt cx="803647" cy="803645"/>
            </a:xfrm>
          </p:grpSpPr>
          <p:sp>
            <p:nvSpPr>
              <p:cNvPr id="202" name="Oval 201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09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3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rgbClr val="F37C20">
                      <a:lumMod val="75000"/>
                      <a:shade val="30000"/>
                      <a:satMod val="115000"/>
                    </a:srgbClr>
                  </a:gs>
                  <a:gs pos="50000">
                    <a:srgbClr val="F37C20">
                      <a:lumMod val="75000"/>
                      <a:shade val="67500"/>
                      <a:satMod val="115000"/>
                    </a:srgbClr>
                  </a:gs>
                  <a:gs pos="100000">
                    <a:srgbClr val="F37C20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</a:gradFill>
              <a:ln w="9525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676"/>
                <a:endParaRPr lang="en-US" sz="160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03" name="Group 37"/>
            <p:cNvGrpSpPr>
              <a:grpSpLocks noChangeAspect="1"/>
            </p:cNvGrpSpPr>
            <p:nvPr/>
          </p:nvGrpSpPr>
          <p:grpSpPr bwMode="auto">
            <a:xfrm>
              <a:off x="-528669" y="5429387"/>
              <a:ext cx="328499" cy="328298"/>
              <a:chOff x="1386" y="-294"/>
              <a:chExt cx="4911" cy="4908"/>
            </a:xfrm>
            <a:solidFill>
              <a:srgbClr val="FFFFFF"/>
            </a:solidFill>
          </p:grpSpPr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2589" y="868"/>
                <a:ext cx="1535" cy="1576"/>
              </a:xfrm>
              <a:custGeom>
                <a:avLst/>
                <a:gdLst>
                  <a:gd name="T0" fmla="*/ 650 w 650"/>
                  <a:gd name="T1" fmla="*/ 547 h 667"/>
                  <a:gd name="T2" fmla="*/ 530 w 650"/>
                  <a:gd name="T3" fmla="*/ 667 h 667"/>
                  <a:gd name="T4" fmla="*/ 413 w 650"/>
                  <a:gd name="T5" fmla="*/ 575 h 667"/>
                  <a:gd name="T6" fmla="*/ 238 w 650"/>
                  <a:gd name="T7" fmla="*/ 575 h 667"/>
                  <a:gd name="T8" fmla="*/ 121 w 650"/>
                  <a:gd name="T9" fmla="*/ 667 h 667"/>
                  <a:gd name="T10" fmla="*/ 0 w 650"/>
                  <a:gd name="T11" fmla="*/ 547 h 667"/>
                  <a:gd name="T12" fmla="*/ 93 w 650"/>
                  <a:gd name="T13" fmla="*/ 430 h 667"/>
                  <a:gd name="T14" fmla="*/ 93 w 650"/>
                  <a:gd name="T15" fmla="*/ 238 h 667"/>
                  <a:gd name="T16" fmla="*/ 0 w 650"/>
                  <a:gd name="T17" fmla="*/ 121 h 667"/>
                  <a:gd name="T18" fmla="*/ 121 w 650"/>
                  <a:gd name="T19" fmla="*/ 0 h 667"/>
                  <a:gd name="T20" fmla="*/ 241 w 650"/>
                  <a:gd name="T21" fmla="*/ 121 h 667"/>
                  <a:gd name="T22" fmla="*/ 149 w 650"/>
                  <a:gd name="T23" fmla="*/ 238 h 667"/>
                  <a:gd name="T24" fmla="*/ 149 w 650"/>
                  <a:gd name="T25" fmla="*/ 430 h 667"/>
                  <a:gd name="T26" fmla="*/ 238 w 650"/>
                  <a:gd name="T27" fmla="*/ 519 h 667"/>
                  <a:gd name="T28" fmla="*/ 413 w 650"/>
                  <a:gd name="T29" fmla="*/ 519 h 667"/>
                  <a:gd name="T30" fmla="*/ 502 w 650"/>
                  <a:gd name="T31" fmla="*/ 430 h 667"/>
                  <a:gd name="T32" fmla="*/ 502 w 650"/>
                  <a:gd name="T33" fmla="*/ 238 h 667"/>
                  <a:gd name="T34" fmla="*/ 410 w 650"/>
                  <a:gd name="T35" fmla="*/ 121 h 667"/>
                  <a:gd name="T36" fmla="*/ 530 w 650"/>
                  <a:gd name="T37" fmla="*/ 0 h 667"/>
                  <a:gd name="T38" fmla="*/ 650 w 650"/>
                  <a:gd name="T39" fmla="*/ 121 h 667"/>
                  <a:gd name="T40" fmla="*/ 558 w 650"/>
                  <a:gd name="T41" fmla="*/ 238 h 667"/>
                  <a:gd name="T42" fmla="*/ 558 w 650"/>
                  <a:gd name="T43" fmla="*/ 430 h 667"/>
                  <a:gd name="T44" fmla="*/ 650 w 650"/>
                  <a:gd name="T45" fmla="*/ 547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0" h="667">
                    <a:moveTo>
                      <a:pt x="650" y="547"/>
                    </a:moveTo>
                    <a:cubicBezTo>
                      <a:pt x="650" y="613"/>
                      <a:pt x="597" y="667"/>
                      <a:pt x="530" y="667"/>
                    </a:cubicBezTo>
                    <a:cubicBezTo>
                      <a:pt x="473" y="667"/>
                      <a:pt x="426" y="628"/>
                      <a:pt x="413" y="575"/>
                    </a:cubicBezTo>
                    <a:cubicBezTo>
                      <a:pt x="238" y="575"/>
                      <a:pt x="238" y="575"/>
                      <a:pt x="238" y="575"/>
                    </a:cubicBezTo>
                    <a:cubicBezTo>
                      <a:pt x="225" y="628"/>
                      <a:pt x="177" y="667"/>
                      <a:pt x="121" y="667"/>
                    </a:cubicBezTo>
                    <a:cubicBezTo>
                      <a:pt x="54" y="667"/>
                      <a:pt x="0" y="613"/>
                      <a:pt x="0" y="547"/>
                    </a:cubicBezTo>
                    <a:cubicBezTo>
                      <a:pt x="0" y="490"/>
                      <a:pt x="40" y="442"/>
                      <a:pt x="93" y="430"/>
                    </a:cubicBezTo>
                    <a:cubicBezTo>
                      <a:pt x="93" y="238"/>
                      <a:pt x="93" y="238"/>
                      <a:pt x="93" y="238"/>
                    </a:cubicBezTo>
                    <a:cubicBezTo>
                      <a:pt x="40" y="225"/>
                      <a:pt x="0" y="177"/>
                      <a:pt x="0" y="121"/>
                    </a:cubicBezTo>
                    <a:cubicBezTo>
                      <a:pt x="0" y="54"/>
                      <a:pt x="54" y="0"/>
                      <a:pt x="121" y="0"/>
                    </a:cubicBezTo>
                    <a:cubicBezTo>
                      <a:pt x="187" y="0"/>
                      <a:pt x="241" y="54"/>
                      <a:pt x="241" y="121"/>
                    </a:cubicBezTo>
                    <a:cubicBezTo>
                      <a:pt x="241" y="177"/>
                      <a:pt x="202" y="225"/>
                      <a:pt x="149" y="238"/>
                    </a:cubicBezTo>
                    <a:cubicBezTo>
                      <a:pt x="149" y="430"/>
                      <a:pt x="149" y="430"/>
                      <a:pt x="149" y="430"/>
                    </a:cubicBezTo>
                    <a:cubicBezTo>
                      <a:pt x="193" y="440"/>
                      <a:pt x="227" y="475"/>
                      <a:pt x="238" y="519"/>
                    </a:cubicBezTo>
                    <a:cubicBezTo>
                      <a:pt x="413" y="519"/>
                      <a:pt x="413" y="519"/>
                      <a:pt x="413" y="519"/>
                    </a:cubicBezTo>
                    <a:cubicBezTo>
                      <a:pt x="424" y="475"/>
                      <a:pt x="458" y="440"/>
                      <a:pt x="502" y="430"/>
                    </a:cubicBezTo>
                    <a:cubicBezTo>
                      <a:pt x="502" y="238"/>
                      <a:pt x="502" y="238"/>
                      <a:pt x="502" y="238"/>
                    </a:cubicBezTo>
                    <a:cubicBezTo>
                      <a:pt x="449" y="225"/>
                      <a:pt x="410" y="177"/>
                      <a:pt x="410" y="121"/>
                    </a:cubicBezTo>
                    <a:cubicBezTo>
                      <a:pt x="410" y="54"/>
                      <a:pt x="464" y="0"/>
                      <a:pt x="530" y="0"/>
                    </a:cubicBezTo>
                    <a:cubicBezTo>
                      <a:pt x="597" y="0"/>
                      <a:pt x="650" y="54"/>
                      <a:pt x="650" y="121"/>
                    </a:cubicBezTo>
                    <a:cubicBezTo>
                      <a:pt x="650" y="177"/>
                      <a:pt x="611" y="225"/>
                      <a:pt x="558" y="238"/>
                    </a:cubicBezTo>
                    <a:cubicBezTo>
                      <a:pt x="558" y="430"/>
                      <a:pt x="558" y="430"/>
                      <a:pt x="558" y="430"/>
                    </a:cubicBezTo>
                    <a:cubicBezTo>
                      <a:pt x="611" y="442"/>
                      <a:pt x="650" y="490"/>
                      <a:pt x="650" y="5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2589" y="1877"/>
                <a:ext cx="2504" cy="1573"/>
              </a:xfrm>
              <a:custGeom>
                <a:avLst/>
                <a:gdLst>
                  <a:gd name="T0" fmla="*/ 1060 w 1060"/>
                  <a:gd name="T1" fmla="*/ 546 h 666"/>
                  <a:gd name="T2" fmla="*/ 940 w 1060"/>
                  <a:gd name="T3" fmla="*/ 666 h 666"/>
                  <a:gd name="T4" fmla="*/ 823 w 1060"/>
                  <a:gd name="T5" fmla="*/ 574 h 666"/>
                  <a:gd name="T6" fmla="*/ 647 w 1060"/>
                  <a:gd name="T7" fmla="*/ 574 h 666"/>
                  <a:gd name="T8" fmla="*/ 530 w 1060"/>
                  <a:gd name="T9" fmla="*/ 666 h 666"/>
                  <a:gd name="T10" fmla="*/ 413 w 1060"/>
                  <a:gd name="T11" fmla="*/ 574 h 666"/>
                  <a:gd name="T12" fmla="*/ 238 w 1060"/>
                  <a:gd name="T13" fmla="*/ 574 h 666"/>
                  <a:gd name="T14" fmla="*/ 121 w 1060"/>
                  <a:gd name="T15" fmla="*/ 666 h 666"/>
                  <a:gd name="T16" fmla="*/ 0 w 1060"/>
                  <a:gd name="T17" fmla="*/ 546 h 666"/>
                  <a:gd name="T18" fmla="*/ 121 w 1060"/>
                  <a:gd name="T19" fmla="*/ 426 h 666"/>
                  <a:gd name="T20" fmla="*/ 238 w 1060"/>
                  <a:gd name="T21" fmla="*/ 518 h 666"/>
                  <a:gd name="T22" fmla="*/ 413 w 1060"/>
                  <a:gd name="T23" fmla="*/ 518 h 666"/>
                  <a:gd name="T24" fmla="*/ 530 w 1060"/>
                  <a:gd name="T25" fmla="*/ 426 h 666"/>
                  <a:gd name="T26" fmla="*/ 647 w 1060"/>
                  <a:gd name="T27" fmla="*/ 518 h 666"/>
                  <a:gd name="T28" fmla="*/ 823 w 1060"/>
                  <a:gd name="T29" fmla="*/ 518 h 666"/>
                  <a:gd name="T30" fmla="*/ 912 w 1060"/>
                  <a:gd name="T31" fmla="*/ 429 h 666"/>
                  <a:gd name="T32" fmla="*/ 912 w 1060"/>
                  <a:gd name="T33" fmla="*/ 237 h 666"/>
                  <a:gd name="T34" fmla="*/ 820 w 1060"/>
                  <a:gd name="T35" fmla="*/ 120 h 666"/>
                  <a:gd name="T36" fmla="*/ 940 w 1060"/>
                  <a:gd name="T37" fmla="*/ 0 h 666"/>
                  <a:gd name="T38" fmla="*/ 1060 w 1060"/>
                  <a:gd name="T39" fmla="*/ 120 h 666"/>
                  <a:gd name="T40" fmla="*/ 968 w 1060"/>
                  <a:gd name="T41" fmla="*/ 237 h 666"/>
                  <a:gd name="T42" fmla="*/ 968 w 1060"/>
                  <a:gd name="T43" fmla="*/ 429 h 666"/>
                  <a:gd name="T44" fmla="*/ 1060 w 1060"/>
                  <a:gd name="T45" fmla="*/ 546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0" h="666">
                    <a:moveTo>
                      <a:pt x="1060" y="546"/>
                    </a:moveTo>
                    <a:cubicBezTo>
                      <a:pt x="1060" y="612"/>
                      <a:pt x="1006" y="666"/>
                      <a:pt x="940" y="666"/>
                    </a:cubicBezTo>
                    <a:cubicBezTo>
                      <a:pt x="883" y="666"/>
                      <a:pt x="835" y="627"/>
                      <a:pt x="823" y="574"/>
                    </a:cubicBezTo>
                    <a:cubicBezTo>
                      <a:pt x="647" y="574"/>
                      <a:pt x="647" y="574"/>
                      <a:pt x="647" y="574"/>
                    </a:cubicBezTo>
                    <a:cubicBezTo>
                      <a:pt x="635" y="627"/>
                      <a:pt x="587" y="666"/>
                      <a:pt x="530" y="666"/>
                    </a:cubicBezTo>
                    <a:cubicBezTo>
                      <a:pt x="473" y="666"/>
                      <a:pt x="426" y="627"/>
                      <a:pt x="413" y="574"/>
                    </a:cubicBezTo>
                    <a:cubicBezTo>
                      <a:pt x="238" y="574"/>
                      <a:pt x="238" y="574"/>
                      <a:pt x="238" y="574"/>
                    </a:cubicBezTo>
                    <a:cubicBezTo>
                      <a:pt x="225" y="627"/>
                      <a:pt x="177" y="666"/>
                      <a:pt x="121" y="666"/>
                    </a:cubicBezTo>
                    <a:cubicBezTo>
                      <a:pt x="54" y="666"/>
                      <a:pt x="0" y="612"/>
                      <a:pt x="0" y="546"/>
                    </a:cubicBezTo>
                    <a:cubicBezTo>
                      <a:pt x="0" y="480"/>
                      <a:pt x="54" y="426"/>
                      <a:pt x="121" y="426"/>
                    </a:cubicBezTo>
                    <a:cubicBezTo>
                      <a:pt x="177" y="426"/>
                      <a:pt x="225" y="465"/>
                      <a:pt x="238" y="518"/>
                    </a:cubicBezTo>
                    <a:cubicBezTo>
                      <a:pt x="413" y="518"/>
                      <a:pt x="413" y="518"/>
                      <a:pt x="413" y="518"/>
                    </a:cubicBezTo>
                    <a:cubicBezTo>
                      <a:pt x="426" y="465"/>
                      <a:pt x="473" y="426"/>
                      <a:pt x="530" y="426"/>
                    </a:cubicBezTo>
                    <a:cubicBezTo>
                      <a:pt x="587" y="426"/>
                      <a:pt x="635" y="465"/>
                      <a:pt x="647" y="518"/>
                    </a:cubicBezTo>
                    <a:cubicBezTo>
                      <a:pt x="823" y="518"/>
                      <a:pt x="823" y="518"/>
                      <a:pt x="823" y="518"/>
                    </a:cubicBezTo>
                    <a:cubicBezTo>
                      <a:pt x="833" y="474"/>
                      <a:pt x="868" y="440"/>
                      <a:pt x="912" y="429"/>
                    </a:cubicBezTo>
                    <a:cubicBezTo>
                      <a:pt x="912" y="237"/>
                      <a:pt x="912" y="237"/>
                      <a:pt x="912" y="237"/>
                    </a:cubicBezTo>
                    <a:cubicBezTo>
                      <a:pt x="859" y="224"/>
                      <a:pt x="820" y="177"/>
                      <a:pt x="820" y="120"/>
                    </a:cubicBezTo>
                    <a:cubicBezTo>
                      <a:pt x="820" y="53"/>
                      <a:pt x="873" y="0"/>
                      <a:pt x="940" y="0"/>
                    </a:cubicBezTo>
                    <a:cubicBezTo>
                      <a:pt x="1006" y="0"/>
                      <a:pt x="1060" y="53"/>
                      <a:pt x="1060" y="120"/>
                    </a:cubicBezTo>
                    <a:cubicBezTo>
                      <a:pt x="1060" y="177"/>
                      <a:pt x="1021" y="224"/>
                      <a:pt x="968" y="237"/>
                    </a:cubicBezTo>
                    <a:cubicBezTo>
                      <a:pt x="968" y="429"/>
                      <a:pt x="968" y="429"/>
                      <a:pt x="968" y="429"/>
                    </a:cubicBezTo>
                    <a:cubicBezTo>
                      <a:pt x="1021" y="442"/>
                      <a:pt x="1060" y="489"/>
                      <a:pt x="1060" y="5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1920" y="672"/>
                <a:ext cx="265" cy="321"/>
              </a:xfrm>
              <a:custGeom>
                <a:avLst/>
                <a:gdLst>
                  <a:gd name="T0" fmla="*/ 112 w 112"/>
                  <a:gd name="T1" fmla="*/ 21 h 136"/>
                  <a:gd name="T2" fmla="*/ 112 w 112"/>
                  <a:gd name="T3" fmla="*/ 115 h 136"/>
                  <a:gd name="T4" fmla="*/ 91 w 112"/>
                  <a:gd name="T5" fmla="*/ 136 h 136"/>
                  <a:gd name="T6" fmla="*/ 0 w 112"/>
                  <a:gd name="T7" fmla="*/ 136 h 136"/>
                  <a:gd name="T8" fmla="*/ 0 w 112"/>
                  <a:gd name="T9" fmla="*/ 0 h 136"/>
                  <a:gd name="T10" fmla="*/ 91 w 112"/>
                  <a:gd name="T11" fmla="*/ 0 h 136"/>
                  <a:gd name="T12" fmla="*/ 112 w 112"/>
                  <a:gd name="T1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21"/>
                    </a:move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27"/>
                      <a:pt x="103" y="136"/>
                      <a:pt x="91" y="136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3" y="0"/>
                      <a:pt x="112" y="9"/>
                      <a:pt x="112" y="2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41"/>
              <p:cNvSpPr>
                <a:spLocks/>
              </p:cNvSpPr>
              <p:nvPr/>
            </p:nvSpPr>
            <p:spPr bwMode="auto">
              <a:xfrm>
                <a:off x="1920" y="1336"/>
                <a:ext cx="265" cy="321"/>
              </a:xfrm>
              <a:custGeom>
                <a:avLst/>
                <a:gdLst>
                  <a:gd name="T0" fmla="*/ 112 w 112"/>
                  <a:gd name="T1" fmla="*/ 20 h 136"/>
                  <a:gd name="T2" fmla="*/ 112 w 112"/>
                  <a:gd name="T3" fmla="*/ 115 h 136"/>
                  <a:gd name="T4" fmla="*/ 91 w 112"/>
                  <a:gd name="T5" fmla="*/ 136 h 136"/>
                  <a:gd name="T6" fmla="*/ 0 w 112"/>
                  <a:gd name="T7" fmla="*/ 136 h 136"/>
                  <a:gd name="T8" fmla="*/ 0 w 112"/>
                  <a:gd name="T9" fmla="*/ 0 h 136"/>
                  <a:gd name="T10" fmla="*/ 91 w 112"/>
                  <a:gd name="T11" fmla="*/ 0 h 136"/>
                  <a:gd name="T12" fmla="*/ 112 w 112"/>
                  <a:gd name="T13" fmla="*/ 2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20"/>
                    </a:move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27"/>
                      <a:pt x="103" y="136"/>
                      <a:pt x="91" y="136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3" y="0"/>
                      <a:pt x="112" y="9"/>
                      <a:pt x="112" y="20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42"/>
              <p:cNvSpPr>
                <a:spLocks/>
              </p:cNvSpPr>
              <p:nvPr/>
            </p:nvSpPr>
            <p:spPr bwMode="auto">
              <a:xfrm>
                <a:off x="1920" y="1999"/>
                <a:ext cx="265" cy="322"/>
              </a:xfrm>
              <a:custGeom>
                <a:avLst/>
                <a:gdLst>
                  <a:gd name="T0" fmla="*/ 112 w 112"/>
                  <a:gd name="T1" fmla="*/ 20 h 136"/>
                  <a:gd name="T2" fmla="*/ 112 w 112"/>
                  <a:gd name="T3" fmla="*/ 115 h 136"/>
                  <a:gd name="T4" fmla="*/ 91 w 112"/>
                  <a:gd name="T5" fmla="*/ 136 h 136"/>
                  <a:gd name="T6" fmla="*/ 0 w 112"/>
                  <a:gd name="T7" fmla="*/ 136 h 136"/>
                  <a:gd name="T8" fmla="*/ 0 w 112"/>
                  <a:gd name="T9" fmla="*/ 0 h 136"/>
                  <a:gd name="T10" fmla="*/ 91 w 112"/>
                  <a:gd name="T11" fmla="*/ 0 h 136"/>
                  <a:gd name="T12" fmla="*/ 112 w 112"/>
                  <a:gd name="T13" fmla="*/ 2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20"/>
                    </a:move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27"/>
                      <a:pt x="103" y="136"/>
                      <a:pt x="91" y="136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3" y="0"/>
                      <a:pt x="112" y="9"/>
                      <a:pt x="112" y="20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43"/>
              <p:cNvSpPr>
                <a:spLocks/>
              </p:cNvSpPr>
              <p:nvPr/>
            </p:nvSpPr>
            <p:spPr bwMode="auto">
              <a:xfrm>
                <a:off x="1920" y="2663"/>
                <a:ext cx="265" cy="321"/>
              </a:xfrm>
              <a:custGeom>
                <a:avLst/>
                <a:gdLst>
                  <a:gd name="T0" fmla="*/ 112 w 112"/>
                  <a:gd name="T1" fmla="*/ 20 h 136"/>
                  <a:gd name="T2" fmla="*/ 112 w 112"/>
                  <a:gd name="T3" fmla="*/ 115 h 136"/>
                  <a:gd name="T4" fmla="*/ 91 w 112"/>
                  <a:gd name="T5" fmla="*/ 136 h 136"/>
                  <a:gd name="T6" fmla="*/ 0 w 112"/>
                  <a:gd name="T7" fmla="*/ 136 h 136"/>
                  <a:gd name="T8" fmla="*/ 0 w 112"/>
                  <a:gd name="T9" fmla="*/ 0 h 136"/>
                  <a:gd name="T10" fmla="*/ 91 w 112"/>
                  <a:gd name="T11" fmla="*/ 0 h 136"/>
                  <a:gd name="T12" fmla="*/ 112 w 112"/>
                  <a:gd name="T13" fmla="*/ 2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20"/>
                    </a:move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27"/>
                      <a:pt x="103" y="136"/>
                      <a:pt x="91" y="136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3" y="0"/>
                      <a:pt x="112" y="9"/>
                      <a:pt x="112" y="20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44"/>
              <p:cNvSpPr>
                <a:spLocks/>
              </p:cNvSpPr>
              <p:nvPr/>
            </p:nvSpPr>
            <p:spPr bwMode="auto">
              <a:xfrm>
                <a:off x="1920" y="3327"/>
                <a:ext cx="265" cy="321"/>
              </a:xfrm>
              <a:custGeom>
                <a:avLst/>
                <a:gdLst>
                  <a:gd name="T0" fmla="*/ 112 w 112"/>
                  <a:gd name="T1" fmla="*/ 20 h 136"/>
                  <a:gd name="T2" fmla="*/ 112 w 112"/>
                  <a:gd name="T3" fmla="*/ 115 h 136"/>
                  <a:gd name="T4" fmla="*/ 91 w 112"/>
                  <a:gd name="T5" fmla="*/ 136 h 136"/>
                  <a:gd name="T6" fmla="*/ 0 w 112"/>
                  <a:gd name="T7" fmla="*/ 136 h 136"/>
                  <a:gd name="T8" fmla="*/ 0 w 112"/>
                  <a:gd name="T9" fmla="*/ 0 h 136"/>
                  <a:gd name="T10" fmla="*/ 91 w 112"/>
                  <a:gd name="T11" fmla="*/ 0 h 136"/>
                  <a:gd name="T12" fmla="*/ 112 w 112"/>
                  <a:gd name="T13" fmla="*/ 2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20"/>
                    </a:moveTo>
                    <a:cubicBezTo>
                      <a:pt x="112" y="115"/>
                      <a:pt x="112" y="115"/>
                      <a:pt x="112" y="115"/>
                    </a:cubicBezTo>
                    <a:cubicBezTo>
                      <a:pt x="112" y="126"/>
                      <a:pt x="103" y="136"/>
                      <a:pt x="91" y="136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3" y="0"/>
                      <a:pt x="112" y="9"/>
                      <a:pt x="112" y="20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45"/>
              <p:cNvSpPr>
                <a:spLocks/>
              </p:cNvSpPr>
              <p:nvPr/>
            </p:nvSpPr>
            <p:spPr bwMode="auto">
              <a:xfrm>
                <a:off x="2352" y="240"/>
                <a:ext cx="322" cy="264"/>
              </a:xfrm>
              <a:custGeom>
                <a:avLst/>
                <a:gdLst>
                  <a:gd name="T0" fmla="*/ 136 w 136"/>
                  <a:gd name="T1" fmla="*/ 0 h 112"/>
                  <a:gd name="T2" fmla="*/ 136 w 136"/>
                  <a:gd name="T3" fmla="*/ 91 h 112"/>
                  <a:gd name="T4" fmla="*/ 116 w 136"/>
                  <a:gd name="T5" fmla="*/ 112 h 112"/>
                  <a:gd name="T6" fmla="*/ 21 w 136"/>
                  <a:gd name="T7" fmla="*/ 112 h 112"/>
                  <a:gd name="T8" fmla="*/ 0 w 136"/>
                  <a:gd name="T9" fmla="*/ 91 h 112"/>
                  <a:gd name="T10" fmla="*/ 0 w 136"/>
                  <a:gd name="T11" fmla="*/ 0 h 112"/>
                  <a:gd name="T12" fmla="*/ 136 w 136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0"/>
                    </a:moveTo>
                    <a:cubicBezTo>
                      <a:pt x="136" y="91"/>
                      <a:pt x="136" y="91"/>
                      <a:pt x="136" y="91"/>
                    </a:cubicBezTo>
                    <a:cubicBezTo>
                      <a:pt x="136" y="102"/>
                      <a:pt x="127" y="112"/>
                      <a:pt x="116" y="112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10" y="112"/>
                      <a:pt x="0" y="102"/>
                      <a:pt x="0" y="9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6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46"/>
              <p:cNvSpPr>
                <a:spLocks/>
              </p:cNvSpPr>
              <p:nvPr/>
            </p:nvSpPr>
            <p:spPr bwMode="auto">
              <a:xfrm>
                <a:off x="2352" y="3816"/>
                <a:ext cx="322" cy="265"/>
              </a:xfrm>
              <a:custGeom>
                <a:avLst/>
                <a:gdLst>
                  <a:gd name="T0" fmla="*/ 136 w 136"/>
                  <a:gd name="T1" fmla="*/ 21 h 112"/>
                  <a:gd name="T2" fmla="*/ 136 w 136"/>
                  <a:gd name="T3" fmla="*/ 112 h 112"/>
                  <a:gd name="T4" fmla="*/ 0 w 136"/>
                  <a:gd name="T5" fmla="*/ 112 h 112"/>
                  <a:gd name="T6" fmla="*/ 0 w 136"/>
                  <a:gd name="T7" fmla="*/ 21 h 112"/>
                  <a:gd name="T8" fmla="*/ 21 w 136"/>
                  <a:gd name="T9" fmla="*/ 0 h 112"/>
                  <a:gd name="T10" fmla="*/ 116 w 136"/>
                  <a:gd name="T11" fmla="*/ 0 h 112"/>
                  <a:gd name="T12" fmla="*/ 136 w 136"/>
                  <a:gd name="T13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21"/>
                    </a:moveTo>
                    <a:cubicBezTo>
                      <a:pt x="136" y="112"/>
                      <a:pt x="136" y="112"/>
                      <a:pt x="136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1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7" y="0"/>
                      <a:pt x="136" y="9"/>
                      <a:pt x="136" y="2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47"/>
              <p:cNvSpPr>
                <a:spLocks/>
              </p:cNvSpPr>
              <p:nvPr/>
            </p:nvSpPr>
            <p:spPr bwMode="auto">
              <a:xfrm>
                <a:off x="2589" y="868"/>
                <a:ext cx="1535" cy="1576"/>
              </a:xfrm>
              <a:custGeom>
                <a:avLst/>
                <a:gdLst>
                  <a:gd name="T0" fmla="*/ 650 w 650"/>
                  <a:gd name="T1" fmla="*/ 547 h 667"/>
                  <a:gd name="T2" fmla="*/ 530 w 650"/>
                  <a:gd name="T3" fmla="*/ 667 h 667"/>
                  <a:gd name="T4" fmla="*/ 413 w 650"/>
                  <a:gd name="T5" fmla="*/ 575 h 667"/>
                  <a:gd name="T6" fmla="*/ 238 w 650"/>
                  <a:gd name="T7" fmla="*/ 575 h 667"/>
                  <a:gd name="T8" fmla="*/ 121 w 650"/>
                  <a:gd name="T9" fmla="*/ 667 h 667"/>
                  <a:gd name="T10" fmla="*/ 0 w 650"/>
                  <a:gd name="T11" fmla="*/ 547 h 667"/>
                  <a:gd name="T12" fmla="*/ 93 w 650"/>
                  <a:gd name="T13" fmla="*/ 430 h 667"/>
                  <a:gd name="T14" fmla="*/ 93 w 650"/>
                  <a:gd name="T15" fmla="*/ 238 h 667"/>
                  <a:gd name="T16" fmla="*/ 0 w 650"/>
                  <a:gd name="T17" fmla="*/ 121 h 667"/>
                  <a:gd name="T18" fmla="*/ 121 w 650"/>
                  <a:gd name="T19" fmla="*/ 0 h 667"/>
                  <a:gd name="T20" fmla="*/ 241 w 650"/>
                  <a:gd name="T21" fmla="*/ 121 h 667"/>
                  <a:gd name="T22" fmla="*/ 149 w 650"/>
                  <a:gd name="T23" fmla="*/ 238 h 667"/>
                  <a:gd name="T24" fmla="*/ 149 w 650"/>
                  <a:gd name="T25" fmla="*/ 430 h 667"/>
                  <a:gd name="T26" fmla="*/ 238 w 650"/>
                  <a:gd name="T27" fmla="*/ 519 h 667"/>
                  <a:gd name="T28" fmla="*/ 413 w 650"/>
                  <a:gd name="T29" fmla="*/ 519 h 667"/>
                  <a:gd name="T30" fmla="*/ 502 w 650"/>
                  <a:gd name="T31" fmla="*/ 430 h 667"/>
                  <a:gd name="T32" fmla="*/ 502 w 650"/>
                  <a:gd name="T33" fmla="*/ 238 h 667"/>
                  <a:gd name="T34" fmla="*/ 410 w 650"/>
                  <a:gd name="T35" fmla="*/ 121 h 667"/>
                  <a:gd name="T36" fmla="*/ 530 w 650"/>
                  <a:gd name="T37" fmla="*/ 0 h 667"/>
                  <a:gd name="T38" fmla="*/ 650 w 650"/>
                  <a:gd name="T39" fmla="*/ 121 h 667"/>
                  <a:gd name="T40" fmla="*/ 558 w 650"/>
                  <a:gd name="T41" fmla="*/ 238 h 667"/>
                  <a:gd name="T42" fmla="*/ 558 w 650"/>
                  <a:gd name="T43" fmla="*/ 430 h 667"/>
                  <a:gd name="T44" fmla="*/ 650 w 650"/>
                  <a:gd name="T45" fmla="*/ 547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0" h="667">
                    <a:moveTo>
                      <a:pt x="650" y="547"/>
                    </a:moveTo>
                    <a:cubicBezTo>
                      <a:pt x="650" y="613"/>
                      <a:pt x="597" y="667"/>
                      <a:pt x="530" y="667"/>
                    </a:cubicBezTo>
                    <a:cubicBezTo>
                      <a:pt x="473" y="667"/>
                      <a:pt x="426" y="628"/>
                      <a:pt x="413" y="575"/>
                    </a:cubicBezTo>
                    <a:cubicBezTo>
                      <a:pt x="238" y="575"/>
                      <a:pt x="238" y="575"/>
                      <a:pt x="238" y="575"/>
                    </a:cubicBezTo>
                    <a:cubicBezTo>
                      <a:pt x="225" y="628"/>
                      <a:pt x="177" y="667"/>
                      <a:pt x="121" y="667"/>
                    </a:cubicBezTo>
                    <a:cubicBezTo>
                      <a:pt x="54" y="667"/>
                      <a:pt x="0" y="613"/>
                      <a:pt x="0" y="547"/>
                    </a:cubicBezTo>
                    <a:cubicBezTo>
                      <a:pt x="0" y="490"/>
                      <a:pt x="40" y="442"/>
                      <a:pt x="93" y="430"/>
                    </a:cubicBezTo>
                    <a:cubicBezTo>
                      <a:pt x="93" y="238"/>
                      <a:pt x="93" y="238"/>
                      <a:pt x="93" y="238"/>
                    </a:cubicBezTo>
                    <a:cubicBezTo>
                      <a:pt x="40" y="225"/>
                      <a:pt x="0" y="177"/>
                      <a:pt x="0" y="121"/>
                    </a:cubicBezTo>
                    <a:cubicBezTo>
                      <a:pt x="0" y="54"/>
                      <a:pt x="54" y="0"/>
                      <a:pt x="121" y="0"/>
                    </a:cubicBezTo>
                    <a:cubicBezTo>
                      <a:pt x="187" y="0"/>
                      <a:pt x="241" y="54"/>
                      <a:pt x="241" y="121"/>
                    </a:cubicBezTo>
                    <a:cubicBezTo>
                      <a:pt x="241" y="177"/>
                      <a:pt x="202" y="225"/>
                      <a:pt x="149" y="238"/>
                    </a:cubicBezTo>
                    <a:cubicBezTo>
                      <a:pt x="149" y="430"/>
                      <a:pt x="149" y="430"/>
                      <a:pt x="149" y="430"/>
                    </a:cubicBezTo>
                    <a:cubicBezTo>
                      <a:pt x="193" y="440"/>
                      <a:pt x="227" y="475"/>
                      <a:pt x="238" y="519"/>
                    </a:cubicBezTo>
                    <a:cubicBezTo>
                      <a:pt x="413" y="519"/>
                      <a:pt x="413" y="519"/>
                      <a:pt x="413" y="519"/>
                    </a:cubicBezTo>
                    <a:cubicBezTo>
                      <a:pt x="424" y="475"/>
                      <a:pt x="458" y="440"/>
                      <a:pt x="502" y="430"/>
                    </a:cubicBezTo>
                    <a:cubicBezTo>
                      <a:pt x="502" y="238"/>
                      <a:pt x="502" y="238"/>
                      <a:pt x="502" y="238"/>
                    </a:cubicBezTo>
                    <a:cubicBezTo>
                      <a:pt x="449" y="225"/>
                      <a:pt x="410" y="177"/>
                      <a:pt x="410" y="121"/>
                    </a:cubicBezTo>
                    <a:cubicBezTo>
                      <a:pt x="410" y="54"/>
                      <a:pt x="464" y="0"/>
                      <a:pt x="530" y="0"/>
                    </a:cubicBezTo>
                    <a:cubicBezTo>
                      <a:pt x="597" y="0"/>
                      <a:pt x="650" y="54"/>
                      <a:pt x="650" y="121"/>
                    </a:cubicBezTo>
                    <a:cubicBezTo>
                      <a:pt x="650" y="177"/>
                      <a:pt x="611" y="225"/>
                      <a:pt x="558" y="238"/>
                    </a:cubicBezTo>
                    <a:cubicBezTo>
                      <a:pt x="558" y="430"/>
                      <a:pt x="558" y="430"/>
                      <a:pt x="558" y="430"/>
                    </a:cubicBezTo>
                    <a:cubicBezTo>
                      <a:pt x="611" y="442"/>
                      <a:pt x="650" y="490"/>
                      <a:pt x="650" y="547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48"/>
              <p:cNvSpPr>
                <a:spLocks/>
              </p:cNvSpPr>
              <p:nvPr/>
            </p:nvSpPr>
            <p:spPr bwMode="auto">
              <a:xfrm>
                <a:off x="3016" y="240"/>
                <a:ext cx="321" cy="264"/>
              </a:xfrm>
              <a:custGeom>
                <a:avLst/>
                <a:gdLst>
                  <a:gd name="T0" fmla="*/ 136 w 136"/>
                  <a:gd name="T1" fmla="*/ 0 h 112"/>
                  <a:gd name="T2" fmla="*/ 136 w 136"/>
                  <a:gd name="T3" fmla="*/ 91 h 112"/>
                  <a:gd name="T4" fmla="*/ 116 w 136"/>
                  <a:gd name="T5" fmla="*/ 112 h 112"/>
                  <a:gd name="T6" fmla="*/ 21 w 136"/>
                  <a:gd name="T7" fmla="*/ 112 h 112"/>
                  <a:gd name="T8" fmla="*/ 0 w 136"/>
                  <a:gd name="T9" fmla="*/ 91 h 112"/>
                  <a:gd name="T10" fmla="*/ 0 w 136"/>
                  <a:gd name="T11" fmla="*/ 0 h 112"/>
                  <a:gd name="T12" fmla="*/ 136 w 136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0"/>
                    </a:moveTo>
                    <a:cubicBezTo>
                      <a:pt x="136" y="91"/>
                      <a:pt x="136" y="91"/>
                      <a:pt x="136" y="91"/>
                    </a:cubicBezTo>
                    <a:cubicBezTo>
                      <a:pt x="136" y="102"/>
                      <a:pt x="127" y="112"/>
                      <a:pt x="116" y="112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9" y="112"/>
                      <a:pt x="0" y="102"/>
                      <a:pt x="0" y="9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6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49"/>
              <p:cNvSpPr>
                <a:spLocks/>
              </p:cNvSpPr>
              <p:nvPr/>
            </p:nvSpPr>
            <p:spPr bwMode="auto">
              <a:xfrm>
                <a:off x="3016" y="3816"/>
                <a:ext cx="321" cy="265"/>
              </a:xfrm>
              <a:custGeom>
                <a:avLst/>
                <a:gdLst>
                  <a:gd name="T0" fmla="*/ 136 w 136"/>
                  <a:gd name="T1" fmla="*/ 21 h 112"/>
                  <a:gd name="T2" fmla="*/ 136 w 136"/>
                  <a:gd name="T3" fmla="*/ 112 h 112"/>
                  <a:gd name="T4" fmla="*/ 0 w 136"/>
                  <a:gd name="T5" fmla="*/ 112 h 112"/>
                  <a:gd name="T6" fmla="*/ 0 w 136"/>
                  <a:gd name="T7" fmla="*/ 21 h 112"/>
                  <a:gd name="T8" fmla="*/ 21 w 136"/>
                  <a:gd name="T9" fmla="*/ 0 h 112"/>
                  <a:gd name="T10" fmla="*/ 116 w 136"/>
                  <a:gd name="T11" fmla="*/ 0 h 112"/>
                  <a:gd name="T12" fmla="*/ 136 w 136"/>
                  <a:gd name="T13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21"/>
                    </a:moveTo>
                    <a:cubicBezTo>
                      <a:pt x="136" y="112"/>
                      <a:pt x="136" y="112"/>
                      <a:pt x="136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7" y="0"/>
                      <a:pt x="136" y="9"/>
                      <a:pt x="136" y="2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50"/>
              <p:cNvSpPr>
                <a:spLocks/>
              </p:cNvSpPr>
              <p:nvPr/>
            </p:nvSpPr>
            <p:spPr bwMode="auto">
              <a:xfrm>
                <a:off x="3680" y="240"/>
                <a:ext cx="321" cy="264"/>
              </a:xfrm>
              <a:custGeom>
                <a:avLst/>
                <a:gdLst>
                  <a:gd name="T0" fmla="*/ 136 w 136"/>
                  <a:gd name="T1" fmla="*/ 0 h 112"/>
                  <a:gd name="T2" fmla="*/ 136 w 136"/>
                  <a:gd name="T3" fmla="*/ 91 h 112"/>
                  <a:gd name="T4" fmla="*/ 116 w 136"/>
                  <a:gd name="T5" fmla="*/ 112 h 112"/>
                  <a:gd name="T6" fmla="*/ 21 w 136"/>
                  <a:gd name="T7" fmla="*/ 112 h 112"/>
                  <a:gd name="T8" fmla="*/ 0 w 136"/>
                  <a:gd name="T9" fmla="*/ 91 h 112"/>
                  <a:gd name="T10" fmla="*/ 0 w 136"/>
                  <a:gd name="T11" fmla="*/ 0 h 112"/>
                  <a:gd name="T12" fmla="*/ 136 w 136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0"/>
                    </a:moveTo>
                    <a:cubicBezTo>
                      <a:pt x="136" y="91"/>
                      <a:pt x="136" y="91"/>
                      <a:pt x="136" y="91"/>
                    </a:cubicBezTo>
                    <a:cubicBezTo>
                      <a:pt x="136" y="102"/>
                      <a:pt x="127" y="112"/>
                      <a:pt x="116" y="112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9" y="112"/>
                      <a:pt x="0" y="102"/>
                      <a:pt x="0" y="9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6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51"/>
              <p:cNvSpPr>
                <a:spLocks/>
              </p:cNvSpPr>
              <p:nvPr/>
            </p:nvSpPr>
            <p:spPr bwMode="auto">
              <a:xfrm>
                <a:off x="3680" y="3816"/>
                <a:ext cx="321" cy="265"/>
              </a:xfrm>
              <a:custGeom>
                <a:avLst/>
                <a:gdLst>
                  <a:gd name="T0" fmla="*/ 136 w 136"/>
                  <a:gd name="T1" fmla="*/ 21 h 112"/>
                  <a:gd name="T2" fmla="*/ 136 w 136"/>
                  <a:gd name="T3" fmla="*/ 112 h 112"/>
                  <a:gd name="T4" fmla="*/ 0 w 136"/>
                  <a:gd name="T5" fmla="*/ 112 h 112"/>
                  <a:gd name="T6" fmla="*/ 0 w 136"/>
                  <a:gd name="T7" fmla="*/ 21 h 112"/>
                  <a:gd name="T8" fmla="*/ 21 w 136"/>
                  <a:gd name="T9" fmla="*/ 0 h 112"/>
                  <a:gd name="T10" fmla="*/ 116 w 136"/>
                  <a:gd name="T11" fmla="*/ 0 h 112"/>
                  <a:gd name="T12" fmla="*/ 136 w 136"/>
                  <a:gd name="T13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21"/>
                    </a:moveTo>
                    <a:cubicBezTo>
                      <a:pt x="136" y="112"/>
                      <a:pt x="136" y="112"/>
                      <a:pt x="136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7" y="0"/>
                      <a:pt x="136" y="9"/>
                      <a:pt x="136" y="2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52"/>
              <p:cNvSpPr>
                <a:spLocks/>
              </p:cNvSpPr>
              <p:nvPr/>
            </p:nvSpPr>
            <p:spPr bwMode="auto">
              <a:xfrm>
                <a:off x="4344" y="240"/>
                <a:ext cx="321" cy="264"/>
              </a:xfrm>
              <a:custGeom>
                <a:avLst/>
                <a:gdLst>
                  <a:gd name="T0" fmla="*/ 136 w 136"/>
                  <a:gd name="T1" fmla="*/ 0 h 112"/>
                  <a:gd name="T2" fmla="*/ 136 w 136"/>
                  <a:gd name="T3" fmla="*/ 91 h 112"/>
                  <a:gd name="T4" fmla="*/ 116 w 136"/>
                  <a:gd name="T5" fmla="*/ 112 h 112"/>
                  <a:gd name="T6" fmla="*/ 21 w 136"/>
                  <a:gd name="T7" fmla="*/ 112 h 112"/>
                  <a:gd name="T8" fmla="*/ 0 w 136"/>
                  <a:gd name="T9" fmla="*/ 91 h 112"/>
                  <a:gd name="T10" fmla="*/ 0 w 136"/>
                  <a:gd name="T11" fmla="*/ 0 h 112"/>
                  <a:gd name="T12" fmla="*/ 136 w 136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0"/>
                    </a:moveTo>
                    <a:cubicBezTo>
                      <a:pt x="136" y="91"/>
                      <a:pt x="136" y="91"/>
                      <a:pt x="136" y="91"/>
                    </a:cubicBezTo>
                    <a:cubicBezTo>
                      <a:pt x="136" y="102"/>
                      <a:pt x="127" y="112"/>
                      <a:pt x="116" y="112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9" y="112"/>
                      <a:pt x="0" y="102"/>
                      <a:pt x="0" y="9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6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53"/>
              <p:cNvSpPr>
                <a:spLocks/>
              </p:cNvSpPr>
              <p:nvPr/>
            </p:nvSpPr>
            <p:spPr bwMode="auto">
              <a:xfrm>
                <a:off x="4344" y="3816"/>
                <a:ext cx="321" cy="265"/>
              </a:xfrm>
              <a:custGeom>
                <a:avLst/>
                <a:gdLst>
                  <a:gd name="T0" fmla="*/ 136 w 136"/>
                  <a:gd name="T1" fmla="*/ 21 h 112"/>
                  <a:gd name="T2" fmla="*/ 136 w 136"/>
                  <a:gd name="T3" fmla="*/ 112 h 112"/>
                  <a:gd name="T4" fmla="*/ 0 w 136"/>
                  <a:gd name="T5" fmla="*/ 112 h 112"/>
                  <a:gd name="T6" fmla="*/ 0 w 136"/>
                  <a:gd name="T7" fmla="*/ 21 h 112"/>
                  <a:gd name="T8" fmla="*/ 21 w 136"/>
                  <a:gd name="T9" fmla="*/ 0 h 112"/>
                  <a:gd name="T10" fmla="*/ 116 w 136"/>
                  <a:gd name="T11" fmla="*/ 0 h 112"/>
                  <a:gd name="T12" fmla="*/ 136 w 136"/>
                  <a:gd name="T13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21"/>
                    </a:moveTo>
                    <a:cubicBezTo>
                      <a:pt x="136" y="112"/>
                      <a:pt x="136" y="112"/>
                      <a:pt x="136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7" y="0"/>
                      <a:pt x="136" y="9"/>
                      <a:pt x="136" y="2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54"/>
              <p:cNvSpPr>
                <a:spLocks/>
              </p:cNvSpPr>
              <p:nvPr/>
            </p:nvSpPr>
            <p:spPr bwMode="auto">
              <a:xfrm>
                <a:off x="2589" y="1877"/>
                <a:ext cx="2504" cy="1573"/>
              </a:xfrm>
              <a:custGeom>
                <a:avLst/>
                <a:gdLst>
                  <a:gd name="T0" fmla="*/ 1060 w 1060"/>
                  <a:gd name="T1" fmla="*/ 546 h 666"/>
                  <a:gd name="T2" fmla="*/ 940 w 1060"/>
                  <a:gd name="T3" fmla="*/ 666 h 666"/>
                  <a:gd name="T4" fmla="*/ 823 w 1060"/>
                  <a:gd name="T5" fmla="*/ 574 h 666"/>
                  <a:gd name="T6" fmla="*/ 647 w 1060"/>
                  <a:gd name="T7" fmla="*/ 574 h 666"/>
                  <a:gd name="T8" fmla="*/ 530 w 1060"/>
                  <a:gd name="T9" fmla="*/ 666 h 666"/>
                  <a:gd name="T10" fmla="*/ 413 w 1060"/>
                  <a:gd name="T11" fmla="*/ 574 h 666"/>
                  <a:gd name="T12" fmla="*/ 238 w 1060"/>
                  <a:gd name="T13" fmla="*/ 574 h 666"/>
                  <a:gd name="T14" fmla="*/ 121 w 1060"/>
                  <a:gd name="T15" fmla="*/ 666 h 666"/>
                  <a:gd name="T16" fmla="*/ 0 w 1060"/>
                  <a:gd name="T17" fmla="*/ 546 h 666"/>
                  <a:gd name="T18" fmla="*/ 121 w 1060"/>
                  <a:gd name="T19" fmla="*/ 426 h 666"/>
                  <a:gd name="T20" fmla="*/ 238 w 1060"/>
                  <a:gd name="T21" fmla="*/ 518 h 666"/>
                  <a:gd name="T22" fmla="*/ 413 w 1060"/>
                  <a:gd name="T23" fmla="*/ 518 h 666"/>
                  <a:gd name="T24" fmla="*/ 530 w 1060"/>
                  <a:gd name="T25" fmla="*/ 426 h 666"/>
                  <a:gd name="T26" fmla="*/ 647 w 1060"/>
                  <a:gd name="T27" fmla="*/ 518 h 666"/>
                  <a:gd name="T28" fmla="*/ 823 w 1060"/>
                  <a:gd name="T29" fmla="*/ 518 h 666"/>
                  <a:gd name="T30" fmla="*/ 912 w 1060"/>
                  <a:gd name="T31" fmla="*/ 429 h 666"/>
                  <a:gd name="T32" fmla="*/ 912 w 1060"/>
                  <a:gd name="T33" fmla="*/ 237 h 666"/>
                  <a:gd name="T34" fmla="*/ 820 w 1060"/>
                  <a:gd name="T35" fmla="*/ 120 h 666"/>
                  <a:gd name="T36" fmla="*/ 940 w 1060"/>
                  <a:gd name="T37" fmla="*/ 0 h 666"/>
                  <a:gd name="T38" fmla="*/ 1060 w 1060"/>
                  <a:gd name="T39" fmla="*/ 120 h 666"/>
                  <a:gd name="T40" fmla="*/ 968 w 1060"/>
                  <a:gd name="T41" fmla="*/ 237 h 666"/>
                  <a:gd name="T42" fmla="*/ 968 w 1060"/>
                  <a:gd name="T43" fmla="*/ 429 h 666"/>
                  <a:gd name="T44" fmla="*/ 1060 w 1060"/>
                  <a:gd name="T45" fmla="*/ 546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0" h="666">
                    <a:moveTo>
                      <a:pt x="1060" y="546"/>
                    </a:moveTo>
                    <a:cubicBezTo>
                      <a:pt x="1060" y="612"/>
                      <a:pt x="1006" y="666"/>
                      <a:pt x="940" y="666"/>
                    </a:cubicBezTo>
                    <a:cubicBezTo>
                      <a:pt x="883" y="666"/>
                      <a:pt x="835" y="627"/>
                      <a:pt x="823" y="574"/>
                    </a:cubicBezTo>
                    <a:cubicBezTo>
                      <a:pt x="647" y="574"/>
                      <a:pt x="647" y="574"/>
                      <a:pt x="647" y="574"/>
                    </a:cubicBezTo>
                    <a:cubicBezTo>
                      <a:pt x="635" y="627"/>
                      <a:pt x="587" y="666"/>
                      <a:pt x="530" y="666"/>
                    </a:cubicBezTo>
                    <a:cubicBezTo>
                      <a:pt x="473" y="666"/>
                      <a:pt x="426" y="627"/>
                      <a:pt x="413" y="574"/>
                    </a:cubicBezTo>
                    <a:cubicBezTo>
                      <a:pt x="238" y="574"/>
                      <a:pt x="238" y="574"/>
                      <a:pt x="238" y="574"/>
                    </a:cubicBezTo>
                    <a:cubicBezTo>
                      <a:pt x="225" y="627"/>
                      <a:pt x="177" y="666"/>
                      <a:pt x="121" y="666"/>
                    </a:cubicBezTo>
                    <a:cubicBezTo>
                      <a:pt x="54" y="666"/>
                      <a:pt x="0" y="612"/>
                      <a:pt x="0" y="546"/>
                    </a:cubicBezTo>
                    <a:cubicBezTo>
                      <a:pt x="0" y="480"/>
                      <a:pt x="54" y="426"/>
                      <a:pt x="121" y="426"/>
                    </a:cubicBezTo>
                    <a:cubicBezTo>
                      <a:pt x="177" y="426"/>
                      <a:pt x="225" y="465"/>
                      <a:pt x="238" y="518"/>
                    </a:cubicBezTo>
                    <a:cubicBezTo>
                      <a:pt x="413" y="518"/>
                      <a:pt x="413" y="518"/>
                      <a:pt x="413" y="518"/>
                    </a:cubicBezTo>
                    <a:cubicBezTo>
                      <a:pt x="426" y="465"/>
                      <a:pt x="473" y="426"/>
                      <a:pt x="530" y="426"/>
                    </a:cubicBezTo>
                    <a:cubicBezTo>
                      <a:pt x="587" y="426"/>
                      <a:pt x="635" y="465"/>
                      <a:pt x="647" y="518"/>
                    </a:cubicBezTo>
                    <a:cubicBezTo>
                      <a:pt x="823" y="518"/>
                      <a:pt x="823" y="518"/>
                      <a:pt x="823" y="518"/>
                    </a:cubicBezTo>
                    <a:cubicBezTo>
                      <a:pt x="833" y="474"/>
                      <a:pt x="868" y="440"/>
                      <a:pt x="912" y="429"/>
                    </a:cubicBezTo>
                    <a:cubicBezTo>
                      <a:pt x="912" y="237"/>
                      <a:pt x="912" y="237"/>
                      <a:pt x="912" y="237"/>
                    </a:cubicBezTo>
                    <a:cubicBezTo>
                      <a:pt x="859" y="224"/>
                      <a:pt x="820" y="177"/>
                      <a:pt x="820" y="120"/>
                    </a:cubicBezTo>
                    <a:cubicBezTo>
                      <a:pt x="820" y="53"/>
                      <a:pt x="873" y="0"/>
                      <a:pt x="940" y="0"/>
                    </a:cubicBezTo>
                    <a:cubicBezTo>
                      <a:pt x="1006" y="0"/>
                      <a:pt x="1060" y="53"/>
                      <a:pt x="1060" y="120"/>
                    </a:cubicBezTo>
                    <a:cubicBezTo>
                      <a:pt x="1060" y="177"/>
                      <a:pt x="1021" y="224"/>
                      <a:pt x="968" y="237"/>
                    </a:cubicBezTo>
                    <a:cubicBezTo>
                      <a:pt x="968" y="429"/>
                      <a:pt x="968" y="429"/>
                      <a:pt x="968" y="429"/>
                    </a:cubicBezTo>
                    <a:cubicBezTo>
                      <a:pt x="1021" y="442"/>
                      <a:pt x="1060" y="489"/>
                      <a:pt x="1060" y="546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55"/>
              <p:cNvSpPr>
                <a:spLocks/>
              </p:cNvSpPr>
              <p:nvPr/>
            </p:nvSpPr>
            <p:spPr bwMode="auto">
              <a:xfrm>
                <a:off x="5008" y="240"/>
                <a:ext cx="321" cy="264"/>
              </a:xfrm>
              <a:custGeom>
                <a:avLst/>
                <a:gdLst>
                  <a:gd name="T0" fmla="*/ 136 w 136"/>
                  <a:gd name="T1" fmla="*/ 0 h 112"/>
                  <a:gd name="T2" fmla="*/ 136 w 136"/>
                  <a:gd name="T3" fmla="*/ 91 h 112"/>
                  <a:gd name="T4" fmla="*/ 116 w 136"/>
                  <a:gd name="T5" fmla="*/ 112 h 112"/>
                  <a:gd name="T6" fmla="*/ 21 w 136"/>
                  <a:gd name="T7" fmla="*/ 112 h 112"/>
                  <a:gd name="T8" fmla="*/ 0 w 136"/>
                  <a:gd name="T9" fmla="*/ 91 h 112"/>
                  <a:gd name="T10" fmla="*/ 0 w 136"/>
                  <a:gd name="T11" fmla="*/ 0 h 112"/>
                  <a:gd name="T12" fmla="*/ 136 w 136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0"/>
                    </a:moveTo>
                    <a:cubicBezTo>
                      <a:pt x="136" y="91"/>
                      <a:pt x="136" y="91"/>
                      <a:pt x="136" y="91"/>
                    </a:cubicBezTo>
                    <a:cubicBezTo>
                      <a:pt x="136" y="102"/>
                      <a:pt x="127" y="112"/>
                      <a:pt x="116" y="112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9" y="112"/>
                      <a:pt x="0" y="102"/>
                      <a:pt x="0" y="9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6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56"/>
              <p:cNvSpPr>
                <a:spLocks/>
              </p:cNvSpPr>
              <p:nvPr/>
            </p:nvSpPr>
            <p:spPr bwMode="auto">
              <a:xfrm>
                <a:off x="5008" y="3816"/>
                <a:ext cx="321" cy="265"/>
              </a:xfrm>
              <a:custGeom>
                <a:avLst/>
                <a:gdLst>
                  <a:gd name="T0" fmla="*/ 136 w 136"/>
                  <a:gd name="T1" fmla="*/ 21 h 112"/>
                  <a:gd name="T2" fmla="*/ 136 w 136"/>
                  <a:gd name="T3" fmla="*/ 112 h 112"/>
                  <a:gd name="T4" fmla="*/ 0 w 136"/>
                  <a:gd name="T5" fmla="*/ 112 h 112"/>
                  <a:gd name="T6" fmla="*/ 0 w 136"/>
                  <a:gd name="T7" fmla="*/ 21 h 112"/>
                  <a:gd name="T8" fmla="*/ 21 w 136"/>
                  <a:gd name="T9" fmla="*/ 0 h 112"/>
                  <a:gd name="T10" fmla="*/ 116 w 136"/>
                  <a:gd name="T11" fmla="*/ 0 h 112"/>
                  <a:gd name="T12" fmla="*/ 136 w 136"/>
                  <a:gd name="T13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12">
                    <a:moveTo>
                      <a:pt x="136" y="21"/>
                    </a:moveTo>
                    <a:cubicBezTo>
                      <a:pt x="136" y="112"/>
                      <a:pt x="136" y="112"/>
                      <a:pt x="136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7" y="0"/>
                      <a:pt x="136" y="9"/>
                      <a:pt x="136" y="21"/>
                    </a:cubicBez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57"/>
              <p:cNvSpPr>
                <a:spLocks/>
              </p:cNvSpPr>
              <p:nvPr/>
            </p:nvSpPr>
            <p:spPr bwMode="auto">
              <a:xfrm>
                <a:off x="5497" y="672"/>
                <a:ext cx="264" cy="321"/>
              </a:xfrm>
              <a:custGeom>
                <a:avLst/>
                <a:gdLst>
                  <a:gd name="T0" fmla="*/ 112 w 112"/>
                  <a:gd name="T1" fmla="*/ 0 h 136"/>
                  <a:gd name="T2" fmla="*/ 112 w 112"/>
                  <a:gd name="T3" fmla="*/ 136 h 136"/>
                  <a:gd name="T4" fmla="*/ 21 w 112"/>
                  <a:gd name="T5" fmla="*/ 136 h 136"/>
                  <a:gd name="T6" fmla="*/ 0 w 112"/>
                  <a:gd name="T7" fmla="*/ 115 h 136"/>
                  <a:gd name="T8" fmla="*/ 0 w 112"/>
                  <a:gd name="T9" fmla="*/ 21 h 136"/>
                  <a:gd name="T10" fmla="*/ 21 w 112"/>
                  <a:gd name="T11" fmla="*/ 0 h 136"/>
                  <a:gd name="T12" fmla="*/ 112 w 112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0"/>
                    </a:move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10" y="136"/>
                      <a:pt x="0" y="127"/>
                      <a:pt x="0" y="1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1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58"/>
              <p:cNvSpPr>
                <a:spLocks/>
              </p:cNvSpPr>
              <p:nvPr/>
            </p:nvSpPr>
            <p:spPr bwMode="auto">
              <a:xfrm>
                <a:off x="5497" y="1336"/>
                <a:ext cx="264" cy="321"/>
              </a:xfrm>
              <a:custGeom>
                <a:avLst/>
                <a:gdLst>
                  <a:gd name="T0" fmla="*/ 112 w 112"/>
                  <a:gd name="T1" fmla="*/ 0 h 136"/>
                  <a:gd name="T2" fmla="*/ 112 w 112"/>
                  <a:gd name="T3" fmla="*/ 136 h 136"/>
                  <a:gd name="T4" fmla="*/ 21 w 112"/>
                  <a:gd name="T5" fmla="*/ 136 h 136"/>
                  <a:gd name="T6" fmla="*/ 0 w 112"/>
                  <a:gd name="T7" fmla="*/ 115 h 136"/>
                  <a:gd name="T8" fmla="*/ 0 w 112"/>
                  <a:gd name="T9" fmla="*/ 20 h 136"/>
                  <a:gd name="T10" fmla="*/ 21 w 112"/>
                  <a:gd name="T11" fmla="*/ 0 h 136"/>
                  <a:gd name="T12" fmla="*/ 112 w 112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0"/>
                    </a:move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10" y="136"/>
                      <a:pt x="0" y="127"/>
                      <a:pt x="0" y="11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10" y="0"/>
                      <a:pt x="21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59"/>
              <p:cNvSpPr>
                <a:spLocks/>
              </p:cNvSpPr>
              <p:nvPr/>
            </p:nvSpPr>
            <p:spPr bwMode="auto">
              <a:xfrm>
                <a:off x="5497" y="1999"/>
                <a:ext cx="264" cy="322"/>
              </a:xfrm>
              <a:custGeom>
                <a:avLst/>
                <a:gdLst>
                  <a:gd name="T0" fmla="*/ 112 w 112"/>
                  <a:gd name="T1" fmla="*/ 0 h 136"/>
                  <a:gd name="T2" fmla="*/ 112 w 112"/>
                  <a:gd name="T3" fmla="*/ 136 h 136"/>
                  <a:gd name="T4" fmla="*/ 21 w 112"/>
                  <a:gd name="T5" fmla="*/ 136 h 136"/>
                  <a:gd name="T6" fmla="*/ 0 w 112"/>
                  <a:gd name="T7" fmla="*/ 115 h 136"/>
                  <a:gd name="T8" fmla="*/ 0 w 112"/>
                  <a:gd name="T9" fmla="*/ 20 h 136"/>
                  <a:gd name="T10" fmla="*/ 21 w 112"/>
                  <a:gd name="T11" fmla="*/ 0 h 136"/>
                  <a:gd name="T12" fmla="*/ 112 w 112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0"/>
                    </a:move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10" y="136"/>
                      <a:pt x="0" y="127"/>
                      <a:pt x="0" y="11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10" y="0"/>
                      <a:pt x="21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60"/>
              <p:cNvSpPr>
                <a:spLocks/>
              </p:cNvSpPr>
              <p:nvPr/>
            </p:nvSpPr>
            <p:spPr bwMode="auto">
              <a:xfrm>
                <a:off x="5497" y="2663"/>
                <a:ext cx="264" cy="321"/>
              </a:xfrm>
              <a:custGeom>
                <a:avLst/>
                <a:gdLst>
                  <a:gd name="T0" fmla="*/ 112 w 112"/>
                  <a:gd name="T1" fmla="*/ 0 h 136"/>
                  <a:gd name="T2" fmla="*/ 112 w 112"/>
                  <a:gd name="T3" fmla="*/ 136 h 136"/>
                  <a:gd name="T4" fmla="*/ 21 w 112"/>
                  <a:gd name="T5" fmla="*/ 136 h 136"/>
                  <a:gd name="T6" fmla="*/ 0 w 112"/>
                  <a:gd name="T7" fmla="*/ 115 h 136"/>
                  <a:gd name="T8" fmla="*/ 0 w 112"/>
                  <a:gd name="T9" fmla="*/ 20 h 136"/>
                  <a:gd name="T10" fmla="*/ 21 w 112"/>
                  <a:gd name="T11" fmla="*/ 0 h 136"/>
                  <a:gd name="T12" fmla="*/ 112 w 112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0"/>
                    </a:move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10" y="136"/>
                      <a:pt x="0" y="127"/>
                      <a:pt x="0" y="11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10" y="0"/>
                      <a:pt x="21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61"/>
              <p:cNvSpPr>
                <a:spLocks/>
              </p:cNvSpPr>
              <p:nvPr/>
            </p:nvSpPr>
            <p:spPr bwMode="auto">
              <a:xfrm>
                <a:off x="5497" y="3327"/>
                <a:ext cx="264" cy="321"/>
              </a:xfrm>
              <a:custGeom>
                <a:avLst/>
                <a:gdLst>
                  <a:gd name="T0" fmla="*/ 112 w 112"/>
                  <a:gd name="T1" fmla="*/ 0 h 136"/>
                  <a:gd name="T2" fmla="*/ 112 w 112"/>
                  <a:gd name="T3" fmla="*/ 136 h 136"/>
                  <a:gd name="T4" fmla="*/ 21 w 112"/>
                  <a:gd name="T5" fmla="*/ 136 h 136"/>
                  <a:gd name="T6" fmla="*/ 0 w 112"/>
                  <a:gd name="T7" fmla="*/ 115 h 136"/>
                  <a:gd name="T8" fmla="*/ 0 w 112"/>
                  <a:gd name="T9" fmla="*/ 20 h 136"/>
                  <a:gd name="T10" fmla="*/ 21 w 112"/>
                  <a:gd name="T11" fmla="*/ 0 h 136"/>
                  <a:gd name="T12" fmla="*/ 112 w 112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0"/>
                    </a:move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10" y="136"/>
                      <a:pt x="0" y="126"/>
                      <a:pt x="0" y="11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10" y="0"/>
                      <a:pt x="21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grpFill/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62"/>
              <p:cNvSpPr>
                <a:spLocks noEditPoints="1"/>
              </p:cNvSpPr>
              <p:nvPr/>
            </p:nvSpPr>
            <p:spPr bwMode="auto">
              <a:xfrm>
                <a:off x="1386" y="-294"/>
                <a:ext cx="4911" cy="4908"/>
              </a:xfrm>
              <a:custGeom>
                <a:avLst/>
                <a:gdLst>
                  <a:gd name="T0" fmla="*/ 1936 w 2079"/>
                  <a:gd name="T1" fmla="*/ 409 h 2078"/>
                  <a:gd name="T2" fmla="*/ 1649 w 2079"/>
                  <a:gd name="T3" fmla="*/ 0 h 2078"/>
                  <a:gd name="T4" fmla="*/ 1388 w 2079"/>
                  <a:gd name="T5" fmla="*/ 20 h 2078"/>
                  <a:gd name="T6" fmla="*/ 1107 w 2079"/>
                  <a:gd name="T7" fmla="*/ 142 h 2078"/>
                  <a:gd name="T8" fmla="*/ 971 w 2079"/>
                  <a:gd name="T9" fmla="*/ 142 h 2078"/>
                  <a:gd name="T10" fmla="*/ 690 w 2079"/>
                  <a:gd name="T11" fmla="*/ 20 h 2078"/>
                  <a:gd name="T12" fmla="*/ 430 w 2079"/>
                  <a:gd name="T13" fmla="*/ 0 h 2078"/>
                  <a:gd name="T14" fmla="*/ 142 w 2079"/>
                  <a:gd name="T15" fmla="*/ 409 h 2078"/>
                  <a:gd name="T16" fmla="*/ 142 w 2079"/>
                  <a:gd name="T17" fmla="*/ 545 h 2078"/>
                  <a:gd name="T18" fmla="*/ 21 w 2079"/>
                  <a:gd name="T19" fmla="*/ 826 h 2078"/>
                  <a:gd name="T20" fmla="*/ 0 w 2079"/>
                  <a:gd name="T21" fmla="*/ 1086 h 2078"/>
                  <a:gd name="T22" fmla="*/ 0 w 2079"/>
                  <a:gd name="T23" fmla="*/ 1272 h 2078"/>
                  <a:gd name="T24" fmla="*/ 21 w 2079"/>
                  <a:gd name="T25" fmla="*/ 1533 h 2078"/>
                  <a:gd name="T26" fmla="*/ 142 w 2079"/>
                  <a:gd name="T27" fmla="*/ 1803 h 2078"/>
                  <a:gd name="T28" fmla="*/ 525 w 2079"/>
                  <a:gd name="T29" fmla="*/ 2078 h 2078"/>
                  <a:gd name="T30" fmla="*/ 711 w 2079"/>
                  <a:gd name="T31" fmla="*/ 2078 h 2078"/>
                  <a:gd name="T32" fmla="*/ 971 w 2079"/>
                  <a:gd name="T33" fmla="*/ 2057 h 2078"/>
                  <a:gd name="T34" fmla="*/ 1252 w 2079"/>
                  <a:gd name="T35" fmla="*/ 1936 h 2078"/>
                  <a:gd name="T36" fmla="*/ 1388 w 2079"/>
                  <a:gd name="T37" fmla="*/ 1936 h 2078"/>
                  <a:gd name="T38" fmla="*/ 1669 w 2079"/>
                  <a:gd name="T39" fmla="*/ 2057 h 2078"/>
                  <a:gd name="T40" fmla="*/ 2058 w 2079"/>
                  <a:gd name="T41" fmla="*/ 1669 h 2078"/>
                  <a:gd name="T42" fmla="*/ 1936 w 2079"/>
                  <a:gd name="T43" fmla="*/ 1388 h 2078"/>
                  <a:gd name="T44" fmla="*/ 1936 w 2079"/>
                  <a:gd name="T45" fmla="*/ 1252 h 2078"/>
                  <a:gd name="T46" fmla="*/ 2058 w 2079"/>
                  <a:gd name="T47" fmla="*/ 971 h 2078"/>
                  <a:gd name="T48" fmla="*/ 2079 w 2079"/>
                  <a:gd name="T49" fmla="*/ 710 h 2078"/>
                  <a:gd name="T50" fmla="*/ 1852 w 2079"/>
                  <a:gd name="T51" fmla="*/ 690 h 2078"/>
                  <a:gd name="T52" fmla="*/ 1852 w 2079"/>
                  <a:gd name="T53" fmla="*/ 826 h 2078"/>
                  <a:gd name="T54" fmla="*/ 1761 w 2079"/>
                  <a:gd name="T55" fmla="*/ 1107 h 2078"/>
                  <a:gd name="T56" fmla="*/ 1740 w 2079"/>
                  <a:gd name="T57" fmla="*/ 1367 h 2078"/>
                  <a:gd name="T58" fmla="*/ 1740 w 2079"/>
                  <a:gd name="T59" fmla="*/ 1553 h 2078"/>
                  <a:gd name="T60" fmla="*/ 1804 w 2079"/>
                  <a:gd name="T61" fmla="*/ 1852 h 2078"/>
                  <a:gd name="T62" fmla="*/ 1533 w 2079"/>
                  <a:gd name="T63" fmla="*/ 1761 h 2078"/>
                  <a:gd name="T64" fmla="*/ 1273 w 2079"/>
                  <a:gd name="T65" fmla="*/ 1740 h 2078"/>
                  <a:gd name="T66" fmla="*/ 1087 w 2079"/>
                  <a:gd name="T67" fmla="*/ 1740 h 2078"/>
                  <a:gd name="T68" fmla="*/ 826 w 2079"/>
                  <a:gd name="T69" fmla="*/ 1761 h 2078"/>
                  <a:gd name="T70" fmla="*/ 545 w 2079"/>
                  <a:gd name="T71" fmla="*/ 1852 h 2078"/>
                  <a:gd name="T72" fmla="*/ 409 w 2079"/>
                  <a:gd name="T73" fmla="*/ 1852 h 2078"/>
                  <a:gd name="T74" fmla="*/ 338 w 2079"/>
                  <a:gd name="T75" fmla="*/ 1648 h 2078"/>
                  <a:gd name="T76" fmla="*/ 317 w 2079"/>
                  <a:gd name="T77" fmla="*/ 1388 h 2078"/>
                  <a:gd name="T78" fmla="*/ 226 w 2079"/>
                  <a:gd name="T79" fmla="*/ 1107 h 2078"/>
                  <a:gd name="T80" fmla="*/ 226 w 2079"/>
                  <a:gd name="T81" fmla="*/ 971 h 2078"/>
                  <a:gd name="T82" fmla="*/ 317 w 2079"/>
                  <a:gd name="T83" fmla="*/ 690 h 2078"/>
                  <a:gd name="T84" fmla="*/ 338 w 2079"/>
                  <a:gd name="T85" fmla="*/ 430 h 2078"/>
                  <a:gd name="T86" fmla="*/ 409 w 2079"/>
                  <a:gd name="T87" fmla="*/ 226 h 2078"/>
                  <a:gd name="T88" fmla="*/ 545 w 2079"/>
                  <a:gd name="T89" fmla="*/ 226 h 2078"/>
                  <a:gd name="T90" fmla="*/ 826 w 2079"/>
                  <a:gd name="T91" fmla="*/ 317 h 2078"/>
                  <a:gd name="T92" fmla="*/ 1087 w 2079"/>
                  <a:gd name="T93" fmla="*/ 338 h 2078"/>
                  <a:gd name="T94" fmla="*/ 1273 w 2079"/>
                  <a:gd name="T95" fmla="*/ 338 h 2078"/>
                  <a:gd name="T96" fmla="*/ 1533 w 2079"/>
                  <a:gd name="T97" fmla="*/ 317 h 2078"/>
                  <a:gd name="T98" fmla="*/ 1804 w 2079"/>
                  <a:gd name="T99" fmla="*/ 226 h 2078"/>
                  <a:gd name="T100" fmla="*/ 1740 w 2079"/>
                  <a:gd name="T101" fmla="*/ 524 h 2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79" h="2078">
                    <a:moveTo>
                      <a:pt x="2058" y="545"/>
                    </a:moveTo>
                    <a:cubicBezTo>
                      <a:pt x="2069" y="545"/>
                      <a:pt x="2079" y="536"/>
                      <a:pt x="2079" y="524"/>
                    </a:cubicBezTo>
                    <a:cubicBezTo>
                      <a:pt x="2079" y="430"/>
                      <a:pt x="2079" y="430"/>
                      <a:pt x="2079" y="430"/>
                    </a:cubicBezTo>
                    <a:cubicBezTo>
                      <a:pt x="2079" y="418"/>
                      <a:pt x="2069" y="409"/>
                      <a:pt x="2058" y="409"/>
                    </a:cubicBezTo>
                    <a:cubicBezTo>
                      <a:pt x="1936" y="409"/>
                      <a:pt x="1936" y="409"/>
                      <a:pt x="1936" y="409"/>
                    </a:cubicBezTo>
                    <a:cubicBezTo>
                      <a:pt x="1936" y="274"/>
                      <a:pt x="1936" y="274"/>
                      <a:pt x="1936" y="274"/>
                    </a:cubicBezTo>
                    <a:cubicBezTo>
                      <a:pt x="1936" y="201"/>
                      <a:pt x="1877" y="142"/>
                      <a:pt x="1804" y="142"/>
                    </a:cubicBezTo>
                    <a:cubicBezTo>
                      <a:pt x="1669" y="142"/>
                      <a:pt x="1669" y="142"/>
                      <a:pt x="1669" y="142"/>
                    </a:cubicBezTo>
                    <a:cubicBezTo>
                      <a:pt x="1669" y="20"/>
                      <a:pt x="1669" y="20"/>
                      <a:pt x="1669" y="20"/>
                    </a:cubicBezTo>
                    <a:cubicBezTo>
                      <a:pt x="1669" y="9"/>
                      <a:pt x="1660" y="0"/>
                      <a:pt x="1649" y="0"/>
                    </a:cubicBezTo>
                    <a:cubicBezTo>
                      <a:pt x="1554" y="0"/>
                      <a:pt x="1554" y="0"/>
                      <a:pt x="1554" y="0"/>
                    </a:cubicBezTo>
                    <a:cubicBezTo>
                      <a:pt x="1542" y="0"/>
                      <a:pt x="1533" y="9"/>
                      <a:pt x="1533" y="20"/>
                    </a:cubicBezTo>
                    <a:cubicBezTo>
                      <a:pt x="1533" y="142"/>
                      <a:pt x="1533" y="142"/>
                      <a:pt x="1533" y="142"/>
                    </a:cubicBezTo>
                    <a:cubicBezTo>
                      <a:pt x="1388" y="142"/>
                      <a:pt x="1388" y="142"/>
                      <a:pt x="1388" y="142"/>
                    </a:cubicBezTo>
                    <a:cubicBezTo>
                      <a:pt x="1388" y="20"/>
                      <a:pt x="1388" y="20"/>
                      <a:pt x="1388" y="20"/>
                    </a:cubicBezTo>
                    <a:cubicBezTo>
                      <a:pt x="1388" y="9"/>
                      <a:pt x="1379" y="0"/>
                      <a:pt x="1368" y="0"/>
                    </a:cubicBezTo>
                    <a:cubicBezTo>
                      <a:pt x="1273" y="0"/>
                      <a:pt x="1273" y="0"/>
                      <a:pt x="1273" y="0"/>
                    </a:cubicBezTo>
                    <a:cubicBezTo>
                      <a:pt x="1261" y="0"/>
                      <a:pt x="1252" y="9"/>
                      <a:pt x="1252" y="20"/>
                    </a:cubicBezTo>
                    <a:cubicBezTo>
                      <a:pt x="1252" y="142"/>
                      <a:pt x="1252" y="142"/>
                      <a:pt x="1252" y="142"/>
                    </a:cubicBezTo>
                    <a:cubicBezTo>
                      <a:pt x="1107" y="142"/>
                      <a:pt x="1107" y="142"/>
                      <a:pt x="1107" y="142"/>
                    </a:cubicBezTo>
                    <a:cubicBezTo>
                      <a:pt x="1107" y="20"/>
                      <a:pt x="1107" y="20"/>
                      <a:pt x="1107" y="20"/>
                    </a:cubicBezTo>
                    <a:cubicBezTo>
                      <a:pt x="1107" y="9"/>
                      <a:pt x="1098" y="0"/>
                      <a:pt x="1087" y="0"/>
                    </a:cubicBezTo>
                    <a:cubicBezTo>
                      <a:pt x="992" y="0"/>
                      <a:pt x="992" y="0"/>
                      <a:pt x="992" y="0"/>
                    </a:cubicBezTo>
                    <a:cubicBezTo>
                      <a:pt x="980" y="0"/>
                      <a:pt x="971" y="9"/>
                      <a:pt x="971" y="20"/>
                    </a:cubicBezTo>
                    <a:cubicBezTo>
                      <a:pt x="971" y="142"/>
                      <a:pt x="971" y="142"/>
                      <a:pt x="971" y="142"/>
                    </a:cubicBezTo>
                    <a:cubicBezTo>
                      <a:pt x="826" y="142"/>
                      <a:pt x="826" y="142"/>
                      <a:pt x="826" y="142"/>
                    </a:cubicBezTo>
                    <a:cubicBezTo>
                      <a:pt x="826" y="20"/>
                      <a:pt x="826" y="20"/>
                      <a:pt x="826" y="20"/>
                    </a:cubicBezTo>
                    <a:cubicBezTo>
                      <a:pt x="826" y="9"/>
                      <a:pt x="817" y="0"/>
                      <a:pt x="806" y="0"/>
                    </a:cubicBezTo>
                    <a:cubicBezTo>
                      <a:pt x="711" y="0"/>
                      <a:pt x="711" y="0"/>
                      <a:pt x="711" y="0"/>
                    </a:cubicBezTo>
                    <a:cubicBezTo>
                      <a:pt x="699" y="0"/>
                      <a:pt x="690" y="9"/>
                      <a:pt x="690" y="20"/>
                    </a:cubicBezTo>
                    <a:cubicBezTo>
                      <a:pt x="690" y="142"/>
                      <a:pt x="690" y="142"/>
                      <a:pt x="690" y="142"/>
                    </a:cubicBezTo>
                    <a:cubicBezTo>
                      <a:pt x="545" y="142"/>
                      <a:pt x="545" y="142"/>
                      <a:pt x="545" y="142"/>
                    </a:cubicBezTo>
                    <a:cubicBezTo>
                      <a:pt x="545" y="20"/>
                      <a:pt x="545" y="20"/>
                      <a:pt x="545" y="20"/>
                    </a:cubicBezTo>
                    <a:cubicBezTo>
                      <a:pt x="545" y="9"/>
                      <a:pt x="536" y="0"/>
                      <a:pt x="525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19" y="0"/>
                      <a:pt x="409" y="9"/>
                      <a:pt x="409" y="20"/>
                    </a:cubicBezTo>
                    <a:cubicBezTo>
                      <a:pt x="409" y="142"/>
                      <a:pt x="409" y="142"/>
                      <a:pt x="409" y="142"/>
                    </a:cubicBezTo>
                    <a:cubicBezTo>
                      <a:pt x="275" y="142"/>
                      <a:pt x="275" y="142"/>
                      <a:pt x="275" y="142"/>
                    </a:cubicBezTo>
                    <a:cubicBezTo>
                      <a:pt x="202" y="142"/>
                      <a:pt x="142" y="201"/>
                      <a:pt x="142" y="274"/>
                    </a:cubicBezTo>
                    <a:cubicBezTo>
                      <a:pt x="142" y="409"/>
                      <a:pt x="142" y="409"/>
                      <a:pt x="142" y="409"/>
                    </a:cubicBezTo>
                    <a:cubicBezTo>
                      <a:pt x="21" y="409"/>
                      <a:pt x="21" y="409"/>
                      <a:pt x="21" y="409"/>
                    </a:cubicBezTo>
                    <a:cubicBezTo>
                      <a:pt x="9" y="409"/>
                      <a:pt x="0" y="418"/>
                      <a:pt x="0" y="430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6"/>
                      <a:pt x="9" y="545"/>
                      <a:pt x="21" y="545"/>
                    </a:cubicBezTo>
                    <a:cubicBezTo>
                      <a:pt x="142" y="545"/>
                      <a:pt x="142" y="545"/>
                      <a:pt x="142" y="545"/>
                    </a:cubicBezTo>
                    <a:cubicBezTo>
                      <a:pt x="142" y="690"/>
                      <a:pt x="142" y="690"/>
                      <a:pt x="142" y="690"/>
                    </a:cubicBezTo>
                    <a:cubicBezTo>
                      <a:pt x="21" y="690"/>
                      <a:pt x="21" y="690"/>
                      <a:pt x="21" y="690"/>
                    </a:cubicBezTo>
                    <a:cubicBezTo>
                      <a:pt x="9" y="690"/>
                      <a:pt x="0" y="699"/>
                      <a:pt x="0" y="710"/>
                    </a:cubicBezTo>
                    <a:cubicBezTo>
                      <a:pt x="0" y="805"/>
                      <a:pt x="0" y="805"/>
                      <a:pt x="0" y="805"/>
                    </a:cubicBezTo>
                    <a:cubicBezTo>
                      <a:pt x="0" y="817"/>
                      <a:pt x="9" y="826"/>
                      <a:pt x="21" y="826"/>
                    </a:cubicBezTo>
                    <a:cubicBezTo>
                      <a:pt x="142" y="826"/>
                      <a:pt x="142" y="826"/>
                      <a:pt x="142" y="826"/>
                    </a:cubicBezTo>
                    <a:cubicBezTo>
                      <a:pt x="142" y="971"/>
                      <a:pt x="142" y="971"/>
                      <a:pt x="142" y="971"/>
                    </a:cubicBezTo>
                    <a:cubicBezTo>
                      <a:pt x="21" y="971"/>
                      <a:pt x="21" y="971"/>
                      <a:pt x="21" y="971"/>
                    </a:cubicBezTo>
                    <a:cubicBezTo>
                      <a:pt x="9" y="971"/>
                      <a:pt x="0" y="980"/>
                      <a:pt x="0" y="991"/>
                    </a:cubicBezTo>
                    <a:cubicBezTo>
                      <a:pt x="0" y="1086"/>
                      <a:pt x="0" y="1086"/>
                      <a:pt x="0" y="1086"/>
                    </a:cubicBezTo>
                    <a:cubicBezTo>
                      <a:pt x="0" y="1098"/>
                      <a:pt x="9" y="1107"/>
                      <a:pt x="21" y="1107"/>
                    </a:cubicBezTo>
                    <a:cubicBezTo>
                      <a:pt x="142" y="1107"/>
                      <a:pt x="142" y="1107"/>
                      <a:pt x="142" y="1107"/>
                    </a:cubicBezTo>
                    <a:cubicBezTo>
                      <a:pt x="142" y="1252"/>
                      <a:pt x="142" y="1252"/>
                      <a:pt x="142" y="1252"/>
                    </a:cubicBezTo>
                    <a:cubicBezTo>
                      <a:pt x="21" y="1252"/>
                      <a:pt x="21" y="1252"/>
                      <a:pt x="21" y="1252"/>
                    </a:cubicBezTo>
                    <a:cubicBezTo>
                      <a:pt x="9" y="1252"/>
                      <a:pt x="0" y="1261"/>
                      <a:pt x="0" y="1272"/>
                    </a:cubicBezTo>
                    <a:cubicBezTo>
                      <a:pt x="0" y="1367"/>
                      <a:pt x="0" y="1367"/>
                      <a:pt x="0" y="1367"/>
                    </a:cubicBezTo>
                    <a:cubicBezTo>
                      <a:pt x="0" y="1379"/>
                      <a:pt x="9" y="1388"/>
                      <a:pt x="21" y="1388"/>
                    </a:cubicBezTo>
                    <a:cubicBezTo>
                      <a:pt x="142" y="1388"/>
                      <a:pt x="142" y="1388"/>
                      <a:pt x="142" y="1388"/>
                    </a:cubicBezTo>
                    <a:cubicBezTo>
                      <a:pt x="142" y="1533"/>
                      <a:pt x="142" y="1533"/>
                      <a:pt x="142" y="1533"/>
                    </a:cubicBezTo>
                    <a:cubicBezTo>
                      <a:pt x="21" y="1533"/>
                      <a:pt x="21" y="1533"/>
                      <a:pt x="21" y="1533"/>
                    </a:cubicBezTo>
                    <a:cubicBezTo>
                      <a:pt x="9" y="1533"/>
                      <a:pt x="0" y="1542"/>
                      <a:pt x="0" y="1553"/>
                    </a:cubicBezTo>
                    <a:cubicBezTo>
                      <a:pt x="0" y="1648"/>
                      <a:pt x="0" y="1648"/>
                      <a:pt x="0" y="1648"/>
                    </a:cubicBezTo>
                    <a:cubicBezTo>
                      <a:pt x="0" y="1659"/>
                      <a:pt x="9" y="1669"/>
                      <a:pt x="21" y="1669"/>
                    </a:cubicBezTo>
                    <a:cubicBezTo>
                      <a:pt x="142" y="1669"/>
                      <a:pt x="142" y="1669"/>
                      <a:pt x="142" y="1669"/>
                    </a:cubicBezTo>
                    <a:cubicBezTo>
                      <a:pt x="142" y="1803"/>
                      <a:pt x="142" y="1803"/>
                      <a:pt x="142" y="1803"/>
                    </a:cubicBezTo>
                    <a:cubicBezTo>
                      <a:pt x="142" y="1876"/>
                      <a:pt x="202" y="1936"/>
                      <a:pt x="275" y="1936"/>
                    </a:cubicBezTo>
                    <a:cubicBezTo>
                      <a:pt x="409" y="1936"/>
                      <a:pt x="409" y="1936"/>
                      <a:pt x="409" y="1936"/>
                    </a:cubicBezTo>
                    <a:cubicBezTo>
                      <a:pt x="409" y="2057"/>
                      <a:pt x="409" y="2057"/>
                      <a:pt x="409" y="2057"/>
                    </a:cubicBezTo>
                    <a:cubicBezTo>
                      <a:pt x="409" y="2069"/>
                      <a:pt x="419" y="2078"/>
                      <a:pt x="430" y="2078"/>
                    </a:cubicBezTo>
                    <a:cubicBezTo>
                      <a:pt x="525" y="2078"/>
                      <a:pt x="525" y="2078"/>
                      <a:pt x="525" y="2078"/>
                    </a:cubicBezTo>
                    <a:cubicBezTo>
                      <a:pt x="536" y="2078"/>
                      <a:pt x="545" y="2069"/>
                      <a:pt x="545" y="2057"/>
                    </a:cubicBezTo>
                    <a:cubicBezTo>
                      <a:pt x="545" y="1936"/>
                      <a:pt x="545" y="1936"/>
                      <a:pt x="545" y="1936"/>
                    </a:cubicBezTo>
                    <a:cubicBezTo>
                      <a:pt x="690" y="1936"/>
                      <a:pt x="690" y="1936"/>
                      <a:pt x="690" y="1936"/>
                    </a:cubicBezTo>
                    <a:cubicBezTo>
                      <a:pt x="690" y="2057"/>
                      <a:pt x="690" y="2057"/>
                      <a:pt x="690" y="2057"/>
                    </a:cubicBezTo>
                    <a:cubicBezTo>
                      <a:pt x="690" y="2069"/>
                      <a:pt x="699" y="2078"/>
                      <a:pt x="711" y="2078"/>
                    </a:cubicBezTo>
                    <a:cubicBezTo>
                      <a:pt x="806" y="2078"/>
                      <a:pt x="806" y="2078"/>
                      <a:pt x="806" y="2078"/>
                    </a:cubicBezTo>
                    <a:cubicBezTo>
                      <a:pt x="817" y="2078"/>
                      <a:pt x="826" y="2069"/>
                      <a:pt x="826" y="2057"/>
                    </a:cubicBezTo>
                    <a:cubicBezTo>
                      <a:pt x="826" y="1936"/>
                      <a:pt x="826" y="1936"/>
                      <a:pt x="826" y="1936"/>
                    </a:cubicBezTo>
                    <a:cubicBezTo>
                      <a:pt x="971" y="1936"/>
                      <a:pt x="971" y="1936"/>
                      <a:pt x="971" y="1936"/>
                    </a:cubicBezTo>
                    <a:cubicBezTo>
                      <a:pt x="971" y="2057"/>
                      <a:pt x="971" y="2057"/>
                      <a:pt x="971" y="2057"/>
                    </a:cubicBezTo>
                    <a:cubicBezTo>
                      <a:pt x="971" y="2069"/>
                      <a:pt x="980" y="2078"/>
                      <a:pt x="992" y="2078"/>
                    </a:cubicBezTo>
                    <a:cubicBezTo>
                      <a:pt x="1087" y="2078"/>
                      <a:pt x="1087" y="2078"/>
                      <a:pt x="1087" y="2078"/>
                    </a:cubicBezTo>
                    <a:cubicBezTo>
                      <a:pt x="1098" y="2078"/>
                      <a:pt x="1107" y="2069"/>
                      <a:pt x="1107" y="2057"/>
                    </a:cubicBezTo>
                    <a:cubicBezTo>
                      <a:pt x="1107" y="1936"/>
                      <a:pt x="1107" y="1936"/>
                      <a:pt x="1107" y="1936"/>
                    </a:cubicBezTo>
                    <a:cubicBezTo>
                      <a:pt x="1252" y="1936"/>
                      <a:pt x="1252" y="1936"/>
                      <a:pt x="1252" y="1936"/>
                    </a:cubicBezTo>
                    <a:cubicBezTo>
                      <a:pt x="1252" y="2057"/>
                      <a:pt x="1252" y="2057"/>
                      <a:pt x="1252" y="2057"/>
                    </a:cubicBezTo>
                    <a:cubicBezTo>
                      <a:pt x="1252" y="2069"/>
                      <a:pt x="1261" y="2078"/>
                      <a:pt x="1273" y="2078"/>
                    </a:cubicBezTo>
                    <a:cubicBezTo>
                      <a:pt x="1368" y="2078"/>
                      <a:pt x="1368" y="2078"/>
                      <a:pt x="1368" y="2078"/>
                    </a:cubicBezTo>
                    <a:cubicBezTo>
                      <a:pt x="1379" y="2078"/>
                      <a:pt x="1388" y="2069"/>
                      <a:pt x="1388" y="2057"/>
                    </a:cubicBezTo>
                    <a:cubicBezTo>
                      <a:pt x="1388" y="1936"/>
                      <a:pt x="1388" y="1936"/>
                      <a:pt x="1388" y="1936"/>
                    </a:cubicBezTo>
                    <a:cubicBezTo>
                      <a:pt x="1533" y="1936"/>
                      <a:pt x="1533" y="1936"/>
                      <a:pt x="1533" y="1936"/>
                    </a:cubicBezTo>
                    <a:cubicBezTo>
                      <a:pt x="1533" y="2057"/>
                      <a:pt x="1533" y="2057"/>
                      <a:pt x="1533" y="2057"/>
                    </a:cubicBezTo>
                    <a:cubicBezTo>
                      <a:pt x="1533" y="2069"/>
                      <a:pt x="1542" y="2078"/>
                      <a:pt x="1554" y="2078"/>
                    </a:cubicBezTo>
                    <a:cubicBezTo>
                      <a:pt x="1649" y="2078"/>
                      <a:pt x="1649" y="2078"/>
                      <a:pt x="1649" y="2078"/>
                    </a:cubicBezTo>
                    <a:cubicBezTo>
                      <a:pt x="1660" y="2078"/>
                      <a:pt x="1669" y="2069"/>
                      <a:pt x="1669" y="2057"/>
                    </a:cubicBezTo>
                    <a:cubicBezTo>
                      <a:pt x="1669" y="1936"/>
                      <a:pt x="1669" y="1936"/>
                      <a:pt x="1669" y="1936"/>
                    </a:cubicBezTo>
                    <a:cubicBezTo>
                      <a:pt x="1804" y="1936"/>
                      <a:pt x="1804" y="1936"/>
                      <a:pt x="1804" y="1936"/>
                    </a:cubicBezTo>
                    <a:cubicBezTo>
                      <a:pt x="1877" y="1936"/>
                      <a:pt x="1936" y="1876"/>
                      <a:pt x="1936" y="1803"/>
                    </a:cubicBezTo>
                    <a:cubicBezTo>
                      <a:pt x="1936" y="1669"/>
                      <a:pt x="1936" y="1669"/>
                      <a:pt x="1936" y="1669"/>
                    </a:cubicBezTo>
                    <a:cubicBezTo>
                      <a:pt x="2058" y="1669"/>
                      <a:pt x="2058" y="1669"/>
                      <a:pt x="2058" y="1669"/>
                    </a:cubicBezTo>
                    <a:cubicBezTo>
                      <a:pt x="2069" y="1669"/>
                      <a:pt x="2079" y="1659"/>
                      <a:pt x="2079" y="1648"/>
                    </a:cubicBezTo>
                    <a:cubicBezTo>
                      <a:pt x="2079" y="1553"/>
                      <a:pt x="2079" y="1553"/>
                      <a:pt x="2079" y="1553"/>
                    </a:cubicBezTo>
                    <a:cubicBezTo>
                      <a:pt x="2079" y="1542"/>
                      <a:pt x="2069" y="1533"/>
                      <a:pt x="2058" y="1533"/>
                    </a:cubicBezTo>
                    <a:cubicBezTo>
                      <a:pt x="1936" y="1533"/>
                      <a:pt x="1936" y="1533"/>
                      <a:pt x="1936" y="1533"/>
                    </a:cubicBezTo>
                    <a:cubicBezTo>
                      <a:pt x="1936" y="1388"/>
                      <a:pt x="1936" y="1388"/>
                      <a:pt x="1936" y="1388"/>
                    </a:cubicBezTo>
                    <a:cubicBezTo>
                      <a:pt x="2058" y="1388"/>
                      <a:pt x="2058" y="1388"/>
                      <a:pt x="2058" y="1388"/>
                    </a:cubicBezTo>
                    <a:cubicBezTo>
                      <a:pt x="2069" y="1388"/>
                      <a:pt x="2079" y="1379"/>
                      <a:pt x="2079" y="1367"/>
                    </a:cubicBezTo>
                    <a:cubicBezTo>
                      <a:pt x="2079" y="1272"/>
                      <a:pt x="2079" y="1272"/>
                      <a:pt x="2079" y="1272"/>
                    </a:cubicBezTo>
                    <a:cubicBezTo>
                      <a:pt x="2079" y="1261"/>
                      <a:pt x="2069" y="1252"/>
                      <a:pt x="2058" y="1252"/>
                    </a:cubicBezTo>
                    <a:cubicBezTo>
                      <a:pt x="1936" y="1252"/>
                      <a:pt x="1936" y="1252"/>
                      <a:pt x="1936" y="1252"/>
                    </a:cubicBezTo>
                    <a:cubicBezTo>
                      <a:pt x="1936" y="1107"/>
                      <a:pt x="1936" y="1107"/>
                      <a:pt x="1936" y="1107"/>
                    </a:cubicBezTo>
                    <a:cubicBezTo>
                      <a:pt x="2058" y="1107"/>
                      <a:pt x="2058" y="1107"/>
                      <a:pt x="2058" y="1107"/>
                    </a:cubicBezTo>
                    <a:cubicBezTo>
                      <a:pt x="2069" y="1107"/>
                      <a:pt x="2079" y="1098"/>
                      <a:pt x="2079" y="1086"/>
                    </a:cubicBezTo>
                    <a:cubicBezTo>
                      <a:pt x="2079" y="991"/>
                      <a:pt x="2079" y="991"/>
                      <a:pt x="2079" y="991"/>
                    </a:cubicBezTo>
                    <a:cubicBezTo>
                      <a:pt x="2079" y="980"/>
                      <a:pt x="2069" y="971"/>
                      <a:pt x="2058" y="971"/>
                    </a:cubicBezTo>
                    <a:cubicBezTo>
                      <a:pt x="1936" y="971"/>
                      <a:pt x="1936" y="971"/>
                      <a:pt x="1936" y="971"/>
                    </a:cubicBezTo>
                    <a:cubicBezTo>
                      <a:pt x="1936" y="826"/>
                      <a:pt x="1936" y="826"/>
                      <a:pt x="1936" y="826"/>
                    </a:cubicBezTo>
                    <a:cubicBezTo>
                      <a:pt x="2058" y="826"/>
                      <a:pt x="2058" y="826"/>
                      <a:pt x="2058" y="826"/>
                    </a:cubicBezTo>
                    <a:cubicBezTo>
                      <a:pt x="2069" y="826"/>
                      <a:pt x="2079" y="817"/>
                      <a:pt x="2079" y="805"/>
                    </a:cubicBezTo>
                    <a:cubicBezTo>
                      <a:pt x="2079" y="710"/>
                      <a:pt x="2079" y="710"/>
                      <a:pt x="2079" y="710"/>
                    </a:cubicBezTo>
                    <a:cubicBezTo>
                      <a:pt x="2079" y="699"/>
                      <a:pt x="2069" y="690"/>
                      <a:pt x="2058" y="690"/>
                    </a:cubicBezTo>
                    <a:cubicBezTo>
                      <a:pt x="1936" y="690"/>
                      <a:pt x="1936" y="690"/>
                      <a:pt x="1936" y="690"/>
                    </a:cubicBezTo>
                    <a:cubicBezTo>
                      <a:pt x="1936" y="545"/>
                      <a:pt x="1936" y="545"/>
                      <a:pt x="1936" y="545"/>
                    </a:cubicBezTo>
                    <a:lnTo>
                      <a:pt x="2058" y="545"/>
                    </a:lnTo>
                    <a:close/>
                    <a:moveTo>
                      <a:pt x="1852" y="690"/>
                    </a:moveTo>
                    <a:cubicBezTo>
                      <a:pt x="1761" y="690"/>
                      <a:pt x="1761" y="690"/>
                      <a:pt x="1761" y="690"/>
                    </a:cubicBezTo>
                    <a:cubicBezTo>
                      <a:pt x="1750" y="690"/>
                      <a:pt x="1740" y="699"/>
                      <a:pt x="1740" y="710"/>
                    </a:cubicBezTo>
                    <a:cubicBezTo>
                      <a:pt x="1740" y="805"/>
                      <a:pt x="1740" y="805"/>
                      <a:pt x="1740" y="805"/>
                    </a:cubicBezTo>
                    <a:cubicBezTo>
                      <a:pt x="1740" y="817"/>
                      <a:pt x="1750" y="826"/>
                      <a:pt x="1761" y="826"/>
                    </a:cubicBezTo>
                    <a:cubicBezTo>
                      <a:pt x="1852" y="826"/>
                      <a:pt x="1852" y="826"/>
                      <a:pt x="1852" y="826"/>
                    </a:cubicBezTo>
                    <a:cubicBezTo>
                      <a:pt x="1852" y="971"/>
                      <a:pt x="1852" y="971"/>
                      <a:pt x="1852" y="971"/>
                    </a:cubicBezTo>
                    <a:cubicBezTo>
                      <a:pt x="1761" y="971"/>
                      <a:pt x="1761" y="971"/>
                      <a:pt x="1761" y="971"/>
                    </a:cubicBezTo>
                    <a:cubicBezTo>
                      <a:pt x="1750" y="971"/>
                      <a:pt x="1740" y="980"/>
                      <a:pt x="1740" y="991"/>
                    </a:cubicBezTo>
                    <a:cubicBezTo>
                      <a:pt x="1740" y="1086"/>
                      <a:pt x="1740" y="1086"/>
                      <a:pt x="1740" y="1086"/>
                    </a:cubicBezTo>
                    <a:cubicBezTo>
                      <a:pt x="1740" y="1098"/>
                      <a:pt x="1750" y="1107"/>
                      <a:pt x="1761" y="1107"/>
                    </a:cubicBezTo>
                    <a:cubicBezTo>
                      <a:pt x="1852" y="1107"/>
                      <a:pt x="1852" y="1107"/>
                      <a:pt x="1852" y="1107"/>
                    </a:cubicBezTo>
                    <a:cubicBezTo>
                      <a:pt x="1852" y="1252"/>
                      <a:pt x="1852" y="1252"/>
                      <a:pt x="1852" y="1252"/>
                    </a:cubicBezTo>
                    <a:cubicBezTo>
                      <a:pt x="1761" y="1252"/>
                      <a:pt x="1761" y="1252"/>
                      <a:pt x="1761" y="1252"/>
                    </a:cubicBezTo>
                    <a:cubicBezTo>
                      <a:pt x="1750" y="1252"/>
                      <a:pt x="1740" y="1261"/>
                      <a:pt x="1740" y="1272"/>
                    </a:cubicBezTo>
                    <a:cubicBezTo>
                      <a:pt x="1740" y="1367"/>
                      <a:pt x="1740" y="1367"/>
                      <a:pt x="1740" y="1367"/>
                    </a:cubicBezTo>
                    <a:cubicBezTo>
                      <a:pt x="1740" y="1379"/>
                      <a:pt x="1750" y="1388"/>
                      <a:pt x="1761" y="1388"/>
                    </a:cubicBezTo>
                    <a:cubicBezTo>
                      <a:pt x="1852" y="1388"/>
                      <a:pt x="1852" y="1388"/>
                      <a:pt x="1852" y="1388"/>
                    </a:cubicBezTo>
                    <a:cubicBezTo>
                      <a:pt x="1852" y="1533"/>
                      <a:pt x="1852" y="1533"/>
                      <a:pt x="1852" y="1533"/>
                    </a:cubicBezTo>
                    <a:cubicBezTo>
                      <a:pt x="1761" y="1533"/>
                      <a:pt x="1761" y="1533"/>
                      <a:pt x="1761" y="1533"/>
                    </a:cubicBezTo>
                    <a:cubicBezTo>
                      <a:pt x="1750" y="1533"/>
                      <a:pt x="1740" y="1542"/>
                      <a:pt x="1740" y="1553"/>
                    </a:cubicBezTo>
                    <a:cubicBezTo>
                      <a:pt x="1740" y="1648"/>
                      <a:pt x="1740" y="1648"/>
                      <a:pt x="1740" y="1648"/>
                    </a:cubicBezTo>
                    <a:cubicBezTo>
                      <a:pt x="1740" y="1659"/>
                      <a:pt x="1750" y="1669"/>
                      <a:pt x="1761" y="1669"/>
                    </a:cubicBezTo>
                    <a:cubicBezTo>
                      <a:pt x="1852" y="1669"/>
                      <a:pt x="1852" y="1669"/>
                      <a:pt x="1852" y="1669"/>
                    </a:cubicBezTo>
                    <a:cubicBezTo>
                      <a:pt x="1852" y="1803"/>
                      <a:pt x="1852" y="1803"/>
                      <a:pt x="1852" y="1803"/>
                    </a:cubicBezTo>
                    <a:cubicBezTo>
                      <a:pt x="1852" y="1830"/>
                      <a:pt x="1831" y="1852"/>
                      <a:pt x="1804" y="1852"/>
                    </a:cubicBezTo>
                    <a:cubicBezTo>
                      <a:pt x="1669" y="1852"/>
                      <a:pt x="1669" y="1852"/>
                      <a:pt x="1669" y="1852"/>
                    </a:cubicBezTo>
                    <a:cubicBezTo>
                      <a:pt x="1669" y="1761"/>
                      <a:pt x="1669" y="1761"/>
                      <a:pt x="1669" y="1761"/>
                    </a:cubicBezTo>
                    <a:cubicBezTo>
                      <a:pt x="1669" y="1749"/>
                      <a:pt x="1660" y="1740"/>
                      <a:pt x="1649" y="1740"/>
                    </a:cubicBezTo>
                    <a:cubicBezTo>
                      <a:pt x="1554" y="1740"/>
                      <a:pt x="1554" y="1740"/>
                      <a:pt x="1554" y="1740"/>
                    </a:cubicBezTo>
                    <a:cubicBezTo>
                      <a:pt x="1542" y="1740"/>
                      <a:pt x="1533" y="1749"/>
                      <a:pt x="1533" y="1761"/>
                    </a:cubicBezTo>
                    <a:cubicBezTo>
                      <a:pt x="1533" y="1852"/>
                      <a:pt x="1533" y="1852"/>
                      <a:pt x="1533" y="1852"/>
                    </a:cubicBezTo>
                    <a:cubicBezTo>
                      <a:pt x="1388" y="1852"/>
                      <a:pt x="1388" y="1852"/>
                      <a:pt x="1388" y="1852"/>
                    </a:cubicBezTo>
                    <a:cubicBezTo>
                      <a:pt x="1388" y="1761"/>
                      <a:pt x="1388" y="1761"/>
                      <a:pt x="1388" y="1761"/>
                    </a:cubicBezTo>
                    <a:cubicBezTo>
                      <a:pt x="1388" y="1749"/>
                      <a:pt x="1379" y="1740"/>
                      <a:pt x="1368" y="1740"/>
                    </a:cubicBezTo>
                    <a:cubicBezTo>
                      <a:pt x="1273" y="1740"/>
                      <a:pt x="1273" y="1740"/>
                      <a:pt x="1273" y="1740"/>
                    </a:cubicBezTo>
                    <a:cubicBezTo>
                      <a:pt x="1261" y="1740"/>
                      <a:pt x="1252" y="1749"/>
                      <a:pt x="1252" y="1761"/>
                    </a:cubicBezTo>
                    <a:cubicBezTo>
                      <a:pt x="1252" y="1852"/>
                      <a:pt x="1252" y="1852"/>
                      <a:pt x="1252" y="1852"/>
                    </a:cubicBezTo>
                    <a:cubicBezTo>
                      <a:pt x="1107" y="1852"/>
                      <a:pt x="1107" y="1852"/>
                      <a:pt x="1107" y="1852"/>
                    </a:cubicBezTo>
                    <a:cubicBezTo>
                      <a:pt x="1107" y="1761"/>
                      <a:pt x="1107" y="1761"/>
                      <a:pt x="1107" y="1761"/>
                    </a:cubicBezTo>
                    <a:cubicBezTo>
                      <a:pt x="1107" y="1749"/>
                      <a:pt x="1098" y="1740"/>
                      <a:pt x="1087" y="1740"/>
                    </a:cubicBezTo>
                    <a:cubicBezTo>
                      <a:pt x="992" y="1740"/>
                      <a:pt x="992" y="1740"/>
                      <a:pt x="992" y="1740"/>
                    </a:cubicBezTo>
                    <a:cubicBezTo>
                      <a:pt x="980" y="1740"/>
                      <a:pt x="971" y="1749"/>
                      <a:pt x="971" y="1761"/>
                    </a:cubicBezTo>
                    <a:cubicBezTo>
                      <a:pt x="971" y="1852"/>
                      <a:pt x="971" y="1852"/>
                      <a:pt x="971" y="1852"/>
                    </a:cubicBezTo>
                    <a:cubicBezTo>
                      <a:pt x="826" y="1852"/>
                      <a:pt x="826" y="1852"/>
                      <a:pt x="826" y="1852"/>
                    </a:cubicBezTo>
                    <a:cubicBezTo>
                      <a:pt x="826" y="1761"/>
                      <a:pt x="826" y="1761"/>
                      <a:pt x="826" y="1761"/>
                    </a:cubicBezTo>
                    <a:cubicBezTo>
                      <a:pt x="826" y="1749"/>
                      <a:pt x="817" y="1740"/>
                      <a:pt x="806" y="1740"/>
                    </a:cubicBezTo>
                    <a:cubicBezTo>
                      <a:pt x="711" y="1740"/>
                      <a:pt x="711" y="1740"/>
                      <a:pt x="711" y="1740"/>
                    </a:cubicBezTo>
                    <a:cubicBezTo>
                      <a:pt x="699" y="1740"/>
                      <a:pt x="690" y="1749"/>
                      <a:pt x="690" y="1761"/>
                    </a:cubicBezTo>
                    <a:cubicBezTo>
                      <a:pt x="690" y="1852"/>
                      <a:pt x="690" y="1852"/>
                      <a:pt x="690" y="1852"/>
                    </a:cubicBezTo>
                    <a:cubicBezTo>
                      <a:pt x="545" y="1852"/>
                      <a:pt x="545" y="1852"/>
                      <a:pt x="545" y="1852"/>
                    </a:cubicBezTo>
                    <a:cubicBezTo>
                      <a:pt x="545" y="1761"/>
                      <a:pt x="545" y="1761"/>
                      <a:pt x="545" y="1761"/>
                    </a:cubicBezTo>
                    <a:cubicBezTo>
                      <a:pt x="545" y="1749"/>
                      <a:pt x="536" y="1740"/>
                      <a:pt x="525" y="1740"/>
                    </a:cubicBezTo>
                    <a:cubicBezTo>
                      <a:pt x="430" y="1740"/>
                      <a:pt x="430" y="1740"/>
                      <a:pt x="430" y="1740"/>
                    </a:cubicBezTo>
                    <a:cubicBezTo>
                      <a:pt x="419" y="1740"/>
                      <a:pt x="409" y="1749"/>
                      <a:pt x="409" y="1761"/>
                    </a:cubicBezTo>
                    <a:cubicBezTo>
                      <a:pt x="409" y="1852"/>
                      <a:pt x="409" y="1852"/>
                      <a:pt x="409" y="1852"/>
                    </a:cubicBezTo>
                    <a:cubicBezTo>
                      <a:pt x="275" y="1852"/>
                      <a:pt x="275" y="1852"/>
                      <a:pt x="275" y="1852"/>
                    </a:cubicBezTo>
                    <a:cubicBezTo>
                      <a:pt x="248" y="1852"/>
                      <a:pt x="226" y="1830"/>
                      <a:pt x="226" y="1803"/>
                    </a:cubicBezTo>
                    <a:cubicBezTo>
                      <a:pt x="226" y="1669"/>
                      <a:pt x="226" y="1669"/>
                      <a:pt x="226" y="1669"/>
                    </a:cubicBezTo>
                    <a:cubicBezTo>
                      <a:pt x="317" y="1669"/>
                      <a:pt x="317" y="1669"/>
                      <a:pt x="317" y="1669"/>
                    </a:cubicBezTo>
                    <a:cubicBezTo>
                      <a:pt x="329" y="1669"/>
                      <a:pt x="338" y="1659"/>
                      <a:pt x="338" y="1648"/>
                    </a:cubicBezTo>
                    <a:cubicBezTo>
                      <a:pt x="338" y="1553"/>
                      <a:pt x="338" y="1553"/>
                      <a:pt x="338" y="1553"/>
                    </a:cubicBezTo>
                    <a:cubicBezTo>
                      <a:pt x="338" y="1542"/>
                      <a:pt x="329" y="1533"/>
                      <a:pt x="317" y="1533"/>
                    </a:cubicBezTo>
                    <a:cubicBezTo>
                      <a:pt x="226" y="1533"/>
                      <a:pt x="226" y="1533"/>
                      <a:pt x="226" y="1533"/>
                    </a:cubicBezTo>
                    <a:cubicBezTo>
                      <a:pt x="226" y="1388"/>
                      <a:pt x="226" y="1388"/>
                      <a:pt x="226" y="1388"/>
                    </a:cubicBezTo>
                    <a:cubicBezTo>
                      <a:pt x="317" y="1388"/>
                      <a:pt x="317" y="1388"/>
                      <a:pt x="317" y="1388"/>
                    </a:cubicBezTo>
                    <a:cubicBezTo>
                      <a:pt x="329" y="1388"/>
                      <a:pt x="338" y="1379"/>
                      <a:pt x="338" y="1367"/>
                    </a:cubicBezTo>
                    <a:cubicBezTo>
                      <a:pt x="338" y="1272"/>
                      <a:pt x="338" y="1272"/>
                      <a:pt x="338" y="1272"/>
                    </a:cubicBezTo>
                    <a:cubicBezTo>
                      <a:pt x="338" y="1261"/>
                      <a:pt x="329" y="1252"/>
                      <a:pt x="317" y="1252"/>
                    </a:cubicBezTo>
                    <a:cubicBezTo>
                      <a:pt x="226" y="1252"/>
                      <a:pt x="226" y="1252"/>
                      <a:pt x="226" y="1252"/>
                    </a:cubicBezTo>
                    <a:cubicBezTo>
                      <a:pt x="226" y="1107"/>
                      <a:pt x="226" y="1107"/>
                      <a:pt x="226" y="1107"/>
                    </a:cubicBezTo>
                    <a:cubicBezTo>
                      <a:pt x="317" y="1107"/>
                      <a:pt x="317" y="1107"/>
                      <a:pt x="317" y="1107"/>
                    </a:cubicBezTo>
                    <a:cubicBezTo>
                      <a:pt x="329" y="1107"/>
                      <a:pt x="338" y="1098"/>
                      <a:pt x="338" y="1086"/>
                    </a:cubicBezTo>
                    <a:cubicBezTo>
                      <a:pt x="338" y="991"/>
                      <a:pt x="338" y="991"/>
                      <a:pt x="338" y="991"/>
                    </a:cubicBezTo>
                    <a:cubicBezTo>
                      <a:pt x="338" y="980"/>
                      <a:pt x="329" y="971"/>
                      <a:pt x="317" y="971"/>
                    </a:cubicBezTo>
                    <a:cubicBezTo>
                      <a:pt x="226" y="971"/>
                      <a:pt x="226" y="971"/>
                      <a:pt x="226" y="971"/>
                    </a:cubicBezTo>
                    <a:cubicBezTo>
                      <a:pt x="226" y="826"/>
                      <a:pt x="226" y="826"/>
                      <a:pt x="226" y="826"/>
                    </a:cubicBezTo>
                    <a:cubicBezTo>
                      <a:pt x="317" y="826"/>
                      <a:pt x="317" y="826"/>
                      <a:pt x="317" y="826"/>
                    </a:cubicBezTo>
                    <a:cubicBezTo>
                      <a:pt x="329" y="826"/>
                      <a:pt x="338" y="817"/>
                      <a:pt x="338" y="805"/>
                    </a:cubicBezTo>
                    <a:cubicBezTo>
                      <a:pt x="338" y="710"/>
                      <a:pt x="338" y="710"/>
                      <a:pt x="338" y="710"/>
                    </a:cubicBezTo>
                    <a:cubicBezTo>
                      <a:pt x="338" y="699"/>
                      <a:pt x="329" y="690"/>
                      <a:pt x="317" y="690"/>
                    </a:cubicBezTo>
                    <a:cubicBezTo>
                      <a:pt x="226" y="690"/>
                      <a:pt x="226" y="690"/>
                      <a:pt x="226" y="690"/>
                    </a:cubicBezTo>
                    <a:cubicBezTo>
                      <a:pt x="226" y="545"/>
                      <a:pt x="226" y="545"/>
                      <a:pt x="226" y="545"/>
                    </a:cubicBezTo>
                    <a:cubicBezTo>
                      <a:pt x="317" y="545"/>
                      <a:pt x="317" y="545"/>
                      <a:pt x="317" y="545"/>
                    </a:cubicBezTo>
                    <a:cubicBezTo>
                      <a:pt x="329" y="545"/>
                      <a:pt x="338" y="536"/>
                      <a:pt x="338" y="524"/>
                    </a:cubicBezTo>
                    <a:cubicBezTo>
                      <a:pt x="338" y="430"/>
                      <a:pt x="338" y="430"/>
                      <a:pt x="338" y="430"/>
                    </a:cubicBezTo>
                    <a:cubicBezTo>
                      <a:pt x="338" y="418"/>
                      <a:pt x="329" y="409"/>
                      <a:pt x="317" y="409"/>
                    </a:cubicBezTo>
                    <a:cubicBezTo>
                      <a:pt x="226" y="409"/>
                      <a:pt x="226" y="409"/>
                      <a:pt x="226" y="409"/>
                    </a:cubicBezTo>
                    <a:cubicBezTo>
                      <a:pt x="226" y="274"/>
                      <a:pt x="226" y="274"/>
                      <a:pt x="226" y="274"/>
                    </a:cubicBezTo>
                    <a:cubicBezTo>
                      <a:pt x="226" y="247"/>
                      <a:pt x="248" y="226"/>
                      <a:pt x="275" y="226"/>
                    </a:cubicBezTo>
                    <a:cubicBezTo>
                      <a:pt x="409" y="226"/>
                      <a:pt x="409" y="226"/>
                      <a:pt x="409" y="226"/>
                    </a:cubicBezTo>
                    <a:cubicBezTo>
                      <a:pt x="409" y="317"/>
                      <a:pt x="409" y="317"/>
                      <a:pt x="409" y="317"/>
                    </a:cubicBezTo>
                    <a:cubicBezTo>
                      <a:pt x="409" y="328"/>
                      <a:pt x="419" y="338"/>
                      <a:pt x="430" y="338"/>
                    </a:cubicBezTo>
                    <a:cubicBezTo>
                      <a:pt x="525" y="338"/>
                      <a:pt x="525" y="338"/>
                      <a:pt x="525" y="338"/>
                    </a:cubicBezTo>
                    <a:cubicBezTo>
                      <a:pt x="536" y="338"/>
                      <a:pt x="545" y="328"/>
                      <a:pt x="545" y="317"/>
                    </a:cubicBezTo>
                    <a:cubicBezTo>
                      <a:pt x="545" y="226"/>
                      <a:pt x="545" y="226"/>
                      <a:pt x="545" y="226"/>
                    </a:cubicBezTo>
                    <a:cubicBezTo>
                      <a:pt x="690" y="226"/>
                      <a:pt x="690" y="226"/>
                      <a:pt x="690" y="226"/>
                    </a:cubicBezTo>
                    <a:cubicBezTo>
                      <a:pt x="690" y="317"/>
                      <a:pt x="690" y="317"/>
                      <a:pt x="690" y="317"/>
                    </a:cubicBezTo>
                    <a:cubicBezTo>
                      <a:pt x="690" y="328"/>
                      <a:pt x="699" y="338"/>
                      <a:pt x="711" y="338"/>
                    </a:cubicBezTo>
                    <a:cubicBezTo>
                      <a:pt x="806" y="338"/>
                      <a:pt x="806" y="338"/>
                      <a:pt x="806" y="338"/>
                    </a:cubicBezTo>
                    <a:cubicBezTo>
                      <a:pt x="817" y="338"/>
                      <a:pt x="826" y="328"/>
                      <a:pt x="826" y="317"/>
                    </a:cubicBezTo>
                    <a:cubicBezTo>
                      <a:pt x="826" y="226"/>
                      <a:pt x="826" y="226"/>
                      <a:pt x="826" y="226"/>
                    </a:cubicBezTo>
                    <a:cubicBezTo>
                      <a:pt x="971" y="226"/>
                      <a:pt x="971" y="226"/>
                      <a:pt x="971" y="226"/>
                    </a:cubicBezTo>
                    <a:cubicBezTo>
                      <a:pt x="971" y="317"/>
                      <a:pt x="971" y="317"/>
                      <a:pt x="971" y="317"/>
                    </a:cubicBezTo>
                    <a:cubicBezTo>
                      <a:pt x="971" y="328"/>
                      <a:pt x="980" y="338"/>
                      <a:pt x="992" y="338"/>
                    </a:cubicBezTo>
                    <a:cubicBezTo>
                      <a:pt x="1087" y="338"/>
                      <a:pt x="1087" y="338"/>
                      <a:pt x="1087" y="338"/>
                    </a:cubicBezTo>
                    <a:cubicBezTo>
                      <a:pt x="1098" y="338"/>
                      <a:pt x="1107" y="328"/>
                      <a:pt x="1107" y="317"/>
                    </a:cubicBezTo>
                    <a:cubicBezTo>
                      <a:pt x="1107" y="226"/>
                      <a:pt x="1107" y="226"/>
                      <a:pt x="1107" y="226"/>
                    </a:cubicBezTo>
                    <a:cubicBezTo>
                      <a:pt x="1252" y="226"/>
                      <a:pt x="1252" y="226"/>
                      <a:pt x="1252" y="226"/>
                    </a:cubicBezTo>
                    <a:cubicBezTo>
                      <a:pt x="1252" y="317"/>
                      <a:pt x="1252" y="317"/>
                      <a:pt x="1252" y="317"/>
                    </a:cubicBezTo>
                    <a:cubicBezTo>
                      <a:pt x="1252" y="328"/>
                      <a:pt x="1261" y="338"/>
                      <a:pt x="1273" y="338"/>
                    </a:cubicBezTo>
                    <a:cubicBezTo>
                      <a:pt x="1368" y="338"/>
                      <a:pt x="1368" y="338"/>
                      <a:pt x="1368" y="338"/>
                    </a:cubicBezTo>
                    <a:cubicBezTo>
                      <a:pt x="1379" y="338"/>
                      <a:pt x="1388" y="328"/>
                      <a:pt x="1388" y="317"/>
                    </a:cubicBezTo>
                    <a:cubicBezTo>
                      <a:pt x="1388" y="226"/>
                      <a:pt x="1388" y="226"/>
                      <a:pt x="1388" y="226"/>
                    </a:cubicBezTo>
                    <a:cubicBezTo>
                      <a:pt x="1533" y="226"/>
                      <a:pt x="1533" y="226"/>
                      <a:pt x="1533" y="226"/>
                    </a:cubicBezTo>
                    <a:cubicBezTo>
                      <a:pt x="1533" y="317"/>
                      <a:pt x="1533" y="317"/>
                      <a:pt x="1533" y="317"/>
                    </a:cubicBezTo>
                    <a:cubicBezTo>
                      <a:pt x="1533" y="328"/>
                      <a:pt x="1542" y="338"/>
                      <a:pt x="1554" y="338"/>
                    </a:cubicBezTo>
                    <a:cubicBezTo>
                      <a:pt x="1649" y="338"/>
                      <a:pt x="1649" y="338"/>
                      <a:pt x="1649" y="338"/>
                    </a:cubicBezTo>
                    <a:cubicBezTo>
                      <a:pt x="1660" y="338"/>
                      <a:pt x="1669" y="328"/>
                      <a:pt x="1669" y="317"/>
                    </a:cubicBezTo>
                    <a:cubicBezTo>
                      <a:pt x="1669" y="226"/>
                      <a:pt x="1669" y="226"/>
                      <a:pt x="1669" y="226"/>
                    </a:cubicBezTo>
                    <a:cubicBezTo>
                      <a:pt x="1804" y="226"/>
                      <a:pt x="1804" y="226"/>
                      <a:pt x="1804" y="226"/>
                    </a:cubicBezTo>
                    <a:cubicBezTo>
                      <a:pt x="1831" y="226"/>
                      <a:pt x="1852" y="247"/>
                      <a:pt x="1852" y="274"/>
                    </a:cubicBezTo>
                    <a:cubicBezTo>
                      <a:pt x="1852" y="409"/>
                      <a:pt x="1852" y="409"/>
                      <a:pt x="1852" y="409"/>
                    </a:cubicBezTo>
                    <a:cubicBezTo>
                      <a:pt x="1761" y="409"/>
                      <a:pt x="1761" y="409"/>
                      <a:pt x="1761" y="409"/>
                    </a:cubicBezTo>
                    <a:cubicBezTo>
                      <a:pt x="1750" y="409"/>
                      <a:pt x="1740" y="418"/>
                      <a:pt x="1740" y="430"/>
                    </a:cubicBezTo>
                    <a:cubicBezTo>
                      <a:pt x="1740" y="524"/>
                      <a:pt x="1740" y="524"/>
                      <a:pt x="1740" y="524"/>
                    </a:cubicBezTo>
                    <a:cubicBezTo>
                      <a:pt x="1740" y="536"/>
                      <a:pt x="1750" y="545"/>
                      <a:pt x="1761" y="545"/>
                    </a:cubicBezTo>
                    <a:cubicBezTo>
                      <a:pt x="1852" y="545"/>
                      <a:pt x="1852" y="545"/>
                      <a:pt x="1852" y="545"/>
                    </a:cubicBezTo>
                    <a:lnTo>
                      <a:pt x="1852" y="69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63"/>
              <p:cNvSpPr>
                <a:spLocks/>
              </p:cNvSpPr>
              <p:nvPr/>
            </p:nvSpPr>
            <p:spPr bwMode="auto">
              <a:xfrm>
                <a:off x="2589" y="868"/>
                <a:ext cx="569" cy="569"/>
              </a:xfrm>
              <a:custGeom>
                <a:avLst/>
                <a:gdLst>
                  <a:gd name="T0" fmla="*/ 241 w 241"/>
                  <a:gd name="T1" fmla="*/ 121 h 241"/>
                  <a:gd name="T2" fmla="*/ 149 w 241"/>
                  <a:gd name="T3" fmla="*/ 238 h 241"/>
                  <a:gd name="T4" fmla="*/ 121 w 241"/>
                  <a:gd name="T5" fmla="*/ 241 h 241"/>
                  <a:gd name="T6" fmla="*/ 93 w 241"/>
                  <a:gd name="T7" fmla="*/ 238 h 241"/>
                  <a:gd name="T8" fmla="*/ 0 w 241"/>
                  <a:gd name="T9" fmla="*/ 121 h 241"/>
                  <a:gd name="T10" fmla="*/ 121 w 241"/>
                  <a:gd name="T11" fmla="*/ 0 h 241"/>
                  <a:gd name="T12" fmla="*/ 241 w 241"/>
                  <a:gd name="T13" fmla="*/ 12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241" y="121"/>
                    </a:moveTo>
                    <a:cubicBezTo>
                      <a:pt x="241" y="177"/>
                      <a:pt x="202" y="225"/>
                      <a:pt x="149" y="238"/>
                    </a:cubicBezTo>
                    <a:cubicBezTo>
                      <a:pt x="140" y="240"/>
                      <a:pt x="130" y="241"/>
                      <a:pt x="121" y="241"/>
                    </a:cubicBezTo>
                    <a:cubicBezTo>
                      <a:pt x="111" y="241"/>
                      <a:pt x="102" y="240"/>
                      <a:pt x="93" y="238"/>
                    </a:cubicBezTo>
                    <a:cubicBezTo>
                      <a:pt x="40" y="225"/>
                      <a:pt x="0" y="177"/>
                      <a:pt x="0" y="121"/>
                    </a:cubicBezTo>
                    <a:cubicBezTo>
                      <a:pt x="0" y="54"/>
                      <a:pt x="54" y="0"/>
                      <a:pt x="121" y="0"/>
                    </a:cubicBezTo>
                    <a:cubicBezTo>
                      <a:pt x="187" y="0"/>
                      <a:pt x="241" y="54"/>
                      <a:pt x="241" y="1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64"/>
              <p:cNvSpPr>
                <a:spLocks/>
              </p:cNvSpPr>
              <p:nvPr/>
            </p:nvSpPr>
            <p:spPr bwMode="auto">
              <a:xfrm>
                <a:off x="3557" y="868"/>
                <a:ext cx="567" cy="569"/>
              </a:xfrm>
              <a:custGeom>
                <a:avLst/>
                <a:gdLst>
                  <a:gd name="T0" fmla="*/ 240 w 240"/>
                  <a:gd name="T1" fmla="*/ 121 h 241"/>
                  <a:gd name="T2" fmla="*/ 148 w 240"/>
                  <a:gd name="T3" fmla="*/ 238 h 241"/>
                  <a:gd name="T4" fmla="*/ 120 w 240"/>
                  <a:gd name="T5" fmla="*/ 241 h 241"/>
                  <a:gd name="T6" fmla="*/ 92 w 240"/>
                  <a:gd name="T7" fmla="*/ 238 h 241"/>
                  <a:gd name="T8" fmla="*/ 0 w 240"/>
                  <a:gd name="T9" fmla="*/ 121 h 241"/>
                  <a:gd name="T10" fmla="*/ 120 w 240"/>
                  <a:gd name="T11" fmla="*/ 0 h 241"/>
                  <a:gd name="T12" fmla="*/ 240 w 240"/>
                  <a:gd name="T13" fmla="*/ 12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241">
                    <a:moveTo>
                      <a:pt x="240" y="121"/>
                    </a:moveTo>
                    <a:cubicBezTo>
                      <a:pt x="240" y="177"/>
                      <a:pt x="201" y="225"/>
                      <a:pt x="148" y="238"/>
                    </a:cubicBezTo>
                    <a:cubicBezTo>
                      <a:pt x="139" y="240"/>
                      <a:pt x="130" y="241"/>
                      <a:pt x="120" y="241"/>
                    </a:cubicBezTo>
                    <a:cubicBezTo>
                      <a:pt x="111" y="241"/>
                      <a:pt x="101" y="240"/>
                      <a:pt x="92" y="238"/>
                    </a:cubicBezTo>
                    <a:cubicBezTo>
                      <a:pt x="39" y="225"/>
                      <a:pt x="0" y="177"/>
                      <a:pt x="0" y="121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87" y="0"/>
                      <a:pt x="240" y="54"/>
                      <a:pt x="240" y="1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65"/>
              <p:cNvSpPr>
                <a:spLocks noEditPoints="1"/>
              </p:cNvSpPr>
              <p:nvPr/>
            </p:nvSpPr>
            <p:spPr bwMode="auto">
              <a:xfrm>
                <a:off x="4459" y="802"/>
                <a:ext cx="700" cy="701"/>
              </a:xfrm>
              <a:custGeom>
                <a:avLst/>
                <a:gdLst>
                  <a:gd name="T0" fmla="*/ 148 w 296"/>
                  <a:gd name="T1" fmla="*/ 0 h 297"/>
                  <a:gd name="T2" fmla="*/ 0 w 296"/>
                  <a:gd name="T3" fmla="*/ 149 h 297"/>
                  <a:gd name="T4" fmla="*/ 148 w 296"/>
                  <a:gd name="T5" fmla="*/ 297 h 297"/>
                  <a:gd name="T6" fmla="*/ 296 w 296"/>
                  <a:gd name="T7" fmla="*/ 149 h 297"/>
                  <a:gd name="T8" fmla="*/ 148 w 296"/>
                  <a:gd name="T9" fmla="*/ 0 h 297"/>
                  <a:gd name="T10" fmla="*/ 148 w 296"/>
                  <a:gd name="T11" fmla="*/ 241 h 297"/>
                  <a:gd name="T12" fmla="*/ 56 w 296"/>
                  <a:gd name="T13" fmla="*/ 149 h 297"/>
                  <a:gd name="T14" fmla="*/ 148 w 296"/>
                  <a:gd name="T15" fmla="*/ 56 h 297"/>
                  <a:gd name="T16" fmla="*/ 240 w 296"/>
                  <a:gd name="T17" fmla="*/ 149 h 297"/>
                  <a:gd name="T18" fmla="*/ 148 w 296"/>
                  <a:gd name="T19" fmla="*/ 24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297">
                    <a:moveTo>
                      <a:pt x="148" y="0"/>
                    </a:moveTo>
                    <a:cubicBezTo>
                      <a:pt x="66" y="0"/>
                      <a:pt x="0" y="67"/>
                      <a:pt x="0" y="149"/>
                    </a:cubicBezTo>
                    <a:cubicBezTo>
                      <a:pt x="0" y="230"/>
                      <a:pt x="66" y="297"/>
                      <a:pt x="148" y="297"/>
                    </a:cubicBezTo>
                    <a:cubicBezTo>
                      <a:pt x="229" y="297"/>
                      <a:pt x="296" y="230"/>
                      <a:pt x="296" y="149"/>
                    </a:cubicBezTo>
                    <a:cubicBezTo>
                      <a:pt x="296" y="67"/>
                      <a:pt x="229" y="0"/>
                      <a:pt x="148" y="0"/>
                    </a:cubicBezTo>
                    <a:close/>
                    <a:moveTo>
                      <a:pt x="148" y="241"/>
                    </a:moveTo>
                    <a:cubicBezTo>
                      <a:pt x="97" y="241"/>
                      <a:pt x="56" y="199"/>
                      <a:pt x="56" y="149"/>
                    </a:cubicBezTo>
                    <a:cubicBezTo>
                      <a:pt x="56" y="98"/>
                      <a:pt x="97" y="56"/>
                      <a:pt x="148" y="56"/>
                    </a:cubicBezTo>
                    <a:cubicBezTo>
                      <a:pt x="199" y="56"/>
                      <a:pt x="240" y="98"/>
                      <a:pt x="240" y="149"/>
                    </a:cubicBezTo>
                    <a:cubicBezTo>
                      <a:pt x="240" y="199"/>
                      <a:pt x="199" y="241"/>
                      <a:pt x="148" y="2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66"/>
              <p:cNvSpPr>
                <a:spLocks/>
              </p:cNvSpPr>
              <p:nvPr/>
            </p:nvSpPr>
            <p:spPr bwMode="auto">
              <a:xfrm>
                <a:off x="2589" y="1877"/>
                <a:ext cx="569" cy="567"/>
              </a:xfrm>
              <a:custGeom>
                <a:avLst/>
                <a:gdLst>
                  <a:gd name="T0" fmla="*/ 241 w 241"/>
                  <a:gd name="T1" fmla="*/ 120 h 240"/>
                  <a:gd name="T2" fmla="*/ 238 w 241"/>
                  <a:gd name="T3" fmla="*/ 148 h 240"/>
                  <a:gd name="T4" fmla="*/ 121 w 241"/>
                  <a:gd name="T5" fmla="*/ 240 h 240"/>
                  <a:gd name="T6" fmla="*/ 0 w 241"/>
                  <a:gd name="T7" fmla="*/ 120 h 240"/>
                  <a:gd name="T8" fmla="*/ 93 w 241"/>
                  <a:gd name="T9" fmla="*/ 3 h 240"/>
                  <a:gd name="T10" fmla="*/ 121 w 241"/>
                  <a:gd name="T11" fmla="*/ 0 h 240"/>
                  <a:gd name="T12" fmla="*/ 149 w 241"/>
                  <a:gd name="T13" fmla="*/ 3 h 240"/>
                  <a:gd name="T14" fmla="*/ 238 w 241"/>
                  <a:gd name="T15" fmla="*/ 92 h 240"/>
                  <a:gd name="T16" fmla="*/ 241 w 241"/>
                  <a:gd name="T17" fmla="*/ 1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1" h="240">
                    <a:moveTo>
                      <a:pt x="241" y="120"/>
                    </a:moveTo>
                    <a:cubicBezTo>
                      <a:pt x="241" y="129"/>
                      <a:pt x="240" y="139"/>
                      <a:pt x="238" y="148"/>
                    </a:cubicBezTo>
                    <a:cubicBezTo>
                      <a:pt x="225" y="201"/>
                      <a:pt x="177" y="240"/>
                      <a:pt x="121" y="240"/>
                    </a:cubicBezTo>
                    <a:cubicBezTo>
                      <a:pt x="54" y="240"/>
                      <a:pt x="0" y="186"/>
                      <a:pt x="0" y="120"/>
                    </a:cubicBezTo>
                    <a:cubicBezTo>
                      <a:pt x="0" y="63"/>
                      <a:pt x="40" y="15"/>
                      <a:pt x="93" y="3"/>
                    </a:cubicBezTo>
                    <a:cubicBezTo>
                      <a:pt x="102" y="1"/>
                      <a:pt x="111" y="0"/>
                      <a:pt x="121" y="0"/>
                    </a:cubicBezTo>
                    <a:cubicBezTo>
                      <a:pt x="130" y="0"/>
                      <a:pt x="140" y="1"/>
                      <a:pt x="149" y="3"/>
                    </a:cubicBezTo>
                    <a:cubicBezTo>
                      <a:pt x="193" y="13"/>
                      <a:pt x="227" y="48"/>
                      <a:pt x="238" y="92"/>
                    </a:cubicBezTo>
                    <a:cubicBezTo>
                      <a:pt x="240" y="101"/>
                      <a:pt x="241" y="110"/>
                      <a:pt x="241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67"/>
              <p:cNvSpPr>
                <a:spLocks/>
              </p:cNvSpPr>
              <p:nvPr/>
            </p:nvSpPr>
            <p:spPr bwMode="auto">
              <a:xfrm>
                <a:off x="3557" y="1877"/>
                <a:ext cx="567" cy="567"/>
              </a:xfrm>
              <a:custGeom>
                <a:avLst/>
                <a:gdLst>
                  <a:gd name="T0" fmla="*/ 240 w 240"/>
                  <a:gd name="T1" fmla="*/ 120 h 240"/>
                  <a:gd name="T2" fmla="*/ 120 w 240"/>
                  <a:gd name="T3" fmla="*/ 240 h 240"/>
                  <a:gd name="T4" fmla="*/ 3 w 240"/>
                  <a:gd name="T5" fmla="*/ 148 h 240"/>
                  <a:gd name="T6" fmla="*/ 0 w 240"/>
                  <a:gd name="T7" fmla="*/ 120 h 240"/>
                  <a:gd name="T8" fmla="*/ 3 w 240"/>
                  <a:gd name="T9" fmla="*/ 92 h 240"/>
                  <a:gd name="T10" fmla="*/ 92 w 240"/>
                  <a:gd name="T11" fmla="*/ 3 h 240"/>
                  <a:gd name="T12" fmla="*/ 120 w 240"/>
                  <a:gd name="T13" fmla="*/ 0 h 240"/>
                  <a:gd name="T14" fmla="*/ 148 w 240"/>
                  <a:gd name="T15" fmla="*/ 3 h 240"/>
                  <a:gd name="T16" fmla="*/ 240 w 240"/>
                  <a:gd name="T17" fmla="*/ 1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240">
                    <a:moveTo>
                      <a:pt x="240" y="120"/>
                    </a:moveTo>
                    <a:cubicBezTo>
                      <a:pt x="240" y="186"/>
                      <a:pt x="187" y="240"/>
                      <a:pt x="120" y="240"/>
                    </a:cubicBezTo>
                    <a:cubicBezTo>
                      <a:pt x="63" y="240"/>
                      <a:pt x="16" y="201"/>
                      <a:pt x="3" y="148"/>
                    </a:cubicBezTo>
                    <a:cubicBezTo>
                      <a:pt x="1" y="139"/>
                      <a:pt x="0" y="129"/>
                      <a:pt x="0" y="120"/>
                    </a:cubicBezTo>
                    <a:cubicBezTo>
                      <a:pt x="0" y="110"/>
                      <a:pt x="1" y="101"/>
                      <a:pt x="3" y="92"/>
                    </a:cubicBezTo>
                    <a:cubicBezTo>
                      <a:pt x="14" y="48"/>
                      <a:pt x="48" y="13"/>
                      <a:pt x="92" y="3"/>
                    </a:cubicBezTo>
                    <a:cubicBezTo>
                      <a:pt x="101" y="1"/>
                      <a:pt x="111" y="0"/>
                      <a:pt x="120" y="0"/>
                    </a:cubicBezTo>
                    <a:cubicBezTo>
                      <a:pt x="130" y="0"/>
                      <a:pt x="139" y="1"/>
                      <a:pt x="148" y="3"/>
                    </a:cubicBezTo>
                    <a:cubicBezTo>
                      <a:pt x="201" y="15"/>
                      <a:pt x="240" y="63"/>
                      <a:pt x="240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68"/>
              <p:cNvSpPr>
                <a:spLocks/>
              </p:cNvSpPr>
              <p:nvPr/>
            </p:nvSpPr>
            <p:spPr bwMode="auto">
              <a:xfrm>
                <a:off x="4526" y="1877"/>
                <a:ext cx="567" cy="567"/>
              </a:xfrm>
              <a:custGeom>
                <a:avLst/>
                <a:gdLst>
                  <a:gd name="T0" fmla="*/ 240 w 240"/>
                  <a:gd name="T1" fmla="*/ 120 h 240"/>
                  <a:gd name="T2" fmla="*/ 148 w 240"/>
                  <a:gd name="T3" fmla="*/ 237 h 240"/>
                  <a:gd name="T4" fmla="*/ 120 w 240"/>
                  <a:gd name="T5" fmla="*/ 240 h 240"/>
                  <a:gd name="T6" fmla="*/ 92 w 240"/>
                  <a:gd name="T7" fmla="*/ 237 h 240"/>
                  <a:gd name="T8" fmla="*/ 0 w 240"/>
                  <a:gd name="T9" fmla="*/ 120 h 240"/>
                  <a:gd name="T10" fmla="*/ 120 w 240"/>
                  <a:gd name="T11" fmla="*/ 0 h 240"/>
                  <a:gd name="T12" fmla="*/ 240 w 240"/>
                  <a:gd name="T13" fmla="*/ 1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240">
                    <a:moveTo>
                      <a:pt x="240" y="120"/>
                    </a:moveTo>
                    <a:cubicBezTo>
                      <a:pt x="240" y="177"/>
                      <a:pt x="201" y="224"/>
                      <a:pt x="148" y="237"/>
                    </a:cubicBezTo>
                    <a:cubicBezTo>
                      <a:pt x="139" y="239"/>
                      <a:pt x="129" y="240"/>
                      <a:pt x="120" y="240"/>
                    </a:cubicBezTo>
                    <a:cubicBezTo>
                      <a:pt x="110" y="240"/>
                      <a:pt x="101" y="239"/>
                      <a:pt x="92" y="237"/>
                    </a:cubicBezTo>
                    <a:cubicBezTo>
                      <a:pt x="39" y="224"/>
                      <a:pt x="0" y="177"/>
                      <a:pt x="0" y="120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40" y="53"/>
                      <a:pt x="240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69"/>
              <p:cNvSpPr>
                <a:spLocks/>
              </p:cNvSpPr>
              <p:nvPr/>
            </p:nvSpPr>
            <p:spPr bwMode="auto">
              <a:xfrm>
                <a:off x="2589" y="2883"/>
                <a:ext cx="569" cy="567"/>
              </a:xfrm>
              <a:custGeom>
                <a:avLst/>
                <a:gdLst>
                  <a:gd name="T0" fmla="*/ 241 w 241"/>
                  <a:gd name="T1" fmla="*/ 120 h 240"/>
                  <a:gd name="T2" fmla="*/ 238 w 241"/>
                  <a:gd name="T3" fmla="*/ 148 h 240"/>
                  <a:gd name="T4" fmla="*/ 121 w 241"/>
                  <a:gd name="T5" fmla="*/ 240 h 240"/>
                  <a:gd name="T6" fmla="*/ 0 w 241"/>
                  <a:gd name="T7" fmla="*/ 120 h 240"/>
                  <a:gd name="T8" fmla="*/ 121 w 241"/>
                  <a:gd name="T9" fmla="*/ 0 h 240"/>
                  <a:gd name="T10" fmla="*/ 238 w 241"/>
                  <a:gd name="T11" fmla="*/ 92 h 240"/>
                  <a:gd name="T12" fmla="*/ 241 w 241"/>
                  <a:gd name="T13" fmla="*/ 1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0">
                    <a:moveTo>
                      <a:pt x="241" y="120"/>
                    </a:moveTo>
                    <a:cubicBezTo>
                      <a:pt x="241" y="130"/>
                      <a:pt x="240" y="139"/>
                      <a:pt x="238" y="148"/>
                    </a:cubicBezTo>
                    <a:cubicBezTo>
                      <a:pt x="225" y="201"/>
                      <a:pt x="177" y="240"/>
                      <a:pt x="121" y="240"/>
                    </a:cubicBezTo>
                    <a:cubicBezTo>
                      <a:pt x="54" y="240"/>
                      <a:pt x="0" y="186"/>
                      <a:pt x="0" y="120"/>
                    </a:cubicBezTo>
                    <a:cubicBezTo>
                      <a:pt x="0" y="54"/>
                      <a:pt x="54" y="0"/>
                      <a:pt x="121" y="0"/>
                    </a:cubicBezTo>
                    <a:cubicBezTo>
                      <a:pt x="177" y="0"/>
                      <a:pt x="225" y="39"/>
                      <a:pt x="238" y="92"/>
                    </a:cubicBezTo>
                    <a:cubicBezTo>
                      <a:pt x="240" y="101"/>
                      <a:pt x="241" y="110"/>
                      <a:pt x="241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70"/>
              <p:cNvSpPr>
                <a:spLocks/>
              </p:cNvSpPr>
              <p:nvPr/>
            </p:nvSpPr>
            <p:spPr bwMode="auto">
              <a:xfrm>
                <a:off x="3557" y="2883"/>
                <a:ext cx="567" cy="567"/>
              </a:xfrm>
              <a:custGeom>
                <a:avLst/>
                <a:gdLst>
                  <a:gd name="T0" fmla="*/ 240 w 240"/>
                  <a:gd name="T1" fmla="*/ 120 h 240"/>
                  <a:gd name="T2" fmla="*/ 237 w 240"/>
                  <a:gd name="T3" fmla="*/ 148 h 240"/>
                  <a:gd name="T4" fmla="*/ 120 w 240"/>
                  <a:gd name="T5" fmla="*/ 240 h 240"/>
                  <a:gd name="T6" fmla="*/ 3 w 240"/>
                  <a:gd name="T7" fmla="*/ 148 h 240"/>
                  <a:gd name="T8" fmla="*/ 0 w 240"/>
                  <a:gd name="T9" fmla="*/ 120 h 240"/>
                  <a:gd name="T10" fmla="*/ 3 w 240"/>
                  <a:gd name="T11" fmla="*/ 92 h 240"/>
                  <a:gd name="T12" fmla="*/ 120 w 240"/>
                  <a:gd name="T13" fmla="*/ 0 h 240"/>
                  <a:gd name="T14" fmla="*/ 237 w 240"/>
                  <a:gd name="T15" fmla="*/ 92 h 240"/>
                  <a:gd name="T16" fmla="*/ 240 w 240"/>
                  <a:gd name="T17" fmla="*/ 1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240">
                    <a:moveTo>
                      <a:pt x="240" y="120"/>
                    </a:moveTo>
                    <a:cubicBezTo>
                      <a:pt x="240" y="130"/>
                      <a:pt x="239" y="139"/>
                      <a:pt x="237" y="148"/>
                    </a:cubicBezTo>
                    <a:cubicBezTo>
                      <a:pt x="225" y="201"/>
                      <a:pt x="177" y="240"/>
                      <a:pt x="120" y="240"/>
                    </a:cubicBezTo>
                    <a:cubicBezTo>
                      <a:pt x="63" y="240"/>
                      <a:pt x="16" y="201"/>
                      <a:pt x="3" y="148"/>
                    </a:cubicBezTo>
                    <a:cubicBezTo>
                      <a:pt x="1" y="139"/>
                      <a:pt x="0" y="130"/>
                      <a:pt x="0" y="120"/>
                    </a:cubicBezTo>
                    <a:cubicBezTo>
                      <a:pt x="0" y="110"/>
                      <a:pt x="1" y="101"/>
                      <a:pt x="3" y="92"/>
                    </a:cubicBezTo>
                    <a:cubicBezTo>
                      <a:pt x="16" y="39"/>
                      <a:pt x="63" y="0"/>
                      <a:pt x="120" y="0"/>
                    </a:cubicBezTo>
                    <a:cubicBezTo>
                      <a:pt x="177" y="0"/>
                      <a:pt x="225" y="39"/>
                      <a:pt x="237" y="92"/>
                    </a:cubicBezTo>
                    <a:cubicBezTo>
                      <a:pt x="239" y="101"/>
                      <a:pt x="240" y="110"/>
                      <a:pt x="240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71"/>
              <p:cNvSpPr>
                <a:spLocks/>
              </p:cNvSpPr>
              <p:nvPr/>
            </p:nvSpPr>
            <p:spPr bwMode="auto">
              <a:xfrm>
                <a:off x="4526" y="2883"/>
                <a:ext cx="567" cy="567"/>
              </a:xfrm>
              <a:custGeom>
                <a:avLst/>
                <a:gdLst>
                  <a:gd name="T0" fmla="*/ 240 w 240"/>
                  <a:gd name="T1" fmla="*/ 120 h 240"/>
                  <a:gd name="T2" fmla="*/ 120 w 240"/>
                  <a:gd name="T3" fmla="*/ 240 h 240"/>
                  <a:gd name="T4" fmla="*/ 3 w 240"/>
                  <a:gd name="T5" fmla="*/ 148 h 240"/>
                  <a:gd name="T6" fmla="*/ 0 w 240"/>
                  <a:gd name="T7" fmla="*/ 120 h 240"/>
                  <a:gd name="T8" fmla="*/ 3 w 240"/>
                  <a:gd name="T9" fmla="*/ 92 h 240"/>
                  <a:gd name="T10" fmla="*/ 92 w 240"/>
                  <a:gd name="T11" fmla="*/ 3 h 240"/>
                  <a:gd name="T12" fmla="*/ 120 w 240"/>
                  <a:gd name="T13" fmla="*/ 0 h 240"/>
                  <a:gd name="T14" fmla="*/ 148 w 240"/>
                  <a:gd name="T15" fmla="*/ 3 h 240"/>
                  <a:gd name="T16" fmla="*/ 240 w 240"/>
                  <a:gd name="T17" fmla="*/ 12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240">
                    <a:moveTo>
                      <a:pt x="240" y="120"/>
                    </a:moveTo>
                    <a:cubicBezTo>
                      <a:pt x="240" y="186"/>
                      <a:pt x="186" y="240"/>
                      <a:pt x="120" y="240"/>
                    </a:cubicBezTo>
                    <a:cubicBezTo>
                      <a:pt x="63" y="240"/>
                      <a:pt x="15" y="201"/>
                      <a:pt x="3" y="148"/>
                    </a:cubicBezTo>
                    <a:cubicBezTo>
                      <a:pt x="1" y="139"/>
                      <a:pt x="0" y="130"/>
                      <a:pt x="0" y="120"/>
                    </a:cubicBezTo>
                    <a:cubicBezTo>
                      <a:pt x="0" y="110"/>
                      <a:pt x="1" y="101"/>
                      <a:pt x="3" y="92"/>
                    </a:cubicBezTo>
                    <a:cubicBezTo>
                      <a:pt x="13" y="48"/>
                      <a:pt x="48" y="14"/>
                      <a:pt x="92" y="3"/>
                    </a:cubicBezTo>
                    <a:cubicBezTo>
                      <a:pt x="101" y="1"/>
                      <a:pt x="110" y="0"/>
                      <a:pt x="120" y="0"/>
                    </a:cubicBezTo>
                    <a:cubicBezTo>
                      <a:pt x="129" y="0"/>
                      <a:pt x="139" y="1"/>
                      <a:pt x="148" y="3"/>
                    </a:cubicBezTo>
                    <a:cubicBezTo>
                      <a:pt x="201" y="16"/>
                      <a:pt x="240" y="63"/>
                      <a:pt x="240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72"/>
              <p:cNvSpPr>
                <a:spLocks/>
              </p:cNvSpPr>
              <p:nvPr/>
            </p:nvSpPr>
            <p:spPr bwMode="auto">
              <a:xfrm>
                <a:off x="2808" y="1154"/>
                <a:ext cx="1099" cy="1072"/>
              </a:xfrm>
              <a:custGeom>
                <a:avLst/>
                <a:gdLst>
                  <a:gd name="T0" fmla="*/ 1099 w 1099"/>
                  <a:gd name="T1" fmla="*/ 0 h 1072"/>
                  <a:gd name="T2" fmla="*/ 1099 w 1099"/>
                  <a:gd name="T3" fmla="*/ 1072 h 1072"/>
                  <a:gd name="T4" fmla="*/ 0 w 1099"/>
                  <a:gd name="T5" fmla="*/ 1072 h 1072"/>
                  <a:gd name="T6" fmla="*/ 0 w 1099"/>
                  <a:gd name="T7" fmla="*/ 0 h 1072"/>
                  <a:gd name="T8" fmla="*/ 133 w 1099"/>
                  <a:gd name="T9" fmla="*/ 0 h 1072"/>
                  <a:gd name="T10" fmla="*/ 133 w 1099"/>
                  <a:gd name="T11" fmla="*/ 940 h 1072"/>
                  <a:gd name="T12" fmla="*/ 966 w 1099"/>
                  <a:gd name="T13" fmla="*/ 940 h 1072"/>
                  <a:gd name="T14" fmla="*/ 966 w 1099"/>
                  <a:gd name="T15" fmla="*/ 0 h 1072"/>
                  <a:gd name="T16" fmla="*/ 1099 w 1099"/>
                  <a:gd name="T17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9" h="1072">
                    <a:moveTo>
                      <a:pt x="1099" y="0"/>
                    </a:moveTo>
                    <a:lnTo>
                      <a:pt x="1099" y="1072"/>
                    </a:lnTo>
                    <a:lnTo>
                      <a:pt x="0" y="1072"/>
                    </a:lnTo>
                    <a:lnTo>
                      <a:pt x="0" y="0"/>
                    </a:lnTo>
                    <a:lnTo>
                      <a:pt x="133" y="0"/>
                    </a:lnTo>
                    <a:lnTo>
                      <a:pt x="133" y="940"/>
                    </a:lnTo>
                    <a:lnTo>
                      <a:pt x="966" y="940"/>
                    </a:lnTo>
                    <a:lnTo>
                      <a:pt x="966" y="0"/>
                    </a:lnTo>
                    <a:lnTo>
                      <a:pt x="109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73"/>
              <p:cNvSpPr>
                <a:spLocks/>
              </p:cNvSpPr>
              <p:nvPr/>
            </p:nvSpPr>
            <p:spPr bwMode="auto">
              <a:xfrm>
                <a:off x="2874" y="2160"/>
                <a:ext cx="2001" cy="1072"/>
              </a:xfrm>
              <a:custGeom>
                <a:avLst/>
                <a:gdLst>
                  <a:gd name="T0" fmla="*/ 2001 w 2001"/>
                  <a:gd name="T1" fmla="*/ 0 h 1072"/>
                  <a:gd name="T2" fmla="*/ 2001 w 2001"/>
                  <a:gd name="T3" fmla="*/ 1072 h 1072"/>
                  <a:gd name="T4" fmla="*/ 0 w 2001"/>
                  <a:gd name="T5" fmla="*/ 1072 h 1072"/>
                  <a:gd name="T6" fmla="*/ 0 w 2001"/>
                  <a:gd name="T7" fmla="*/ 940 h 1072"/>
                  <a:gd name="T8" fmla="*/ 1869 w 2001"/>
                  <a:gd name="T9" fmla="*/ 940 h 1072"/>
                  <a:gd name="T10" fmla="*/ 1869 w 2001"/>
                  <a:gd name="T11" fmla="*/ 0 h 1072"/>
                  <a:gd name="T12" fmla="*/ 2001 w 2001"/>
                  <a:gd name="T13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1" h="1072">
                    <a:moveTo>
                      <a:pt x="2001" y="0"/>
                    </a:moveTo>
                    <a:lnTo>
                      <a:pt x="2001" y="1072"/>
                    </a:lnTo>
                    <a:lnTo>
                      <a:pt x="0" y="1072"/>
                    </a:lnTo>
                    <a:lnTo>
                      <a:pt x="0" y="940"/>
                    </a:lnTo>
                    <a:lnTo>
                      <a:pt x="1869" y="940"/>
                    </a:lnTo>
                    <a:lnTo>
                      <a:pt x="1869" y="0"/>
                    </a:lnTo>
                    <a:lnTo>
                      <a:pt x="200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28352" y="1570296"/>
            <a:ext cx="10735325" cy="2211087"/>
            <a:chOff x="713362" y="1697892"/>
            <a:chExt cx="10735325" cy="2211087"/>
          </a:xfrm>
        </p:grpSpPr>
        <p:grpSp>
          <p:nvGrpSpPr>
            <p:cNvPr id="11" name="Group 10"/>
            <p:cNvGrpSpPr/>
            <p:nvPr/>
          </p:nvGrpSpPr>
          <p:grpSpPr>
            <a:xfrm>
              <a:off x="7027998" y="1697892"/>
              <a:ext cx="4420689" cy="2211087"/>
              <a:chOff x="7027998" y="1697892"/>
              <a:chExt cx="4420689" cy="2211087"/>
            </a:xfrm>
          </p:grpSpPr>
          <p:sp>
            <p:nvSpPr>
              <p:cNvPr id="142" name="Freeform 141"/>
              <p:cNvSpPr/>
              <p:nvPr/>
            </p:nvSpPr>
            <p:spPr>
              <a:xfrm>
                <a:off x="7889869" y="1821405"/>
                <a:ext cx="3279500" cy="470898"/>
              </a:xfrm>
              <a:custGeom>
                <a:avLst/>
                <a:gdLst>
                  <a:gd name="connsiteX0" fmla="*/ 0 w 2699878"/>
                  <a:gd name="connsiteY0" fmla="*/ 0 h 2366601"/>
                  <a:gd name="connsiteX1" fmla="*/ 2699878 w 2699878"/>
                  <a:gd name="connsiteY1" fmla="*/ 0 h 2366601"/>
                  <a:gd name="connsiteX2" fmla="*/ 2699878 w 2699878"/>
                  <a:gd name="connsiteY2" fmla="*/ 2366601 h 2366601"/>
                  <a:gd name="connsiteX3" fmla="*/ 0 w 2699878"/>
                  <a:gd name="connsiteY3" fmla="*/ 2366601 h 2366601"/>
                  <a:gd name="connsiteX4" fmla="*/ 0 w 2699878"/>
                  <a:gd name="connsiteY4" fmla="*/ 0 h 2366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9878" h="2366601">
                    <a:moveTo>
                      <a:pt x="0" y="0"/>
                    </a:moveTo>
                    <a:lnTo>
                      <a:pt x="2699878" y="0"/>
                    </a:lnTo>
                    <a:lnTo>
                      <a:pt x="2699878" y="2366601"/>
                    </a:lnTo>
                    <a:lnTo>
                      <a:pt x="0" y="236660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b" anchorCtr="0">
                <a:sp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400" b="1" kern="1200" dirty="0" smtClean="0">
                    <a:solidFill>
                      <a:srgbClr val="FFFFFF"/>
                    </a:solidFill>
                    <a:latin typeface="+mj-lt"/>
                  </a:rPr>
                  <a:t>Partnership</a:t>
                </a:r>
                <a:endParaRPr lang="en-US" sz="2400" b="1" kern="120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143" name="Text Placeholder 3"/>
              <p:cNvSpPr txBox="1">
                <a:spLocks/>
              </p:cNvSpPr>
              <p:nvPr/>
            </p:nvSpPr>
            <p:spPr>
              <a:xfrm>
                <a:off x="7889869" y="2304686"/>
                <a:ext cx="3558818" cy="1604293"/>
              </a:xfrm>
              <a:prstGeom prst="rect">
                <a:avLst/>
              </a:prstGeom>
            </p:spPr>
            <p:txBody>
              <a:bodyPr vert="horz" wrap="square" lIns="68586" tIns="34294" rIns="68586" bIns="34294" rtlCol="0" anchor="t">
                <a:spAutoFit/>
              </a:bodyPr>
              <a:lstStyle>
                <a:defPPr>
                  <a:defRPr lang="en-US"/>
                </a:defPPr>
                <a:lvl1pPr indent="0" defTabSz="685862">
                  <a:lnSpc>
                    <a:spcPct val="95000"/>
                  </a:lnSpc>
                  <a:spcBef>
                    <a:spcPts val="1080"/>
                  </a:spcBef>
                  <a:buClr>
                    <a:srgbClr val="96CA4B"/>
                  </a:buClr>
                  <a:buSzPct val="90000"/>
                  <a:buFont typeface="Arial" pitchFamily="34" charset="0"/>
                  <a:buNone/>
                  <a:tabLst/>
                  <a:defRPr sz="1500" i="1">
                    <a:solidFill>
                      <a:srgbClr val="FFFFFF"/>
                    </a:solidFill>
                    <a:latin typeface="+mj-lt"/>
                  </a:defRPr>
                </a:lvl1pPr>
                <a:lvl2pPr marL="304829" indent="0" defTabSz="685862">
                  <a:lnSpc>
                    <a:spcPct val="95000"/>
                  </a:lnSpc>
                  <a:spcBef>
                    <a:spcPts val="630"/>
                  </a:spcBef>
                  <a:buClr>
                    <a:schemeClr val="tx2"/>
                  </a:buClr>
                  <a:buFontTx/>
                  <a:buNone/>
                  <a:tabLst/>
                  <a:defRPr sz="1400">
                    <a:solidFill>
                      <a:schemeClr val="bg1"/>
                    </a:solidFill>
                    <a:latin typeface="+mj-lt"/>
                  </a:defRPr>
                </a:lvl2pPr>
                <a:lvl3pPr marL="428664" indent="-1191" defTabSz="685862">
                  <a:lnSpc>
                    <a:spcPct val="95000"/>
                  </a:lnSpc>
                  <a:spcBef>
                    <a:spcPts val="630"/>
                  </a:spcBef>
                  <a:buFont typeface="Arial" pitchFamily="34" charset="0"/>
                  <a:buNone/>
                  <a:tabLst/>
                  <a:defRPr sz="1200">
                    <a:solidFill>
                      <a:schemeClr val="bg1"/>
                    </a:solidFill>
                    <a:latin typeface="+mj-lt"/>
                  </a:defRPr>
                </a:lvl3pPr>
                <a:lvl4pPr marL="516778" indent="0" defTabSz="685862">
                  <a:lnSpc>
                    <a:spcPct val="95000"/>
                  </a:lnSpc>
                  <a:spcBef>
                    <a:spcPts val="630"/>
                  </a:spcBef>
                  <a:buFont typeface="Arial" pitchFamily="34" charset="0"/>
                  <a:buNone/>
                  <a:tabLst/>
                  <a:defRPr sz="1100">
                    <a:solidFill>
                      <a:schemeClr val="bg1"/>
                    </a:solidFill>
                    <a:latin typeface="+mj-lt"/>
                  </a:defRPr>
                </a:lvl4pPr>
                <a:lvl5pPr marL="601321" indent="0" defTabSz="685862">
                  <a:lnSpc>
                    <a:spcPct val="95000"/>
                  </a:lnSpc>
                  <a:spcBef>
                    <a:spcPts val="630"/>
                  </a:spcBef>
                  <a:buFont typeface="Arial" pitchFamily="34" charset="0"/>
                  <a:buNone/>
                  <a:tabLst/>
                  <a:defRPr sz="1100">
                    <a:solidFill>
                      <a:schemeClr val="bg1"/>
                    </a:solidFill>
                    <a:latin typeface="+mj-lt"/>
                  </a:defRPr>
                </a:lvl5pPr>
                <a:lvl6pPr marL="1886123" indent="-171466" defTabSz="685862">
                  <a:spcBef>
                    <a:spcPct val="20000"/>
                  </a:spcBef>
                  <a:buFont typeface="Arial" pitchFamily="34" charset="0"/>
                  <a:buChar char="•"/>
                  <a:defRPr sz="1500"/>
                </a:lvl6pPr>
                <a:lvl7pPr marL="2229054" indent="-171466" defTabSz="685862">
                  <a:spcBef>
                    <a:spcPct val="20000"/>
                  </a:spcBef>
                  <a:buFont typeface="Arial" pitchFamily="34" charset="0"/>
                  <a:buChar char="•"/>
                  <a:defRPr sz="1500"/>
                </a:lvl7pPr>
                <a:lvl8pPr marL="2571986" indent="-171466" defTabSz="685862">
                  <a:spcBef>
                    <a:spcPct val="20000"/>
                  </a:spcBef>
                  <a:buFont typeface="Arial" pitchFamily="34" charset="0"/>
                  <a:buChar char="•"/>
                  <a:defRPr sz="1500"/>
                </a:lvl8pPr>
                <a:lvl9pPr marL="2914917" indent="-171466" defTabSz="685862">
                  <a:spcBef>
                    <a:spcPct val="20000"/>
                  </a:spcBef>
                  <a:buFont typeface="Arial" pitchFamily="34" charset="0"/>
                  <a:buChar char="•"/>
                  <a:defRPr sz="1500"/>
                </a:lvl9pPr>
              </a:lstStyle>
              <a:p>
                <a:r>
                  <a:rPr lang="en-US" dirty="0">
                    <a:solidFill>
                      <a:srgbClr val="8FDCE2"/>
                    </a:solidFill>
                  </a:rPr>
                  <a:t>Our greatest asset is working together to increase our </a:t>
                </a:r>
                <a:r>
                  <a:rPr lang="en-US" dirty="0" smtClean="0">
                    <a:solidFill>
                      <a:srgbClr val="8FDCE2"/>
                    </a:solidFill>
                  </a:rPr>
                  <a:t>potential </a:t>
                </a:r>
                <a:r>
                  <a:rPr lang="en-US" dirty="0">
                    <a:solidFill>
                      <a:srgbClr val="8FDCE2"/>
                    </a:solidFill>
                  </a:rPr>
                  <a:t>and </a:t>
                </a:r>
                <a:r>
                  <a:rPr lang="en-US" dirty="0" smtClean="0">
                    <a:solidFill>
                      <a:srgbClr val="8FDCE2"/>
                    </a:solidFill>
                  </a:rPr>
                  <a:t>grow faster </a:t>
                </a:r>
                <a:r>
                  <a:rPr lang="en-US" dirty="0">
                    <a:solidFill>
                      <a:srgbClr val="8FDCE2"/>
                    </a:solidFill>
                  </a:rPr>
                  <a:t>and </a:t>
                </a:r>
                <a:r>
                  <a:rPr lang="en-US" dirty="0" smtClean="0">
                    <a:solidFill>
                      <a:srgbClr val="8FDCE2"/>
                    </a:solidFill>
                  </a:rPr>
                  <a:t>more profitably. By partnering with our </a:t>
                </a:r>
                <a:r>
                  <a:rPr lang="en-US" dirty="0" err="1" smtClean="0">
                    <a:solidFill>
                      <a:srgbClr val="8FDCE2"/>
                    </a:solidFill>
                  </a:rPr>
                  <a:t>authorised</a:t>
                </a:r>
                <a:r>
                  <a:rPr lang="en-US" dirty="0" smtClean="0">
                    <a:solidFill>
                      <a:srgbClr val="8FDCE2"/>
                    </a:solidFill>
                  </a:rPr>
                  <a:t> Distributors you get the resources to help you get more of what you need to make your business soar.</a:t>
                </a:r>
                <a:endParaRPr lang="en-US" dirty="0">
                  <a:solidFill>
                    <a:srgbClr val="8FDCE2"/>
                  </a:solidFill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27998" y="1697892"/>
                <a:ext cx="717925" cy="717925"/>
                <a:chOff x="7414359" y="1881096"/>
                <a:chExt cx="717925" cy="717925"/>
              </a:xfrm>
            </p:grpSpPr>
            <p:grpSp>
              <p:nvGrpSpPr>
                <p:cNvPr id="186" name="Group 185"/>
                <p:cNvGrpSpPr/>
                <p:nvPr/>
              </p:nvGrpSpPr>
              <p:grpSpPr>
                <a:xfrm>
                  <a:off x="7414359" y="1881096"/>
                  <a:ext cx="717925" cy="717925"/>
                  <a:chOff x="7948316" y="1797153"/>
                  <a:chExt cx="803647" cy="803645"/>
                </a:xfrm>
              </p:grpSpPr>
              <p:sp>
                <p:nvSpPr>
                  <p:cNvPr id="190" name="Oval 189"/>
                  <p:cNvSpPr/>
                  <p:nvPr/>
                </p:nvSpPr>
                <p:spPr>
                  <a:xfrm>
                    <a:off x="7948316" y="1797153"/>
                    <a:ext cx="803647" cy="80364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096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" name="Freeform 9"/>
                  <p:cNvSpPr>
                    <a:spLocks/>
                  </p:cNvSpPr>
                  <p:nvPr/>
                </p:nvSpPr>
                <p:spPr bwMode="auto">
                  <a:xfrm>
                    <a:off x="8005866" y="1854562"/>
                    <a:ext cx="688546" cy="688826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37C20">
                          <a:lumMod val="75000"/>
                          <a:shade val="30000"/>
                          <a:satMod val="115000"/>
                        </a:srgbClr>
                      </a:gs>
                      <a:gs pos="50000">
                        <a:srgbClr val="F37C20">
                          <a:lumMod val="75000"/>
                          <a:shade val="67500"/>
                          <a:satMod val="115000"/>
                        </a:srgbClr>
                      </a:gs>
                      <a:gs pos="100000">
                        <a:srgbClr val="F37C20">
                          <a:lumMod val="75000"/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  <a:ln w="9525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1218676"/>
                    <a:endParaRPr lang="en-US" sz="1600" kern="0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97" name="Group 96"/>
                <p:cNvGrpSpPr>
                  <a:grpSpLocks noChangeAspect="1"/>
                </p:cNvGrpSpPr>
                <p:nvPr/>
              </p:nvGrpSpPr>
              <p:grpSpPr>
                <a:xfrm>
                  <a:off x="7540235" y="2128759"/>
                  <a:ext cx="466171" cy="290784"/>
                  <a:chOff x="-1739900" y="2312994"/>
                  <a:chExt cx="1508125" cy="911219"/>
                </a:xfrm>
                <a:solidFill>
                  <a:schemeClr val="bg1"/>
                </a:solidFill>
              </p:grpSpPr>
              <p:sp>
                <p:nvSpPr>
                  <p:cNvPr id="98" name="Freeform 35"/>
                  <p:cNvSpPr>
                    <a:spLocks/>
                  </p:cNvSpPr>
                  <p:nvPr/>
                </p:nvSpPr>
                <p:spPr bwMode="auto">
                  <a:xfrm>
                    <a:off x="-1557338" y="2427288"/>
                    <a:ext cx="1089025" cy="796925"/>
                  </a:xfrm>
                  <a:custGeom>
                    <a:avLst/>
                    <a:gdLst>
                      <a:gd name="T0" fmla="*/ 330 w 2742"/>
                      <a:gd name="T1" fmla="*/ 1 h 2009"/>
                      <a:gd name="T2" fmla="*/ 449 w 2742"/>
                      <a:gd name="T3" fmla="*/ 7 h 2009"/>
                      <a:gd name="T4" fmla="*/ 358 w 2742"/>
                      <a:gd name="T5" fmla="*/ 136 h 2009"/>
                      <a:gd name="T6" fmla="*/ 340 w 2742"/>
                      <a:gd name="T7" fmla="*/ 291 h 2009"/>
                      <a:gd name="T8" fmla="*/ 399 w 2742"/>
                      <a:gd name="T9" fmla="*/ 437 h 2009"/>
                      <a:gd name="T10" fmla="*/ 516 w 2742"/>
                      <a:gd name="T11" fmla="*/ 534 h 2009"/>
                      <a:gd name="T12" fmla="*/ 625 w 2742"/>
                      <a:gd name="T13" fmla="*/ 566 h 2009"/>
                      <a:gd name="T14" fmla="*/ 777 w 2742"/>
                      <a:gd name="T15" fmla="*/ 545 h 2009"/>
                      <a:gd name="T16" fmla="*/ 1522 w 2742"/>
                      <a:gd name="T17" fmla="*/ 403 h 2009"/>
                      <a:gd name="T18" fmla="*/ 2729 w 2742"/>
                      <a:gd name="T19" fmla="*/ 1298 h 2009"/>
                      <a:gd name="T20" fmla="*/ 2738 w 2742"/>
                      <a:gd name="T21" fmla="*/ 1405 h 2009"/>
                      <a:gd name="T22" fmla="*/ 2668 w 2742"/>
                      <a:gd name="T23" fmla="*/ 1497 h 2009"/>
                      <a:gd name="T24" fmla="*/ 2043 w 2742"/>
                      <a:gd name="T25" fmla="*/ 1134 h 2009"/>
                      <a:gd name="T26" fmla="*/ 1999 w 2742"/>
                      <a:gd name="T27" fmla="*/ 1141 h 2009"/>
                      <a:gd name="T28" fmla="*/ 2006 w 2742"/>
                      <a:gd name="T29" fmla="*/ 1185 h 2009"/>
                      <a:gd name="T30" fmla="*/ 2444 w 2742"/>
                      <a:gd name="T31" fmla="*/ 1581 h 2009"/>
                      <a:gd name="T32" fmla="*/ 2382 w 2742"/>
                      <a:gd name="T33" fmla="*/ 1669 h 2009"/>
                      <a:gd name="T34" fmla="*/ 2288 w 2742"/>
                      <a:gd name="T35" fmla="*/ 1697 h 2009"/>
                      <a:gd name="T36" fmla="*/ 1716 w 2742"/>
                      <a:gd name="T37" fmla="*/ 1310 h 2009"/>
                      <a:gd name="T38" fmla="*/ 1706 w 2742"/>
                      <a:gd name="T39" fmla="*/ 1353 h 2009"/>
                      <a:gd name="T40" fmla="*/ 2155 w 2742"/>
                      <a:gd name="T41" fmla="*/ 1730 h 2009"/>
                      <a:gd name="T42" fmla="*/ 2105 w 2742"/>
                      <a:gd name="T43" fmla="*/ 1826 h 2009"/>
                      <a:gd name="T44" fmla="*/ 1996 w 2742"/>
                      <a:gd name="T45" fmla="*/ 1869 h 2009"/>
                      <a:gd name="T46" fmla="*/ 1581 w 2742"/>
                      <a:gd name="T47" fmla="*/ 1594 h 2009"/>
                      <a:gd name="T48" fmla="*/ 1570 w 2742"/>
                      <a:gd name="T49" fmla="*/ 1637 h 2009"/>
                      <a:gd name="T50" fmla="*/ 1822 w 2742"/>
                      <a:gd name="T51" fmla="*/ 1871 h 2009"/>
                      <a:gd name="T52" fmla="*/ 1773 w 2742"/>
                      <a:gd name="T53" fmla="*/ 1965 h 2009"/>
                      <a:gd name="T54" fmla="*/ 1669 w 2742"/>
                      <a:gd name="T55" fmla="*/ 2009 h 2009"/>
                      <a:gd name="T56" fmla="*/ 1449 w 2742"/>
                      <a:gd name="T57" fmla="*/ 1589 h 2009"/>
                      <a:gd name="T58" fmla="*/ 1422 w 2742"/>
                      <a:gd name="T59" fmla="*/ 1440 h 2009"/>
                      <a:gd name="T60" fmla="*/ 1319 w 2742"/>
                      <a:gd name="T61" fmla="*/ 1332 h 2009"/>
                      <a:gd name="T62" fmla="*/ 1193 w 2742"/>
                      <a:gd name="T63" fmla="*/ 1296 h 2009"/>
                      <a:gd name="T64" fmla="*/ 1130 w 2742"/>
                      <a:gd name="T65" fmla="*/ 1192 h 2009"/>
                      <a:gd name="T66" fmla="*/ 1010 w 2742"/>
                      <a:gd name="T67" fmla="*/ 1099 h 2009"/>
                      <a:gd name="T68" fmla="*/ 869 w 2742"/>
                      <a:gd name="T69" fmla="*/ 1083 h 2009"/>
                      <a:gd name="T70" fmla="*/ 744 w 2742"/>
                      <a:gd name="T71" fmla="*/ 1097 h 2009"/>
                      <a:gd name="T72" fmla="*/ 633 w 2742"/>
                      <a:gd name="T73" fmla="*/ 1053 h 2009"/>
                      <a:gd name="T74" fmla="*/ 493 w 2742"/>
                      <a:gd name="T75" fmla="*/ 1070 h 2009"/>
                      <a:gd name="T76" fmla="*/ 352 w 2742"/>
                      <a:gd name="T77" fmla="*/ 1035 h 2009"/>
                      <a:gd name="T78" fmla="*/ 225 w 2742"/>
                      <a:gd name="T79" fmla="*/ 1032 h 2009"/>
                      <a:gd name="T80" fmla="*/ 89 w 2742"/>
                      <a:gd name="T81" fmla="*/ 1110 h 2009"/>
                      <a:gd name="T82" fmla="*/ 0 w 2742"/>
                      <a:gd name="T83" fmla="*/ 1090 h 2009"/>
                      <a:gd name="T84" fmla="*/ 25 w 2742"/>
                      <a:gd name="T85" fmla="*/ 819 h 2009"/>
                      <a:gd name="T86" fmla="*/ 81 w 2742"/>
                      <a:gd name="T87" fmla="*/ 563 h 2009"/>
                      <a:gd name="T88" fmla="*/ 152 w 2742"/>
                      <a:gd name="T89" fmla="*/ 339 h 2009"/>
                      <a:gd name="T90" fmla="*/ 222 w 2742"/>
                      <a:gd name="T91" fmla="*/ 159 h 2009"/>
                      <a:gd name="T92" fmla="*/ 277 w 2742"/>
                      <a:gd name="T93" fmla="*/ 42 h 2009"/>
                      <a:gd name="T94" fmla="*/ 298 w 2742"/>
                      <a:gd name="T95" fmla="*/ 0 h 20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2742" h="2009">
                        <a:moveTo>
                          <a:pt x="298" y="0"/>
                        </a:moveTo>
                        <a:lnTo>
                          <a:pt x="302" y="0"/>
                        </a:lnTo>
                        <a:lnTo>
                          <a:pt x="313" y="0"/>
                        </a:lnTo>
                        <a:lnTo>
                          <a:pt x="330" y="1"/>
                        </a:lnTo>
                        <a:lnTo>
                          <a:pt x="353" y="2"/>
                        </a:lnTo>
                        <a:lnTo>
                          <a:pt x="381" y="3"/>
                        </a:lnTo>
                        <a:lnTo>
                          <a:pt x="413" y="4"/>
                        </a:lnTo>
                        <a:lnTo>
                          <a:pt x="449" y="7"/>
                        </a:lnTo>
                        <a:lnTo>
                          <a:pt x="420" y="35"/>
                        </a:lnTo>
                        <a:lnTo>
                          <a:pt x="395" y="66"/>
                        </a:lnTo>
                        <a:lnTo>
                          <a:pt x="374" y="101"/>
                        </a:lnTo>
                        <a:lnTo>
                          <a:pt x="358" y="136"/>
                        </a:lnTo>
                        <a:lnTo>
                          <a:pt x="346" y="174"/>
                        </a:lnTo>
                        <a:lnTo>
                          <a:pt x="339" y="214"/>
                        </a:lnTo>
                        <a:lnTo>
                          <a:pt x="337" y="253"/>
                        </a:lnTo>
                        <a:lnTo>
                          <a:pt x="340" y="291"/>
                        </a:lnTo>
                        <a:lnTo>
                          <a:pt x="347" y="329"/>
                        </a:lnTo>
                        <a:lnTo>
                          <a:pt x="360" y="367"/>
                        </a:lnTo>
                        <a:lnTo>
                          <a:pt x="377" y="403"/>
                        </a:lnTo>
                        <a:lnTo>
                          <a:pt x="399" y="437"/>
                        </a:lnTo>
                        <a:lnTo>
                          <a:pt x="425" y="467"/>
                        </a:lnTo>
                        <a:lnTo>
                          <a:pt x="453" y="493"/>
                        </a:lnTo>
                        <a:lnTo>
                          <a:pt x="484" y="516"/>
                        </a:lnTo>
                        <a:lnTo>
                          <a:pt x="516" y="534"/>
                        </a:lnTo>
                        <a:lnTo>
                          <a:pt x="551" y="548"/>
                        </a:lnTo>
                        <a:lnTo>
                          <a:pt x="587" y="559"/>
                        </a:lnTo>
                        <a:lnTo>
                          <a:pt x="624" y="566"/>
                        </a:lnTo>
                        <a:lnTo>
                          <a:pt x="625" y="566"/>
                        </a:lnTo>
                        <a:lnTo>
                          <a:pt x="663" y="567"/>
                        </a:lnTo>
                        <a:lnTo>
                          <a:pt x="701" y="564"/>
                        </a:lnTo>
                        <a:lnTo>
                          <a:pt x="740" y="556"/>
                        </a:lnTo>
                        <a:lnTo>
                          <a:pt x="777" y="545"/>
                        </a:lnTo>
                        <a:lnTo>
                          <a:pt x="814" y="528"/>
                        </a:lnTo>
                        <a:lnTo>
                          <a:pt x="863" y="500"/>
                        </a:lnTo>
                        <a:lnTo>
                          <a:pt x="1256" y="283"/>
                        </a:lnTo>
                        <a:lnTo>
                          <a:pt x="1522" y="403"/>
                        </a:lnTo>
                        <a:lnTo>
                          <a:pt x="2676" y="1233"/>
                        </a:lnTo>
                        <a:lnTo>
                          <a:pt x="2698" y="1252"/>
                        </a:lnTo>
                        <a:lnTo>
                          <a:pt x="2717" y="1274"/>
                        </a:lnTo>
                        <a:lnTo>
                          <a:pt x="2729" y="1298"/>
                        </a:lnTo>
                        <a:lnTo>
                          <a:pt x="2739" y="1323"/>
                        </a:lnTo>
                        <a:lnTo>
                          <a:pt x="2742" y="1351"/>
                        </a:lnTo>
                        <a:lnTo>
                          <a:pt x="2742" y="1378"/>
                        </a:lnTo>
                        <a:lnTo>
                          <a:pt x="2738" y="1405"/>
                        </a:lnTo>
                        <a:lnTo>
                          <a:pt x="2727" y="1432"/>
                        </a:lnTo>
                        <a:lnTo>
                          <a:pt x="2712" y="1457"/>
                        </a:lnTo>
                        <a:lnTo>
                          <a:pt x="2692" y="1480"/>
                        </a:lnTo>
                        <a:lnTo>
                          <a:pt x="2668" y="1497"/>
                        </a:lnTo>
                        <a:lnTo>
                          <a:pt x="2643" y="1511"/>
                        </a:lnTo>
                        <a:lnTo>
                          <a:pt x="2614" y="1519"/>
                        </a:lnTo>
                        <a:lnTo>
                          <a:pt x="2585" y="1522"/>
                        </a:lnTo>
                        <a:lnTo>
                          <a:pt x="2043" y="1134"/>
                        </a:lnTo>
                        <a:lnTo>
                          <a:pt x="2031" y="1129"/>
                        </a:lnTo>
                        <a:lnTo>
                          <a:pt x="2019" y="1128"/>
                        </a:lnTo>
                        <a:lnTo>
                          <a:pt x="2008" y="1133"/>
                        </a:lnTo>
                        <a:lnTo>
                          <a:pt x="1999" y="1141"/>
                        </a:lnTo>
                        <a:lnTo>
                          <a:pt x="1993" y="1152"/>
                        </a:lnTo>
                        <a:lnTo>
                          <a:pt x="1993" y="1165"/>
                        </a:lnTo>
                        <a:lnTo>
                          <a:pt x="1996" y="1176"/>
                        </a:lnTo>
                        <a:lnTo>
                          <a:pt x="2006" y="1185"/>
                        </a:lnTo>
                        <a:lnTo>
                          <a:pt x="2445" y="1501"/>
                        </a:lnTo>
                        <a:lnTo>
                          <a:pt x="2448" y="1527"/>
                        </a:lnTo>
                        <a:lnTo>
                          <a:pt x="2448" y="1555"/>
                        </a:lnTo>
                        <a:lnTo>
                          <a:pt x="2444" y="1581"/>
                        </a:lnTo>
                        <a:lnTo>
                          <a:pt x="2433" y="1608"/>
                        </a:lnTo>
                        <a:lnTo>
                          <a:pt x="2420" y="1632"/>
                        </a:lnTo>
                        <a:lnTo>
                          <a:pt x="2402" y="1651"/>
                        </a:lnTo>
                        <a:lnTo>
                          <a:pt x="2382" y="1669"/>
                        </a:lnTo>
                        <a:lnTo>
                          <a:pt x="2361" y="1681"/>
                        </a:lnTo>
                        <a:lnTo>
                          <a:pt x="2337" y="1690"/>
                        </a:lnTo>
                        <a:lnTo>
                          <a:pt x="2313" y="1696"/>
                        </a:lnTo>
                        <a:lnTo>
                          <a:pt x="2288" y="1697"/>
                        </a:lnTo>
                        <a:lnTo>
                          <a:pt x="1752" y="1311"/>
                        </a:lnTo>
                        <a:lnTo>
                          <a:pt x="1741" y="1306"/>
                        </a:lnTo>
                        <a:lnTo>
                          <a:pt x="1728" y="1305"/>
                        </a:lnTo>
                        <a:lnTo>
                          <a:pt x="1716" y="1310"/>
                        </a:lnTo>
                        <a:lnTo>
                          <a:pt x="1707" y="1318"/>
                        </a:lnTo>
                        <a:lnTo>
                          <a:pt x="1701" y="1329"/>
                        </a:lnTo>
                        <a:lnTo>
                          <a:pt x="1701" y="1342"/>
                        </a:lnTo>
                        <a:lnTo>
                          <a:pt x="1706" y="1353"/>
                        </a:lnTo>
                        <a:lnTo>
                          <a:pt x="1714" y="1363"/>
                        </a:lnTo>
                        <a:lnTo>
                          <a:pt x="2152" y="1679"/>
                        </a:lnTo>
                        <a:lnTo>
                          <a:pt x="2156" y="1704"/>
                        </a:lnTo>
                        <a:lnTo>
                          <a:pt x="2155" y="1730"/>
                        </a:lnTo>
                        <a:lnTo>
                          <a:pt x="2149" y="1755"/>
                        </a:lnTo>
                        <a:lnTo>
                          <a:pt x="2140" y="1779"/>
                        </a:lnTo>
                        <a:lnTo>
                          <a:pt x="2126" y="1802"/>
                        </a:lnTo>
                        <a:lnTo>
                          <a:pt x="2105" y="1826"/>
                        </a:lnTo>
                        <a:lnTo>
                          <a:pt x="2081" y="1845"/>
                        </a:lnTo>
                        <a:lnTo>
                          <a:pt x="2054" y="1857"/>
                        </a:lnTo>
                        <a:lnTo>
                          <a:pt x="2026" y="1865"/>
                        </a:lnTo>
                        <a:lnTo>
                          <a:pt x="1996" y="1869"/>
                        </a:lnTo>
                        <a:lnTo>
                          <a:pt x="1616" y="1595"/>
                        </a:lnTo>
                        <a:lnTo>
                          <a:pt x="1604" y="1589"/>
                        </a:lnTo>
                        <a:lnTo>
                          <a:pt x="1593" y="1589"/>
                        </a:lnTo>
                        <a:lnTo>
                          <a:pt x="1581" y="1594"/>
                        </a:lnTo>
                        <a:lnTo>
                          <a:pt x="1572" y="1602"/>
                        </a:lnTo>
                        <a:lnTo>
                          <a:pt x="1566" y="1613"/>
                        </a:lnTo>
                        <a:lnTo>
                          <a:pt x="1566" y="1626"/>
                        </a:lnTo>
                        <a:lnTo>
                          <a:pt x="1570" y="1637"/>
                        </a:lnTo>
                        <a:lnTo>
                          <a:pt x="1579" y="1647"/>
                        </a:lnTo>
                        <a:lnTo>
                          <a:pt x="1821" y="1820"/>
                        </a:lnTo>
                        <a:lnTo>
                          <a:pt x="1823" y="1846"/>
                        </a:lnTo>
                        <a:lnTo>
                          <a:pt x="1822" y="1871"/>
                        </a:lnTo>
                        <a:lnTo>
                          <a:pt x="1817" y="1896"/>
                        </a:lnTo>
                        <a:lnTo>
                          <a:pt x="1808" y="1920"/>
                        </a:lnTo>
                        <a:lnTo>
                          <a:pt x="1794" y="1943"/>
                        </a:lnTo>
                        <a:lnTo>
                          <a:pt x="1773" y="1965"/>
                        </a:lnTo>
                        <a:lnTo>
                          <a:pt x="1750" y="1984"/>
                        </a:lnTo>
                        <a:lnTo>
                          <a:pt x="1725" y="1997"/>
                        </a:lnTo>
                        <a:lnTo>
                          <a:pt x="1697" y="2006"/>
                        </a:lnTo>
                        <a:lnTo>
                          <a:pt x="1669" y="2009"/>
                        </a:lnTo>
                        <a:lnTo>
                          <a:pt x="1400" y="1815"/>
                        </a:lnTo>
                        <a:lnTo>
                          <a:pt x="1445" y="1621"/>
                        </a:lnTo>
                        <a:lnTo>
                          <a:pt x="1448" y="1605"/>
                        </a:lnTo>
                        <a:lnTo>
                          <a:pt x="1449" y="1589"/>
                        </a:lnTo>
                        <a:lnTo>
                          <a:pt x="1452" y="1550"/>
                        </a:lnTo>
                        <a:lnTo>
                          <a:pt x="1446" y="1512"/>
                        </a:lnTo>
                        <a:lnTo>
                          <a:pt x="1437" y="1475"/>
                        </a:lnTo>
                        <a:lnTo>
                          <a:pt x="1422" y="1440"/>
                        </a:lnTo>
                        <a:lnTo>
                          <a:pt x="1402" y="1407"/>
                        </a:lnTo>
                        <a:lnTo>
                          <a:pt x="1379" y="1379"/>
                        </a:lnTo>
                        <a:lnTo>
                          <a:pt x="1350" y="1353"/>
                        </a:lnTo>
                        <a:lnTo>
                          <a:pt x="1319" y="1332"/>
                        </a:lnTo>
                        <a:lnTo>
                          <a:pt x="1283" y="1314"/>
                        </a:lnTo>
                        <a:lnTo>
                          <a:pt x="1245" y="1302"/>
                        </a:lnTo>
                        <a:lnTo>
                          <a:pt x="1212" y="1297"/>
                        </a:lnTo>
                        <a:lnTo>
                          <a:pt x="1193" y="1296"/>
                        </a:lnTo>
                        <a:lnTo>
                          <a:pt x="1174" y="1296"/>
                        </a:lnTo>
                        <a:lnTo>
                          <a:pt x="1165" y="1259"/>
                        </a:lnTo>
                        <a:lnTo>
                          <a:pt x="1150" y="1225"/>
                        </a:lnTo>
                        <a:lnTo>
                          <a:pt x="1130" y="1192"/>
                        </a:lnTo>
                        <a:lnTo>
                          <a:pt x="1106" y="1162"/>
                        </a:lnTo>
                        <a:lnTo>
                          <a:pt x="1078" y="1137"/>
                        </a:lnTo>
                        <a:lnTo>
                          <a:pt x="1046" y="1115"/>
                        </a:lnTo>
                        <a:lnTo>
                          <a:pt x="1010" y="1099"/>
                        </a:lnTo>
                        <a:lnTo>
                          <a:pt x="972" y="1087"/>
                        </a:lnTo>
                        <a:lnTo>
                          <a:pt x="941" y="1081"/>
                        </a:lnTo>
                        <a:lnTo>
                          <a:pt x="904" y="1080"/>
                        </a:lnTo>
                        <a:lnTo>
                          <a:pt x="869" y="1083"/>
                        </a:lnTo>
                        <a:lnTo>
                          <a:pt x="835" y="1091"/>
                        </a:lnTo>
                        <a:lnTo>
                          <a:pt x="802" y="1103"/>
                        </a:lnTo>
                        <a:lnTo>
                          <a:pt x="772" y="1119"/>
                        </a:lnTo>
                        <a:lnTo>
                          <a:pt x="744" y="1097"/>
                        </a:lnTo>
                        <a:lnTo>
                          <a:pt x="714" y="1080"/>
                        </a:lnTo>
                        <a:lnTo>
                          <a:pt x="680" y="1065"/>
                        </a:lnTo>
                        <a:lnTo>
                          <a:pt x="644" y="1055"/>
                        </a:lnTo>
                        <a:lnTo>
                          <a:pt x="633" y="1053"/>
                        </a:lnTo>
                        <a:lnTo>
                          <a:pt x="621" y="1052"/>
                        </a:lnTo>
                        <a:lnTo>
                          <a:pt x="577" y="1051"/>
                        </a:lnTo>
                        <a:lnTo>
                          <a:pt x="535" y="1058"/>
                        </a:lnTo>
                        <a:lnTo>
                          <a:pt x="493" y="1070"/>
                        </a:lnTo>
                        <a:lnTo>
                          <a:pt x="456" y="1089"/>
                        </a:lnTo>
                        <a:lnTo>
                          <a:pt x="424" y="1066"/>
                        </a:lnTo>
                        <a:lnTo>
                          <a:pt x="389" y="1047"/>
                        </a:lnTo>
                        <a:lnTo>
                          <a:pt x="352" y="1035"/>
                        </a:lnTo>
                        <a:lnTo>
                          <a:pt x="313" y="1028"/>
                        </a:lnTo>
                        <a:lnTo>
                          <a:pt x="284" y="1027"/>
                        </a:lnTo>
                        <a:lnTo>
                          <a:pt x="255" y="1028"/>
                        </a:lnTo>
                        <a:lnTo>
                          <a:pt x="225" y="1032"/>
                        </a:lnTo>
                        <a:lnTo>
                          <a:pt x="187" y="1045"/>
                        </a:lnTo>
                        <a:lnTo>
                          <a:pt x="151" y="1062"/>
                        </a:lnTo>
                        <a:lnTo>
                          <a:pt x="118" y="1084"/>
                        </a:lnTo>
                        <a:lnTo>
                          <a:pt x="89" y="1110"/>
                        </a:lnTo>
                        <a:lnTo>
                          <a:pt x="65" y="1139"/>
                        </a:lnTo>
                        <a:lnTo>
                          <a:pt x="45" y="1172"/>
                        </a:lnTo>
                        <a:lnTo>
                          <a:pt x="2" y="1159"/>
                        </a:lnTo>
                        <a:lnTo>
                          <a:pt x="0" y="1090"/>
                        </a:lnTo>
                        <a:lnTo>
                          <a:pt x="3" y="1021"/>
                        </a:lnTo>
                        <a:lnTo>
                          <a:pt x="8" y="953"/>
                        </a:lnTo>
                        <a:lnTo>
                          <a:pt x="15" y="885"/>
                        </a:lnTo>
                        <a:lnTo>
                          <a:pt x="25" y="819"/>
                        </a:lnTo>
                        <a:lnTo>
                          <a:pt x="36" y="752"/>
                        </a:lnTo>
                        <a:lnTo>
                          <a:pt x="50" y="687"/>
                        </a:lnTo>
                        <a:lnTo>
                          <a:pt x="65" y="624"/>
                        </a:lnTo>
                        <a:lnTo>
                          <a:pt x="81" y="563"/>
                        </a:lnTo>
                        <a:lnTo>
                          <a:pt x="98" y="503"/>
                        </a:lnTo>
                        <a:lnTo>
                          <a:pt x="116" y="446"/>
                        </a:lnTo>
                        <a:lnTo>
                          <a:pt x="133" y="391"/>
                        </a:lnTo>
                        <a:lnTo>
                          <a:pt x="152" y="339"/>
                        </a:lnTo>
                        <a:lnTo>
                          <a:pt x="170" y="289"/>
                        </a:lnTo>
                        <a:lnTo>
                          <a:pt x="188" y="242"/>
                        </a:lnTo>
                        <a:lnTo>
                          <a:pt x="206" y="200"/>
                        </a:lnTo>
                        <a:lnTo>
                          <a:pt x="222" y="159"/>
                        </a:lnTo>
                        <a:lnTo>
                          <a:pt x="239" y="124"/>
                        </a:lnTo>
                        <a:lnTo>
                          <a:pt x="252" y="93"/>
                        </a:lnTo>
                        <a:lnTo>
                          <a:pt x="265" y="65"/>
                        </a:lnTo>
                        <a:lnTo>
                          <a:pt x="277" y="42"/>
                        </a:lnTo>
                        <a:lnTo>
                          <a:pt x="285" y="24"/>
                        </a:lnTo>
                        <a:lnTo>
                          <a:pt x="292" y="10"/>
                        </a:lnTo>
                        <a:lnTo>
                          <a:pt x="296" y="2"/>
                        </a:lnTo>
                        <a:lnTo>
                          <a:pt x="29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" name="Freeform 36"/>
                  <p:cNvSpPr>
                    <a:spLocks/>
                  </p:cNvSpPr>
                  <p:nvPr/>
                </p:nvSpPr>
                <p:spPr bwMode="auto">
                  <a:xfrm>
                    <a:off x="-1381127" y="2312994"/>
                    <a:ext cx="1000127" cy="576265"/>
                  </a:xfrm>
                  <a:custGeom>
                    <a:avLst/>
                    <a:gdLst>
                      <a:gd name="T0" fmla="*/ 823 w 2520"/>
                      <a:gd name="T1" fmla="*/ 1 h 1453"/>
                      <a:gd name="T2" fmla="*/ 887 w 2520"/>
                      <a:gd name="T3" fmla="*/ 20 h 1453"/>
                      <a:gd name="T4" fmla="*/ 1749 w 2520"/>
                      <a:gd name="T5" fmla="*/ 410 h 1453"/>
                      <a:gd name="T6" fmla="*/ 1799 w 2520"/>
                      <a:gd name="T7" fmla="*/ 429 h 1453"/>
                      <a:gd name="T8" fmla="*/ 1838 w 2520"/>
                      <a:gd name="T9" fmla="*/ 442 h 1453"/>
                      <a:gd name="T10" fmla="*/ 1882 w 2520"/>
                      <a:gd name="T11" fmla="*/ 447 h 1453"/>
                      <a:gd name="T12" fmla="*/ 1940 w 2520"/>
                      <a:gd name="T13" fmla="*/ 446 h 1453"/>
                      <a:gd name="T14" fmla="*/ 2004 w 2520"/>
                      <a:gd name="T15" fmla="*/ 442 h 1453"/>
                      <a:gd name="T16" fmla="*/ 2071 w 2520"/>
                      <a:gd name="T17" fmla="*/ 434 h 1453"/>
                      <a:gd name="T18" fmla="*/ 2135 w 2520"/>
                      <a:gd name="T19" fmla="*/ 426 h 1453"/>
                      <a:gd name="T20" fmla="*/ 2187 w 2520"/>
                      <a:gd name="T21" fmla="*/ 418 h 1453"/>
                      <a:gd name="T22" fmla="*/ 2223 w 2520"/>
                      <a:gd name="T23" fmla="*/ 412 h 1453"/>
                      <a:gd name="T24" fmla="*/ 2237 w 2520"/>
                      <a:gd name="T25" fmla="*/ 410 h 1453"/>
                      <a:gd name="T26" fmla="*/ 2244 w 2520"/>
                      <a:gd name="T27" fmla="*/ 418 h 1453"/>
                      <a:gd name="T28" fmla="*/ 2265 w 2520"/>
                      <a:gd name="T29" fmla="*/ 442 h 1453"/>
                      <a:gd name="T30" fmla="*/ 2294 w 2520"/>
                      <a:gd name="T31" fmla="*/ 482 h 1453"/>
                      <a:gd name="T32" fmla="*/ 2331 w 2520"/>
                      <a:gd name="T33" fmla="*/ 539 h 1453"/>
                      <a:gd name="T34" fmla="*/ 2370 w 2520"/>
                      <a:gd name="T35" fmla="*/ 613 h 1453"/>
                      <a:gd name="T36" fmla="*/ 2410 w 2520"/>
                      <a:gd name="T37" fmla="*/ 703 h 1453"/>
                      <a:gd name="T38" fmla="*/ 2448 w 2520"/>
                      <a:gd name="T39" fmla="*/ 810 h 1453"/>
                      <a:gd name="T40" fmla="*/ 2482 w 2520"/>
                      <a:gd name="T41" fmla="*/ 933 h 1453"/>
                      <a:gd name="T42" fmla="*/ 2506 w 2520"/>
                      <a:gd name="T43" fmla="*/ 1072 h 1453"/>
                      <a:gd name="T44" fmla="*/ 2519 w 2520"/>
                      <a:gd name="T45" fmla="*/ 1228 h 1453"/>
                      <a:gd name="T46" fmla="*/ 2517 w 2520"/>
                      <a:gd name="T47" fmla="*/ 1402 h 1453"/>
                      <a:gd name="T48" fmla="*/ 2296 w 2520"/>
                      <a:gd name="T49" fmla="*/ 1436 h 1453"/>
                      <a:gd name="T50" fmla="*/ 1131 w 2520"/>
                      <a:gd name="T51" fmla="*/ 598 h 1453"/>
                      <a:gd name="T52" fmla="*/ 318 w 2520"/>
                      <a:gd name="T53" fmla="*/ 721 h 1453"/>
                      <a:gd name="T54" fmla="*/ 287 w 2520"/>
                      <a:gd name="T55" fmla="*/ 736 h 1453"/>
                      <a:gd name="T56" fmla="*/ 224 w 2520"/>
                      <a:gd name="T57" fmla="*/ 749 h 1453"/>
                      <a:gd name="T58" fmla="*/ 159 w 2520"/>
                      <a:gd name="T59" fmla="*/ 742 h 1453"/>
                      <a:gd name="T60" fmla="*/ 98 w 2520"/>
                      <a:gd name="T61" fmla="*/ 714 h 1453"/>
                      <a:gd name="T62" fmla="*/ 47 w 2520"/>
                      <a:gd name="T63" fmla="*/ 668 h 1453"/>
                      <a:gd name="T64" fmla="*/ 13 w 2520"/>
                      <a:gd name="T65" fmla="*/ 607 h 1453"/>
                      <a:gd name="T66" fmla="*/ 0 w 2520"/>
                      <a:gd name="T67" fmla="*/ 542 h 1453"/>
                      <a:gd name="T68" fmla="*/ 9 w 2520"/>
                      <a:gd name="T69" fmla="*/ 477 h 1453"/>
                      <a:gd name="T70" fmla="*/ 36 w 2520"/>
                      <a:gd name="T71" fmla="*/ 418 h 1453"/>
                      <a:gd name="T72" fmla="*/ 81 w 2520"/>
                      <a:gd name="T73" fmla="*/ 369 h 1453"/>
                      <a:gd name="T74" fmla="*/ 357 w 2520"/>
                      <a:gd name="T75" fmla="*/ 214 h 1453"/>
                      <a:gd name="T76" fmla="*/ 724 w 2520"/>
                      <a:gd name="T77" fmla="*/ 13 h 1453"/>
                      <a:gd name="T78" fmla="*/ 789 w 2520"/>
                      <a:gd name="T79" fmla="*/ 0 h 14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2520" h="1453">
                        <a:moveTo>
                          <a:pt x="789" y="0"/>
                        </a:moveTo>
                        <a:lnTo>
                          <a:pt x="823" y="1"/>
                        </a:lnTo>
                        <a:lnTo>
                          <a:pt x="855" y="8"/>
                        </a:lnTo>
                        <a:lnTo>
                          <a:pt x="887" y="20"/>
                        </a:lnTo>
                        <a:lnTo>
                          <a:pt x="1721" y="398"/>
                        </a:lnTo>
                        <a:lnTo>
                          <a:pt x="1749" y="410"/>
                        </a:lnTo>
                        <a:lnTo>
                          <a:pt x="1774" y="420"/>
                        </a:lnTo>
                        <a:lnTo>
                          <a:pt x="1799" y="429"/>
                        </a:lnTo>
                        <a:lnTo>
                          <a:pt x="1821" y="436"/>
                        </a:lnTo>
                        <a:lnTo>
                          <a:pt x="1838" y="442"/>
                        </a:lnTo>
                        <a:lnTo>
                          <a:pt x="1858" y="445"/>
                        </a:lnTo>
                        <a:lnTo>
                          <a:pt x="1882" y="447"/>
                        </a:lnTo>
                        <a:lnTo>
                          <a:pt x="1908" y="447"/>
                        </a:lnTo>
                        <a:lnTo>
                          <a:pt x="1940" y="446"/>
                        </a:lnTo>
                        <a:lnTo>
                          <a:pt x="1971" y="444"/>
                        </a:lnTo>
                        <a:lnTo>
                          <a:pt x="2004" y="442"/>
                        </a:lnTo>
                        <a:lnTo>
                          <a:pt x="2038" y="438"/>
                        </a:lnTo>
                        <a:lnTo>
                          <a:pt x="2071" y="434"/>
                        </a:lnTo>
                        <a:lnTo>
                          <a:pt x="2104" y="430"/>
                        </a:lnTo>
                        <a:lnTo>
                          <a:pt x="2135" y="426"/>
                        </a:lnTo>
                        <a:lnTo>
                          <a:pt x="2163" y="421"/>
                        </a:lnTo>
                        <a:lnTo>
                          <a:pt x="2187" y="418"/>
                        </a:lnTo>
                        <a:lnTo>
                          <a:pt x="2208" y="414"/>
                        </a:lnTo>
                        <a:lnTo>
                          <a:pt x="2223" y="412"/>
                        </a:lnTo>
                        <a:lnTo>
                          <a:pt x="2233" y="410"/>
                        </a:lnTo>
                        <a:lnTo>
                          <a:pt x="2237" y="410"/>
                        </a:lnTo>
                        <a:lnTo>
                          <a:pt x="2239" y="411"/>
                        </a:lnTo>
                        <a:lnTo>
                          <a:pt x="2244" y="418"/>
                        </a:lnTo>
                        <a:lnTo>
                          <a:pt x="2253" y="428"/>
                        </a:lnTo>
                        <a:lnTo>
                          <a:pt x="2265" y="442"/>
                        </a:lnTo>
                        <a:lnTo>
                          <a:pt x="2278" y="460"/>
                        </a:lnTo>
                        <a:lnTo>
                          <a:pt x="2294" y="482"/>
                        </a:lnTo>
                        <a:lnTo>
                          <a:pt x="2311" y="508"/>
                        </a:lnTo>
                        <a:lnTo>
                          <a:pt x="2331" y="539"/>
                        </a:lnTo>
                        <a:lnTo>
                          <a:pt x="2350" y="574"/>
                        </a:lnTo>
                        <a:lnTo>
                          <a:pt x="2370" y="613"/>
                        </a:lnTo>
                        <a:lnTo>
                          <a:pt x="2391" y="656"/>
                        </a:lnTo>
                        <a:lnTo>
                          <a:pt x="2410" y="703"/>
                        </a:lnTo>
                        <a:lnTo>
                          <a:pt x="2430" y="753"/>
                        </a:lnTo>
                        <a:lnTo>
                          <a:pt x="2448" y="810"/>
                        </a:lnTo>
                        <a:lnTo>
                          <a:pt x="2466" y="868"/>
                        </a:lnTo>
                        <a:lnTo>
                          <a:pt x="2482" y="933"/>
                        </a:lnTo>
                        <a:lnTo>
                          <a:pt x="2495" y="1001"/>
                        </a:lnTo>
                        <a:lnTo>
                          <a:pt x="2506" y="1072"/>
                        </a:lnTo>
                        <a:lnTo>
                          <a:pt x="2514" y="1148"/>
                        </a:lnTo>
                        <a:lnTo>
                          <a:pt x="2519" y="1228"/>
                        </a:lnTo>
                        <a:lnTo>
                          <a:pt x="2520" y="1314"/>
                        </a:lnTo>
                        <a:lnTo>
                          <a:pt x="2517" y="1402"/>
                        </a:lnTo>
                        <a:lnTo>
                          <a:pt x="2317" y="1453"/>
                        </a:lnTo>
                        <a:lnTo>
                          <a:pt x="2296" y="1436"/>
                        </a:lnTo>
                        <a:lnTo>
                          <a:pt x="1574" y="916"/>
                        </a:lnTo>
                        <a:lnTo>
                          <a:pt x="1131" y="598"/>
                        </a:lnTo>
                        <a:lnTo>
                          <a:pt x="808" y="451"/>
                        </a:lnTo>
                        <a:lnTo>
                          <a:pt x="318" y="721"/>
                        </a:lnTo>
                        <a:lnTo>
                          <a:pt x="318" y="722"/>
                        </a:lnTo>
                        <a:lnTo>
                          <a:pt x="287" y="736"/>
                        </a:lnTo>
                        <a:lnTo>
                          <a:pt x="256" y="744"/>
                        </a:lnTo>
                        <a:lnTo>
                          <a:pt x="224" y="749"/>
                        </a:lnTo>
                        <a:lnTo>
                          <a:pt x="191" y="748"/>
                        </a:lnTo>
                        <a:lnTo>
                          <a:pt x="159" y="742"/>
                        </a:lnTo>
                        <a:lnTo>
                          <a:pt x="128" y="730"/>
                        </a:lnTo>
                        <a:lnTo>
                          <a:pt x="98" y="714"/>
                        </a:lnTo>
                        <a:lnTo>
                          <a:pt x="71" y="694"/>
                        </a:lnTo>
                        <a:lnTo>
                          <a:pt x="47" y="668"/>
                        </a:lnTo>
                        <a:lnTo>
                          <a:pt x="27" y="640"/>
                        </a:lnTo>
                        <a:lnTo>
                          <a:pt x="13" y="607"/>
                        </a:lnTo>
                        <a:lnTo>
                          <a:pt x="4" y="575"/>
                        </a:lnTo>
                        <a:lnTo>
                          <a:pt x="0" y="542"/>
                        </a:lnTo>
                        <a:lnTo>
                          <a:pt x="2" y="510"/>
                        </a:lnTo>
                        <a:lnTo>
                          <a:pt x="9" y="477"/>
                        </a:lnTo>
                        <a:lnTo>
                          <a:pt x="20" y="446"/>
                        </a:lnTo>
                        <a:lnTo>
                          <a:pt x="36" y="418"/>
                        </a:lnTo>
                        <a:lnTo>
                          <a:pt x="57" y="392"/>
                        </a:lnTo>
                        <a:lnTo>
                          <a:pt x="81" y="369"/>
                        </a:lnTo>
                        <a:lnTo>
                          <a:pt x="110" y="350"/>
                        </a:lnTo>
                        <a:lnTo>
                          <a:pt x="357" y="214"/>
                        </a:lnTo>
                        <a:lnTo>
                          <a:pt x="694" y="27"/>
                        </a:lnTo>
                        <a:lnTo>
                          <a:pt x="724" y="13"/>
                        </a:lnTo>
                        <a:lnTo>
                          <a:pt x="757" y="5"/>
                        </a:lnTo>
                        <a:lnTo>
                          <a:pt x="78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37"/>
                  <p:cNvSpPr>
                    <a:spLocks/>
                  </p:cNvSpPr>
                  <p:nvPr/>
                </p:nvSpPr>
                <p:spPr bwMode="auto">
                  <a:xfrm>
                    <a:off x="-1508125" y="2876551"/>
                    <a:ext cx="484188" cy="334963"/>
                  </a:xfrm>
                  <a:custGeom>
                    <a:avLst/>
                    <a:gdLst>
                      <a:gd name="T0" fmla="*/ 183 w 1221"/>
                      <a:gd name="T1" fmla="*/ 1 h 844"/>
                      <a:gd name="T2" fmla="*/ 235 w 1221"/>
                      <a:gd name="T3" fmla="*/ 17 h 844"/>
                      <a:gd name="T4" fmla="*/ 279 w 1221"/>
                      <a:gd name="T5" fmla="*/ 50 h 844"/>
                      <a:gd name="T6" fmla="*/ 309 w 1221"/>
                      <a:gd name="T7" fmla="*/ 96 h 844"/>
                      <a:gd name="T8" fmla="*/ 319 w 1221"/>
                      <a:gd name="T9" fmla="*/ 130 h 844"/>
                      <a:gd name="T10" fmla="*/ 347 w 1221"/>
                      <a:gd name="T11" fmla="*/ 80 h 844"/>
                      <a:gd name="T12" fmla="*/ 390 w 1221"/>
                      <a:gd name="T13" fmla="*/ 45 h 844"/>
                      <a:gd name="T14" fmla="*/ 443 w 1221"/>
                      <a:gd name="T15" fmla="*/ 25 h 844"/>
                      <a:gd name="T16" fmla="*/ 501 w 1221"/>
                      <a:gd name="T17" fmla="*/ 26 h 844"/>
                      <a:gd name="T18" fmla="*/ 554 w 1221"/>
                      <a:gd name="T19" fmla="*/ 47 h 844"/>
                      <a:gd name="T20" fmla="*/ 594 w 1221"/>
                      <a:gd name="T21" fmla="*/ 83 h 844"/>
                      <a:gd name="T22" fmla="*/ 621 w 1221"/>
                      <a:gd name="T23" fmla="*/ 130 h 844"/>
                      <a:gd name="T24" fmla="*/ 630 w 1221"/>
                      <a:gd name="T25" fmla="*/ 185 h 844"/>
                      <a:gd name="T26" fmla="*/ 642 w 1221"/>
                      <a:gd name="T27" fmla="*/ 148 h 844"/>
                      <a:gd name="T28" fmla="*/ 672 w 1221"/>
                      <a:gd name="T29" fmla="*/ 102 h 844"/>
                      <a:gd name="T30" fmla="*/ 716 w 1221"/>
                      <a:gd name="T31" fmla="*/ 70 h 844"/>
                      <a:gd name="T32" fmla="*/ 768 w 1221"/>
                      <a:gd name="T33" fmla="*/ 54 h 844"/>
                      <a:gd name="T34" fmla="*/ 824 w 1221"/>
                      <a:gd name="T35" fmla="*/ 56 h 844"/>
                      <a:gd name="T36" fmla="*/ 882 w 1221"/>
                      <a:gd name="T37" fmla="*/ 83 h 844"/>
                      <a:gd name="T38" fmla="*/ 925 w 1221"/>
                      <a:gd name="T39" fmla="*/ 127 h 844"/>
                      <a:gd name="T40" fmla="*/ 947 w 1221"/>
                      <a:gd name="T41" fmla="*/ 185 h 844"/>
                      <a:gd name="T42" fmla="*/ 945 w 1221"/>
                      <a:gd name="T43" fmla="*/ 248 h 844"/>
                      <a:gd name="T44" fmla="*/ 940 w 1221"/>
                      <a:gd name="T45" fmla="*/ 323 h 844"/>
                      <a:gd name="T46" fmla="*/ 984 w 1221"/>
                      <a:gd name="T47" fmla="*/ 287 h 844"/>
                      <a:gd name="T48" fmla="*/ 1038 w 1221"/>
                      <a:gd name="T49" fmla="*/ 270 h 844"/>
                      <a:gd name="T50" fmla="*/ 1097 w 1221"/>
                      <a:gd name="T51" fmla="*/ 272 h 844"/>
                      <a:gd name="T52" fmla="*/ 1155 w 1221"/>
                      <a:gd name="T53" fmla="*/ 299 h 844"/>
                      <a:gd name="T54" fmla="*/ 1197 w 1221"/>
                      <a:gd name="T55" fmla="*/ 342 h 844"/>
                      <a:gd name="T56" fmla="*/ 1219 w 1221"/>
                      <a:gd name="T57" fmla="*/ 400 h 844"/>
                      <a:gd name="T58" fmla="*/ 1218 w 1221"/>
                      <a:gd name="T59" fmla="*/ 463 h 844"/>
                      <a:gd name="T60" fmla="*/ 1148 w 1221"/>
                      <a:gd name="T61" fmla="*/ 750 h 844"/>
                      <a:gd name="T62" fmla="*/ 1116 w 1221"/>
                      <a:gd name="T63" fmla="*/ 797 h 844"/>
                      <a:gd name="T64" fmla="*/ 1068 w 1221"/>
                      <a:gd name="T65" fmla="*/ 830 h 844"/>
                      <a:gd name="T66" fmla="*/ 1013 w 1221"/>
                      <a:gd name="T67" fmla="*/ 844 h 844"/>
                      <a:gd name="T68" fmla="*/ 964 w 1221"/>
                      <a:gd name="T69" fmla="*/ 840 h 844"/>
                      <a:gd name="T70" fmla="*/ 911 w 1221"/>
                      <a:gd name="T71" fmla="*/ 817 h 844"/>
                      <a:gd name="T72" fmla="*/ 871 w 1221"/>
                      <a:gd name="T73" fmla="*/ 777 h 844"/>
                      <a:gd name="T74" fmla="*/ 846 w 1221"/>
                      <a:gd name="T75" fmla="*/ 727 h 844"/>
                      <a:gd name="T76" fmla="*/ 842 w 1221"/>
                      <a:gd name="T77" fmla="*/ 670 h 844"/>
                      <a:gd name="T78" fmla="*/ 801 w 1221"/>
                      <a:gd name="T79" fmla="*/ 712 h 844"/>
                      <a:gd name="T80" fmla="*/ 749 w 1221"/>
                      <a:gd name="T81" fmla="*/ 737 h 844"/>
                      <a:gd name="T82" fmla="*/ 689 w 1221"/>
                      <a:gd name="T83" fmla="*/ 743 h 844"/>
                      <a:gd name="T84" fmla="*/ 639 w 1221"/>
                      <a:gd name="T85" fmla="*/ 729 h 844"/>
                      <a:gd name="T86" fmla="*/ 589 w 1221"/>
                      <a:gd name="T87" fmla="*/ 692 h 844"/>
                      <a:gd name="T88" fmla="*/ 556 w 1221"/>
                      <a:gd name="T89" fmla="*/ 640 h 844"/>
                      <a:gd name="T90" fmla="*/ 546 w 1221"/>
                      <a:gd name="T91" fmla="*/ 579 h 844"/>
                      <a:gd name="T92" fmla="*/ 553 w 1221"/>
                      <a:gd name="T93" fmla="*/ 538 h 844"/>
                      <a:gd name="T94" fmla="*/ 512 w 1221"/>
                      <a:gd name="T95" fmla="*/ 579 h 844"/>
                      <a:gd name="T96" fmla="*/ 460 w 1221"/>
                      <a:gd name="T97" fmla="*/ 604 h 844"/>
                      <a:gd name="T98" fmla="*/ 401 w 1221"/>
                      <a:gd name="T99" fmla="*/ 609 h 844"/>
                      <a:gd name="T100" fmla="*/ 360 w 1221"/>
                      <a:gd name="T101" fmla="*/ 599 h 844"/>
                      <a:gd name="T102" fmla="*/ 311 w 1221"/>
                      <a:gd name="T103" fmla="*/ 569 h 844"/>
                      <a:gd name="T104" fmla="*/ 276 w 1221"/>
                      <a:gd name="T105" fmla="*/ 525 h 844"/>
                      <a:gd name="T106" fmla="*/ 240 w 1221"/>
                      <a:gd name="T107" fmla="*/ 508 h 844"/>
                      <a:gd name="T108" fmla="*/ 187 w 1221"/>
                      <a:gd name="T109" fmla="*/ 512 h 844"/>
                      <a:gd name="T110" fmla="*/ 134 w 1221"/>
                      <a:gd name="T111" fmla="*/ 495 h 844"/>
                      <a:gd name="T112" fmla="*/ 89 w 1221"/>
                      <a:gd name="T113" fmla="*/ 462 h 844"/>
                      <a:gd name="T114" fmla="*/ 58 w 1221"/>
                      <a:gd name="T115" fmla="*/ 415 h 844"/>
                      <a:gd name="T116" fmla="*/ 5 w 1221"/>
                      <a:gd name="T117" fmla="*/ 193 h 844"/>
                      <a:gd name="T118" fmla="*/ 3 w 1221"/>
                      <a:gd name="T119" fmla="*/ 130 h 844"/>
                      <a:gd name="T120" fmla="*/ 25 w 1221"/>
                      <a:gd name="T121" fmla="*/ 73 h 844"/>
                      <a:gd name="T122" fmla="*/ 68 w 1221"/>
                      <a:gd name="T123" fmla="*/ 28 h 844"/>
                      <a:gd name="T124" fmla="*/ 126 w 1221"/>
                      <a:gd name="T125" fmla="*/ 3 h 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221" h="844">
                        <a:moveTo>
                          <a:pt x="155" y="0"/>
                        </a:moveTo>
                        <a:lnTo>
                          <a:pt x="183" y="1"/>
                        </a:lnTo>
                        <a:lnTo>
                          <a:pt x="209" y="7"/>
                        </a:lnTo>
                        <a:lnTo>
                          <a:pt x="235" y="17"/>
                        </a:lnTo>
                        <a:lnTo>
                          <a:pt x="258" y="32"/>
                        </a:lnTo>
                        <a:lnTo>
                          <a:pt x="279" y="50"/>
                        </a:lnTo>
                        <a:lnTo>
                          <a:pt x="296" y="71"/>
                        </a:lnTo>
                        <a:lnTo>
                          <a:pt x="309" y="96"/>
                        </a:lnTo>
                        <a:lnTo>
                          <a:pt x="318" y="124"/>
                        </a:lnTo>
                        <a:lnTo>
                          <a:pt x="319" y="130"/>
                        </a:lnTo>
                        <a:lnTo>
                          <a:pt x="331" y="103"/>
                        </a:lnTo>
                        <a:lnTo>
                          <a:pt x="347" y="80"/>
                        </a:lnTo>
                        <a:lnTo>
                          <a:pt x="367" y="61"/>
                        </a:lnTo>
                        <a:lnTo>
                          <a:pt x="390" y="45"/>
                        </a:lnTo>
                        <a:lnTo>
                          <a:pt x="415" y="33"/>
                        </a:lnTo>
                        <a:lnTo>
                          <a:pt x="443" y="25"/>
                        </a:lnTo>
                        <a:lnTo>
                          <a:pt x="472" y="23"/>
                        </a:lnTo>
                        <a:lnTo>
                          <a:pt x="501" y="26"/>
                        </a:lnTo>
                        <a:lnTo>
                          <a:pt x="528" y="34"/>
                        </a:lnTo>
                        <a:lnTo>
                          <a:pt x="554" y="47"/>
                        </a:lnTo>
                        <a:lnTo>
                          <a:pt x="576" y="63"/>
                        </a:lnTo>
                        <a:lnTo>
                          <a:pt x="594" y="83"/>
                        </a:lnTo>
                        <a:lnTo>
                          <a:pt x="611" y="106"/>
                        </a:lnTo>
                        <a:lnTo>
                          <a:pt x="621" y="130"/>
                        </a:lnTo>
                        <a:lnTo>
                          <a:pt x="628" y="156"/>
                        </a:lnTo>
                        <a:lnTo>
                          <a:pt x="630" y="185"/>
                        </a:lnTo>
                        <a:lnTo>
                          <a:pt x="632" y="176"/>
                        </a:lnTo>
                        <a:lnTo>
                          <a:pt x="642" y="148"/>
                        </a:lnTo>
                        <a:lnTo>
                          <a:pt x="654" y="124"/>
                        </a:lnTo>
                        <a:lnTo>
                          <a:pt x="672" y="102"/>
                        </a:lnTo>
                        <a:lnTo>
                          <a:pt x="693" y="84"/>
                        </a:lnTo>
                        <a:lnTo>
                          <a:pt x="716" y="70"/>
                        </a:lnTo>
                        <a:lnTo>
                          <a:pt x="741" y="60"/>
                        </a:lnTo>
                        <a:lnTo>
                          <a:pt x="768" y="54"/>
                        </a:lnTo>
                        <a:lnTo>
                          <a:pt x="796" y="53"/>
                        </a:lnTo>
                        <a:lnTo>
                          <a:pt x="824" y="56"/>
                        </a:lnTo>
                        <a:lnTo>
                          <a:pt x="856" y="66"/>
                        </a:lnTo>
                        <a:lnTo>
                          <a:pt x="882" y="83"/>
                        </a:lnTo>
                        <a:lnTo>
                          <a:pt x="907" y="103"/>
                        </a:lnTo>
                        <a:lnTo>
                          <a:pt x="925" y="127"/>
                        </a:lnTo>
                        <a:lnTo>
                          <a:pt x="939" y="155"/>
                        </a:lnTo>
                        <a:lnTo>
                          <a:pt x="947" y="185"/>
                        </a:lnTo>
                        <a:lnTo>
                          <a:pt x="949" y="216"/>
                        </a:lnTo>
                        <a:lnTo>
                          <a:pt x="945" y="248"/>
                        </a:lnTo>
                        <a:lnTo>
                          <a:pt x="924" y="346"/>
                        </a:lnTo>
                        <a:lnTo>
                          <a:pt x="940" y="323"/>
                        </a:lnTo>
                        <a:lnTo>
                          <a:pt x="961" y="303"/>
                        </a:lnTo>
                        <a:lnTo>
                          <a:pt x="984" y="287"/>
                        </a:lnTo>
                        <a:lnTo>
                          <a:pt x="1011" y="276"/>
                        </a:lnTo>
                        <a:lnTo>
                          <a:pt x="1038" y="270"/>
                        </a:lnTo>
                        <a:lnTo>
                          <a:pt x="1067" y="268"/>
                        </a:lnTo>
                        <a:lnTo>
                          <a:pt x="1097" y="272"/>
                        </a:lnTo>
                        <a:lnTo>
                          <a:pt x="1127" y="283"/>
                        </a:lnTo>
                        <a:lnTo>
                          <a:pt x="1155" y="299"/>
                        </a:lnTo>
                        <a:lnTo>
                          <a:pt x="1178" y="318"/>
                        </a:lnTo>
                        <a:lnTo>
                          <a:pt x="1197" y="342"/>
                        </a:lnTo>
                        <a:lnTo>
                          <a:pt x="1211" y="370"/>
                        </a:lnTo>
                        <a:lnTo>
                          <a:pt x="1219" y="400"/>
                        </a:lnTo>
                        <a:lnTo>
                          <a:pt x="1221" y="431"/>
                        </a:lnTo>
                        <a:lnTo>
                          <a:pt x="1218" y="463"/>
                        </a:lnTo>
                        <a:lnTo>
                          <a:pt x="1157" y="721"/>
                        </a:lnTo>
                        <a:lnTo>
                          <a:pt x="1148" y="750"/>
                        </a:lnTo>
                        <a:lnTo>
                          <a:pt x="1133" y="775"/>
                        </a:lnTo>
                        <a:lnTo>
                          <a:pt x="1116" y="797"/>
                        </a:lnTo>
                        <a:lnTo>
                          <a:pt x="1094" y="815"/>
                        </a:lnTo>
                        <a:lnTo>
                          <a:pt x="1068" y="830"/>
                        </a:lnTo>
                        <a:lnTo>
                          <a:pt x="1042" y="839"/>
                        </a:lnTo>
                        <a:lnTo>
                          <a:pt x="1013" y="844"/>
                        </a:lnTo>
                        <a:lnTo>
                          <a:pt x="984" y="844"/>
                        </a:lnTo>
                        <a:lnTo>
                          <a:pt x="964" y="840"/>
                        </a:lnTo>
                        <a:lnTo>
                          <a:pt x="937" y="831"/>
                        </a:lnTo>
                        <a:lnTo>
                          <a:pt x="911" y="817"/>
                        </a:lnTo>
                        <a:lnTo>
                          <a:pt x="889" y="799"/>
                        </a:lnTo>
                        <a:lnTo>
                          <a:pt x="871" y="777"/>
                        </a:lnTo>
                        <a:lnTo>
                          <a:pt x="856" y="753"/>
                        </a:lnTo>
                        <a:lnTo>
                          <a:pt x="846" y="727"/>
                        </a:lnTo>
                        <a:lnTo>
                          <a:pt x="841" y="699"/>
                        </a:lnTo>
                        <a:lnTo>
                          <a:pt x="842" y="670"/>
                        </a:lnTo>
                        <a:lnTo>
                          <a:pt x="823" y="693"/>
                        </a:lnTo>
                        <a:lnTo>
                          <a:pt x="801" y="712"/>
                        </a:lnTo>
                        <a:lnTo>
                          <a:pt x="776" y="728"/>
                        </a:lnTo>
                        <a:lnTo>
                          <a:pt x="749" y="737"/>
                        </a:lnTo>
                        <a:lnTo>
                          <a:pt x="719" y="743"/>
                        </a:lnTo>
                        <a:lnTo>
                          <a:pt x="689" y="743"/>
                        </a:lnTo>
                        <a:lnTo>
                          <a:pt x="669" y="739"/>
                        </a:lnTo>
                        <a:lnTo>
                          <a:pt x="639" y="729"/>
                        </a:lnTo>
                        <a:lnTo>
                          <a:pt x="612" y="713"/>
                        </a:lnTo>
                        <a:lnTo>
                          <a:pt x="589" y="692"/>
                        </a:lnTo>
                        <a:lnTo>
                          <a:pt x="570" y="668"/>
                        </a:lnTo>
                        <a:lnTo>
                          <a:pt x="556" y="640"/>
                        </a:lnTo>
                        <a:lnTo>
                          <a:pt x="548" y="610"/>
                        </a:lnTo>
                        <a:lnTo>
                          <a:pt x="546" y="579"/>
                        </a:lnTo>
                        <a:lnTo>
                          <a:pt x="550" y="547"/>
                        </a:lnTo>
                        <a:lnTo>
                          <a:pt x="553" y="538"/>
                        </a:lnTo>
                        <a:lnTo>
                          <a:pt x="534" y="561"/>
                        </a:lnTo>
                        <a:lnTo>
                          <a:pt x="512" y="579"/>
                        </a:lnTo>
                        <a:lnTo>
                          <a:pt x="488" y="594"/>
                        </a:lnTo>
                        <a:lnTo>
                          <a:pt x="460" y="604"/>
                        </a:lnTo>
                        <a:lnTo>
                          <a:pt x="431" y="609"/>
                        </a:lnTo>
                        <a:lnTo>
                          <a:pt x="401" y="609"/>
                        </a:lnTo>
                        <a:lnTo>
                          <a:pt x="387" y="607"/>
                        </a:lnTo>
                        <a:lnTo>
                          <a:pt x="360" y="599"/>
                        </a:lnTo>
                        <a:lnTo>
                          <a:pt x="333" y="585"/>
                        </a:lnTo>
                        <a:lnTo>
                          <a:pt x="311" y="569"/>
                        </a:lnTo>
                        <a:lnTo>
                          <a:pt x="293" y="548"/>
                        </a:lnTo>
                        <a:lnTo>
                          <a:pt x="276" y="525"/>
                        </a:lnTo>
                        <a:lnTo>
                          <a:pt x="266" y="500"/>
                        </a:lnTo>
                        <a:lnTo>
                          <a:pt x="240" y="508"/>
                        </a:lnTo>
                        <a:lnTo>
                          <a:pt x="214" y="512"/>
                        </a:lnTo>
                        <a:lnTo>
                          <a:pt x="187" y="512"/>
                        </a:lnTo>
                        <a:lnTo>
                          <a:pt x="160" y="506"/>
                        </a:lnTo>
                        <a:lnTo>
                          <a:pt x="134" y="495"/>
                        </a:lnTo>
                        <a:lnTo>
                          <a:pt x="110" y="480"/>
                        </a:lnTo>
                        <a:lnTo>
                          <a:pt x="89" y="462"/>
                        </a:lnTo>
                        <a:lnTo>
                          <a:pt x="71" y="440"/>
                        </a:lnTo>
                        <a:lnTo>
                          <a:pt x="58" y="415"/>
                        </a:lnTo>
                        <a:lnTo>
                          <a:pt x="49" y="387"/>
                        </a:lnTo>
                        <a:lnTo>
                          <a:pt x="5" y="193"/>
                        </a:lnTo>
                        <a:lnTo>
                          <a:pt x="0" y="161"/>
                        </a:lnTo>
                        <a:lnTo>
                          <a:pt x="3" y="130"/>
                        </a:lnTo>
                        <a:lnTo>
                          <a:pt x="12" y="100"/>
                        </a:lnTo>
                        <a:lnTo>
                          <a:pt x="25" y="73"/>
                        </a:lnTo>
                        <a:lnTo>
                          <a:pt x="44" y="49"/>
                        </a:lnTo>
                        <a:lnTo>
                          <a:pt x="68" y="28"/>
                        </a:lnTo>
                        <a:lnTo>
                          <a:pt x="95" y="14"/>
                        </a:lnTo>
                        <a:lnTo>
                          <a:pt x="126" y="3"/>
                        </a:lnTo>
                        <a:lnTo>
                          <a:pt x="15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38"/>
                  <p:cNvSpPr>
                    <a:spLocks/>
                  </p:cNvSpPr>
                  <p:nvPr/>
                </p:nvSpPr>
                <p:spPr bwMode="auto">
                  <a:xfrm>
                    <a:off x="-466725" y="2401888"/>
                    <a:ext cx="234950" cy="492125"/>
                  </a:xfrm>
                  <a:custGeom>
                    <a:avLst/>
                    <a:gdLst>
                      <a:gd name="T0" fmla="*/ 372 w 593"/>
                      <a:gd name="T1" fmla="*/ 0 h 1237"/>
                      <a:gd name="T2" fmla="*/ 395 w 593"/>
                      <a:gd name="T3" fmla="*/ 1 h 1237"/>
                      <a:gd name="T4" fmla="*/ 416 w 593"/>
                      <a:gd name="T5" fmla="*/ 7 h 1237"/>
                      <a:gd name="T6" fmla="*/ 434 w 593"/>
                      <a:gd name="T7" fmla="*/ 17 h 1237"/>
                      <a:gd name="T8" fmla="*/ 451 w 593"/>
                      <a:gd name="T9" fmla="*/ 31 h 1237"/>
                      <a:gd name="T10" fmla="*/ 464 w 593"/>
                      <a:gd name="T11" fmla="*/ 48 h 1237"/>
                      <a:gd name="T12" fmla="*/ 474 w 593"/>
                      <a:gd name="T13" fmla="*/ 69 h 1237"/>
                      <a:gd name="T14" fmla="*/ 478 w 593"/>
                      <a:gd name="T15" fmla="*/ 92 h 1237"/>
                      <a:gd name="T16" fmla="*/ 593 w 593"/>
                      <a:gd name="T17" fmla="*/ 1115 h 1237"/>
                      <a:gd name="T18" fmla="*/ 593 w 593"/>
                      <a:gd name="T19" fmla="*/ 1142 h 1237"/>
                      <a:gd name="T20" fmla="*/ 587 w 593"/>
                      <a:gd name="T21" fmla="*/ 1167 h 1237"/>
                      <a:gd name="T22" fmla="*/ 575 w 593"/>
                      <a:gd name="T23" fmla="*/ 1188 h 1237"/>
                      <a:gd name="T24" fmla="*/ 558 w 593"/>
                      <a:gd name="T25" fmla="*/ 1206 h 1237"/>
                      <a:gd name="T26" fmla="*/ 537 w 593"/>
                      <a:gd name="T27" fmla="*/ 1219 h 1237"/>
                      <a:gd name="T28" fmla="*/ 513 w 593"/>
                      <a:gd name="T29" fmla="*/ 1228 h 1237"/>
                      <a:gd name="T30" fmla="*/ 485 w 593"/>
                      <a:gd name="T31" fmla="*/ 1229 h 1237"/>
                      <a:gd name="T32" fmla="*/ 323 w 593"/>
                      <a:gd name="T33" fmla="*/ 1237 h 1237"/>
                      <a:gd name="T34" fmla="*/ 327 w 593"/>
                      <a:gd name="T35" fmla="*/ 1138 h 1237"/>
                      <a:gd name="T36" fmla="*/ 326 w 593"/>
                      <a:gd name="T37" fmla="*/ 1045 h 1237"/>
                      <a:gd name="T38" fmla="*/ 320 w 593"/>
                      <a:gd name="T39" fmla="*/ 955 h 1237"/>
                      <a:gd name="T40" fmla="*/ 312 w 593"/>
                      <a:gd name="T41" fmla="*/ 870 h 1237"/>
                      <a:gd name="T42" fmla="*/ 300 w 593"/>
                      <a:gd name="T43" fmla="*/ 790 h 1237"/>
                      <a:gd name="T44" fmla="*/ 286 w 593"/>
                      <a:gd name="T45" fmla="*/ 714 h 1237"/>
                      <a:gd name="T46" fmla="*/ 270 w 593"/>
                      <a:gd name="T47" fmla="*/ 643 h 1237"/>
                      <a:gd name="T48" fmla="*/ 252 w 593"/>
                      <a:gd name="T49" fmla="*/ 575 h 1237"/>
                      <a:gd name="T50" fmla="*/ 231 w 593"/>
                      <a:gd name="T51" fmla="*/ 513 h 1237"/>
                      <a:gd name="T52" fmla="*/ 210 w 593"/>
                      <a:gd name="T53" fmla="*/ 454 h 1237"/>
                      <a:gd name="T54" fmla="*/ 188 w 593"/>
                      <a:gd name="T55" fmla="*/ 400 h 1237"/>
                      <a:gd name="T56" fmla="*/ 166 w 593"/>
                      <a:gd name="T57" fmla="*/ 350 h 1237"/>
                      <a:gd name="T58" fmla="*/ 143 w 593"/>
                      <a:gd name="T59" fmla="*/ 304 h 1237"/>
                      <a:gd name="T60" fmla="*/ 121 w 593"/>
                      <a:gd name="T61" fmla="*/ 264 h 1237"/>
                      <a:gd name="T62" fmla="*/ 99 w 593"/>
                      <a:gd name="T63" fmla="*/ 227 h 1237"/>
                      <a:gd name="T64" fmla="*/ 79 w 593"/>
                      <a:gd name="T65" fmla="*/ 195 h 1237"/>
                      <a:gd name="T66" fmla="*/ 61 w 593"/>
                      <a:gd name="T67" fmla="*/ 168 h 1237"/>
                      <a:gd name="T68" fmla="*/ 44 w 593"/>
                      <a:gd name="T69" fmla="*/ 143 h 1237"/>
                      <a:gd name="T70" fmla="*/ 29 w 593"/>
                      <a:gd name="T71" fmla="*/ 124 h 1237"/>
                      <a:gd name="T72" fmla="*/ 17 w 593"/>
                      <a:gd name="T73" fmla="*/ 109 h 1237"/>
                      <a:gd name="T74" fmla="*/ 8 w 593"/>
                      <a:gd name="T75" fmla="*/ 99 h 1237"/>
                      <a:gd name="T76" fmla="*/ 2 w 593"/>
                      <a:gd name="T77" fmla="*/ 92 h 1237"/>
                      <a:gd name="T78" fmla="*/ 0 w 593"/>
                      <a:gd name="T79" fmla="*/ 89 h 1237"/>
                      <a:gd name="T80" fmla="*/ 348 w 593"/>
                      <a:gd name="T81" fmla="*/ 3 h 1237"/>
                      <a:gd name="T82" fmla="*/ 372 w 593"/>
                      <a:gd name="T83" fmla="*/ 0 h 1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93" h="1237">
                        <a:moveTo>
                          <a:pt x="372" y="0"/>
                        </a:moveTo>
                        <a:lnTo>
                          <a:pt x="395" y="1"/>
                        </a:lnTo>
                        <a:lnTo>
                          <a:pt x="416" y="7"/>
                        </a:lnTo>
                        <a:lnTo>
                          <a:pt x="434" y="17"/>
                        </a:lnTo>
                        <a:lnTo>
                          <a:pt x="451" y="31"/>
                        </a:lnTo>
                        <a:lnTo>
                          <a:pt x="464" y="48"/>
                        </a:lnTo>
                        <a:lnTo>
                          <a:pt x="474" y="69"/>
                        </a:lnTo>
                        <a:lnTo>
                          <a:pt x="478" y="92"/>
                        </a:lnTo>
                        <a:lnTo>
                          <a:pt x="593" y="1115"/>
                        </a:lnTo>
                        <a:lnTo>
                          <a:pt x="593" y="1142"/>
                        </a:lnTo>
                        <a:lnTo>
                          <a:pt x="587" y="1167"/>
                        </a:lnTo>
                        <a:lnTo>
                          <a:pt x="575" y="1188"/>
                        </a:lnTo>
                        <a:lnTo>
                          <a:pt x="558" y="1206"/>
                        </a:lnTo>
                        <a:lnTo>
                          <a:pt x="537" y="1219"/>
                        </a:lnTo>
                        <a:lnTo>
                          <a:pt x="513" y="1228"/>
                        </a:lnTo>
                        <a:lnTo>
                          <a:pt x="485" y="1229"/>
                        </a:lnTo>
                        <a:lnTo>
                          <a:pt x="323" y="1237"/>
                        </a:lnTo>
                        <a:lnTo>
                          <a:pt x="327" y="1138"/>
                        </a:lnTo>
                        <a:lnTo>
                          <a:pt x="326" y="1045"/>
                        </a:lnTo>
                        <a:lnTo>
                          <a:pt x="320" y="955"/>
                        </a:lnTo>
                        <a:lnTo>
                          <a:pt x="312" y="870"/>
                        </a:lnTo>
                        <a:lnTo>
                          <a:pt x="300" y="790"/>
                        </a:lnTo>
                        <a:lnTo>
                          <a:pt x="286" y="714"/>
                        </a:lnTo>
                        <a:lnTo>
                          <a:pt x="270" y="643"/>
                        </a:lnTo>
                        <a:lnTo>
                          <a:pt x="252" y="575"/>
                        </a:lnTo>
                        <a:lnTo>
                          <a:pt x="231" y="513"/>
                        </a:lnTo>
                        <a:lnTo>
                          <a:pt x="210" y="454"/>
                        </a:lnTo>
                        <a:lnTo>
                          <a:pt x="188" y="400"/>
                        </a:lnTo>
                        <a:lnTo>
                          <a:pt x="166" y="350"/>
                        </a:lnTo>
                        <a:lnTo>
                          <a:pt x="143" y="304"/>
                        </a:lnTo>
                        <a:lnTo>
                          <a:pt x="121" y="264"/>
                        </a:lnTo>
                        <a:lnTo>
                          <a:pt x="99" y="227"/>
                        </a:lnTo>
                        <a:lnTo>
                          <a:pt x="79" y="195"/>
                        </a:lnTo>
                        <a:lnTo>
                          <a:pt x="61" y="168"/>
                        </a:lnTo>
                        <a:lnTo>
                          <a:pt x="44" y="143"/>
                        </a:lnTo>
                        <a:lnTo>
                          <a:pt x="29" y="124"/>
                        </a:lnTo>
                        <a:lnTo>
                          <a:pt x="17" y="109"/>
                        </a:lnTo>
                        <a:lnTo>
                          <a:pt x="8" y="99"/>
                        </a:lnTo>
                        <a:lnTo>
                          <a:pt x="2" y="92"/>
                        </a:lnTo>
                        <a:lnTo>
                          <a:pt x="0" y="89"/>
                        </a:lnTo>
                        <a:lnTo>
                          <a:pt x="348" y="3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39"/>
                  <p:cNvSpPr>
                    <a:spLocks/>
                  </p:cNvSpPr>
                  <p:nvPr/>
                </p:nvSpPr>
                <p:spPr bwMode="auto">
                  <a:xfrm>
                    <a:off x="-1739900" y="2355851"/>
                    <a:ext cx="269875" cy="538163"/>
                  </a:xfrm>
                  <a:custGeom>
                    <a:avLst/>
                    <a:gdLst>
                      <a:gd name="T0" fmla="*/ 453 w 680"/>
                      <a:gd name="T1" fmla="*/ 0 h 1356"/>
                      <a:gd name="T2" fmla="*/ 475 w 680"/>
                      <a:gd name="T3" fmla="*/ 4 h 1356"/>
                      <a:gd name="T4" fmla="*/ 498 w 680"/>
                      <a:gd name="T5" fmla="*/ 12 h 1356"/>
                      <a:gd name="T6" fmla="*/ 680 w 680"/>
                      <a:gd name="T7" fmla="*/ 106 h 1356"/>
                      <a:gd name="T8" fmla="*/ 678 w 680"/>
                      <a:gd name="T9" fmla="*/ 109 h 1356"/>
                      <a:gd name="T10" fmla="*/ 674 w 680"/>
                      <a:gd name="T11" fmla="*/ 117 h 1356"/>
                      <a:gd name="T12" fmla="*/ 667 w 680"/>
                      <a:gd name="T13" fmla="*/ 131 h 1356"/>
                      <a:gd name="T14" fmla="*/ 658 w 680"/>
                      <a:gd name="T15" fmla="*/ 149 h 1356"/>
                      <a:gd name="T16" fmla="*/ 646 w 680"/>
                      <a:gd name="T17" fmla="*/ 173 h 1356"/>
                      <a:gd name="T18" fmla="*/ 634 w 680"/>
                      <a:gd name="T19" fmla="*/ 199 h 1356"/>
                      <a:gd name="T20" fmla="*/ 620 w 680"/>
                      <a:gd name="T21" fmla="*/ 231 h 1356"/>
                      <a:gd name="T22" fmla="*/ 604 w 680"/>
                      <a:gd name="T23" fmla="*/ 267 h 1356"/>
                      <a:gd name="T24" fmla="*/ 586 w 680"/>
                      <a:gd name="T25" fmla="*/ 307 h 1356"/>
                      <a:gd name="T26" fmla="*/ 569 w 680"/>
                      <a:gd name="T27" fmla="*/ 351 h 1356"/>
                      <a:gd name="T28" fmla="*/ 550 w 680"/>
                      <a:gd name="T29" fmla="*/ 397 h 1356"/>
                      <a:gd name="T30" fmla="*/ 532 w 680"/>
                      <a:gd name="T31" fmla="*/ 448 h 1356"/>
                      <a:gd name="T32" fmla="*/ 512 w 680"/>
                      <a:gd name="T33" fmla="*/ 501 h 1356"/>
                      <a:gd name="T34" fmla="*/ 494 w 680"/>
                      <a:gd name="T35" fmla="*/ 556 h 1356"/>
                      <a:gd name="T36" fmla="*/ 475 w 680"/>
                      <a:gd name="T37" fmla="*/ 614 h 1356"/>
                      <a:gd name="T38" fmla="*/ 457 w 680"/>
                      <a:gd name="T39" fmla="*/ 674 h 1356"/>
                      <a:gd name="T40" fmla="*/ 439 w 680"/>
                      <a:gd name="T41" fmla="*/ 737 h 1356"/>
                      <a:gd name="T42" fmla="*/ 423 w 680"/>
                      <a:gd name="T43" fmla="*/ 802 h 1356"/>
                      <a:gd name="T44" fmla="*/ 408 w 680"/>
                      <a:gd name="T45" fmla="*/ 867 h 1356"/>
                      <a:gd name="T46" fmla="*/ 395 w 680"/>
                      <a:gd name="T47" fmla="*/ 935 h 1356"/>
                      <a:gd name="T48" fmla="*/ 384 w 680"/>
                      <a:gd name="T49" fmla="*/ 1003 h 1356"/>
                      <a:gd name="T50" fmla="*/ 374 w 680"/>
                      <a:gd name="T51" fmla="*/ 1073 h 1356"/>
                      <a:gd name="T52" fmla="*/ 367 w 680"/>
                      <a:gd name="T53" fmla="*/ 1143 h 1356"/>
                      <a:gd name="T54" fmla="*/ 361 w 680"/>
                      <a:gd name="T55" fmla="*/ 1214 h 1356"/>
                      <a:gd name="T56" fmla="*/ 358 w 680"/>
                      <a:gd name="T57" fmla="*/ 1285 h 1356"/>
                      <a:gd name="T58" fmla="*/ 360 w 680"/>
                      <a:gd name="T59" fmla="*/ 1356 h 1356"/>
                      <a:gd name="T60" fmla="*/ 88 w 680"/>
                      <a:gd name="T61" fmla="*/ 1302 h 1356"/>
                      <a:gd name="T62" fmla="*/ 65 w 680"/>
                      <a:gd name="T63" fmla="*/ 1295 h 1356"/>
                      <a:gd name="T64" fmla="*/ 45 w 680"/>
                      <a:gd name="T65" fmla="*/ 1285 h 1356"/>
                      <a:gd name="T66" fmla="*/ 28 w 680"/>
                      <a:gd name="T67" fmla="*/ 1271 h 1356"/>
                      <a:gd name="T68" fmla="*/ 15 w 680"/>
                      <a:gd name="T69" fmla="*/ 1255 h 1356"/>
                      <a:gd name="T70" fmla="*/ 6 w 680"/>
                      <a:gd name="T71" fmla="*/ 1235 h 1356"/>
                      <a:gd name="T72" fmla="*/ 1 w 680"/>
                      <a:gd name="T73" fmla="*/ 1215 h 1356"/>
                      <a:gd name="T74" fmla="*/ 0 w 680"/>
                      <a:gd name="T75" fmla="*/ 1192 h 1356"/>
                      <a:gd name="T76" fmla="*/ 6 w 680"/>
                      <a:gd name="T77" fmla="*/ 1169 h 1356"/>
                      <a:gd name="T78" fmla="*/ 353 w 680"/>
                      <a:gd name="T79" fmla="*/ 73 h 1356"/>
                      <a:gd name="T80" fmla="*/ 363 w 680"/>
                      <a:gd name="T81" fmla="*/ 51 h 1356"/>
                      <a:gd name="T82" fmla="*/ 376 w 680"/>
                      <a:gd name="T83" fmla="*/ 34 h 1356"/>
                      <a:gd name="T84" fmla="*/ 392 w 680"/>
                      <a:gd name="T85" fmla="*/ 19 h 1356"/>
                      <a:gd name="T86" fmla="*/ 411 w 680"/>
                      <a:gd name="T87" fmla="*/ 8 h 1356"/>
                      <a:gd name="T88" fmla="*/ 431 w 680"/>
                      <a:gd name="T89" fmla="*/ 2 h 1356"/>
                      <a:gd name="T90" fmla="*/ 453 w 680"/>
                      <a:gd name="T91" fmla="*/ 0 h 1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680" h="1356">
                        <a:moveTo>
                          <a:pt x="453" y="0"/>
                        </a:moveTo>
                        <a:lnTo>
                          <a:pt x="475" y="4"/>
                        </a:lnTo>
                        <a:lnTo>
                          <a:pt x="498" y="12"/>
                        </a:lnTo>
                        <a:lnTo>
                          <a:pt x="680" y="106"/>
                        </a:lnTo>
                        <a:lnTo>
                          <a:pt x="678" y="109"/>
                        </a:lnTo>
                        <a:lnTo>
                          <a:pt x="674" y="117"/>
                        </a:lnTo>
                        <a:lnTo>
                          <a:pt x="667" y="131"/>
                        </a:lnTo>
                        <a:lnTo>
                          <a:pt x="658" y="149"/>
                        </a:lnTo>
                        <a:lnTo>
                          <a:pt x="646" y="173"/>
                        </a:lnTo>
                        <a:lnTo>
                          <a:pt x="634" y="199"/>
                        </a:lnTo>
                        <a:lnTo>
                          <a:pt x="620" y="231"/>
                        </a:lnTo>
                        <a:lnTo>
                          <a:pt x="604" y="267"/>
                        </a:lnTo>
                        <a:lnTo>
                          <a:pt x="586" y="307"/>
                        </a:lnTo>
                        <a:lnTo>
                          <a:pt x="569" y="351"/>
                        </a:lnTo>
                        <a:lnTo>
                          <a:pt x="550" y="397"/>
                        </a:lnTo>
                        <a:lnTo>
                          <a:pt x="532" y="448"/>
                        </a:lnTo>
                        <a:lnTo>
                          <a:pt x="512" y="501"/>
                        </a:lnTo>
                        <a:lnTo>
                          <a:pt x="494" y="556"/>
                        </a:lnTo>
                        <a:lnTo>
                          <a:pt x="475" y="614"/>
                        </a:lnTo>
                        <a:lnTo>
                          <a:pt x="457" y="674"/>
                        </a:lnTo>
                        <a:lnTo>
                          <a:pt x="439" y="737"/>
                        </a:lnTo>
                        <a:lnTo>
                          <a:pt x="423" y="802"/>
                        </a:lnTo>
                        <a:lnTo>
                          <a:pt x="408" y="867"/>
                        </a:lnTo>
                        <a:lnTo>
                          <a:pt x="395" y="935"/>
                        </a:lnTo>
                        <a:lnTo>
                          <a:pt x="384" y="1003"/>
                        </a:lnTo>
                        <a:lnTo>
                          <a:pt x="374" y="1073"/>
                        </a:lnTo>
                        <a:lnTo>
                          <a:pt x="367" y="1143"/>
                        </a:lnTo>
                        <a:lnTo>
                          <a:pt x="361" y="1214"/>
                        </a:lnTo>
                        <a:lnTo>
                          <a:pt x="358" y="1285"/>
                        </a:lnTo>
                        <a:lnTo>
                          <a:pt x="360" y="1356"/>
                        </a:lnTo>
                        <a:lnTo>
                          <a:pt x="88" y="1302"/>
                        </a:lnTo>
                        <a:lnTo>
                          <a:pt x="65" y="1295"/>
                        </a:lnTo>
                        <a:lnTo>
                          <a:pt x="45" y="1285"/>
                        </a:lnTo>
                        <a:lnTo>
                          <a:pt x="28" y="1271"/>
                        </a:lnTo>
                        <a:lnTo>
                          <a:pt x="15" y="1255"/>
                        </a:lnTo>
                        <a:lnTo>
                          <a:pt x="6" y="1235"/>
                        </a:lnTo>
                        <a:lnTo>
                          <a:pt x="1" y="1215"/>
                        </a:lnTo>
                        <a:lnTo>
                          <a:pt x="0" y="1192"/>
                        </a:lnTo>
                        <a:lnTo>
                          <a:pt x="6" y="1169"/>
                        </a:lnTo>
                        <a:lnTo>
                          <a:pt x="353" y="73"/>
                        </a:lnTo>
                        <a:lnTo>
                          <a:pt x="363" y="51"/>
                        </a:lnTo>
                        <a:lnTo>
                          <a:pt x="376" y="34"/>
                        </a:lnTo>
                        <a:lnTo>
                          <a:pt x="392" y="19"/>
                        </a:lnTo>
                        <a:lnTo>
                          <a:pt x="411" y="8"/>
                        </a:lnTo>
                        <a:lnTo>
                          <a:pt x="431" y="2"/>
                        </a:lnTo>
                        <a:lnTo>
                          <a:pt x="45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1" name="Freeform 80"/>
              <p:cNvSpPr/>
              <p:nvPr/>
            </p:nvSpPr>
            <p:spPr>
              <a:xfrm flipV="1">
                <a:off x="7465281" y="2299978"/>
                <a:ext cx="3983406" cy="795217"/>
              </a:xfrm>
              <a:custGeom>
                <a:avLst/>
                <a:gdLst>
                  <a:gd name="connsiteX0" fmla="*/ 0 w 3299460"/>
                  <a:gd name="connsiteY0" fmla="*/ 0 h 495300"/>
                  <a:gd name="connsiteX1" fmla="*/ 335280 w 3299460"/>
                  <a:gd name="connsiteY1" fmla="*/ 495300 h 495300"/>
                  <a:gd name="connsiteX2" fmla="*/ 3299460 w 3299460"/>
                  <a:gd name="connsiteY2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99460" h="495300">
                    <a:moveTo>
                      <a:pt x="0" y="0"/>
                    </a:moveTo>
                    <a:lnTo>
                      <a:pt x="335280" y="495300"/>
                    </a:lnTo>
                    <a:lnTo>
                      <a:pt x="3299460" y="49530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headEnd type="oval" w="lg" len="lg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13362" y="1697892"/>
              <a:ext cx="4420689" cy="1397303"/>
              <a:chOff x="713362" y="1697892"/>
              <a:chExt cx="4420689" cy="1397303"/>
            </a:xfrm>
          </p:grpSpPr>
          <p:sp>
            <p:nvSpPr>
              <p:cNvPr id="86" name="Freeform 85"/>
              <p:cNvSpPr/>
              <p:nvPr/>
            </p:nvSpPr>
            <p:spPr>
              <a:xfrm flipH="1">
                <a:off x="713362" y="1821405"/>
                <a:ext cx="3279500" cy="470898"/>
              </a:xfrm>
              <a:custGeom>
                <a:avLst/>
                <a:gdLst>
                  <a:gd name="connsiteX0" fmla="*/ 0 w 2699878"/>
                  <a:gd name="connsiteY0" fmla="*/ 0 h 2366601"/>
                  <a:gd name="connsiteX1" fmla="*/ 2699878 w 2699878"/>
                  <a:gd name="connsiteY1" fmla="*/ 0 h 2366601"/>
                  <a:gd name="connsiteX2" fmla="*/ 2699878 w 2699878"/>
                  <a:gd name="connsiteY2" fmla="*/ 2366601 h 2366601"/>
                  <a:gd name="connsiteX3" fmla="*/ 0 w 2699878"/>
                  <a:gd name="connsiteY3" fmla="*/ 2366601 h 2366601"/>
                  <a:gd name="connsiteX4" fmla="*/ 0 w 2699878"/>
                  <a:gd name="connsiteY4" fmla="*/ 0 h 2366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9878" h="2366601">
                    <a:moveTo>
                      <a:pt x="0" y="0"/>
                    </a:moveTo>
                    <a:lnTo>
                      <a:pt x="2699878" y="0"/>
                    </a:lnTo>
                    <a:lnTo>
                      <a:pt x="2699878" y="2366601"/>
                    </a:lnTo>
                    <a:lnTo>
                      <a:pt x="0" y="236660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b" anchorCtr="0">
                <a:spAutoFit/>
              </a:bodyPr>
              <a:lstStyle/>
              <a:p>
                <a:pPr lvl="0" defTabSz="8001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400" b="1" dirty="0">
                    <a:solidFill>
                      <a:srgbClr val="FFFFFF"/>
                    </a:solidFill>
                    <a:latin typeface="+mj-lt"/>
                  </a:rPr>
                  <a:t>Customers</a:t>
                </a:r>
              </a:p>
            </p:txBody>
          </p:sp>
          <p:sp>
            <p:nvSpPr>
              <p:cNvPr id="87" name="Text Placeholder 3"/>
              <p:cNvSpPr txBox="1">
                <a:spLocks/>
              </p:cNvSpPr>
              <p:nvPr/>
            </p:nvSpPr>
            <p:spPr>
              <a:xfrm flipH="1">
                <a:off x="713362" y="2304686"/>
                <a:ext cx="3558818" cy="507839"/>
              </a:xfrm>
              <a:prstGeom prst="rect">
                <a:avLst/>
              </a:prstGeom>
            </p:spPr>
            <p:txBody>
              <a:bodyPr vert="horz" wrap="square" lIns="68586" tIns="34294" rIns="68586" bIns="34294" rtlCol="0" anchor="t">
                <a:spAutoFit/>
              </a:bodyPr>
              <a:lstStyle>
                <a:defPPr>
                  <a:defRPr lang="en-US"/>
                </a:defPPr>
                <a:lvl1pPr indent="0" defTabSz="685862">
                  <a:lnSpc>
                    <a:spcPct val="95000"/>
                  </a:lnSpc>
                  <a:spcBef>
                    <a:spcPts val="1080"/>
                  </a:spcBef>
                  <a:buClr>
                    <a:srgbClr val="96CA4B"/>
                  </a:buClr>
                  <a:buSzPct val="90000"/>
                  <a:buFont typeface="Arial" pitchFamily="34" charset="0"/>
                  <a:buNone/>
                  <a:tabLst/>
                  <a:defRPr sz="1500" i="1">
                    <a:solidFill>
                      <a:srgbClr val="FFFFFF"/>
                    </a:solidFill>
                    <a:latin typeface="+mj-lt"/>
                  </a:defRPr>
                </a:lvl1pPr>
                <a:lvl2pPr marL="304829" indent="0" defTabSz="685862">
                  <a:lnSpc>
                    <a:spcPct val="95000"/>
                  </a:lnSpc>
                  <a:spcBef>
                    <a:spcPts val="630"/>
                  </a:spcBef>
                  <a:buClr>
                    <a:schemeClr val="tx2"/>
                  </a:buClr>
                  <a:buFontTx/>
                  <a:buNone/>
                  <a:tabLst/>
                  <a:defRPr sz="1400">
                    <a:solidFill>
                      <a:schemeClr val="bg1"/>
                    </a:solidFill>
                    <a:latin typeface="+mj-lt"/>
                  </a:defRPr>
                </a:lvl2pPr>
                <a:lvl3pPr marL="428664" indent="-1191" defTabSz="685862">
                  <a:lnSpc>
                    <a:spcPct val="95000"/>
                  </a:lnSpc>
                  <a:spcBef>
                    <a:spcPts val="630"/>
                  </a:spcBef>
                  <a:buFont typeface="Arial" pitchFamily="34" charset="0"/>
                  <a:buNone/>
                  <a:tabLst/>
                  <a:defRPr sz="1200">
                    <a:solidFill>
                      <a:schemeClr val="bg1"/>
                    </a:solidFill>
                    <a:latin typeface="+mj-lt"/>
                  </a:defRPr>
                </a:lvl3pPr>
                <a:lvl4pPr marL="516778" indent="0" defTabSz="685862">
                  <a:lnSpc>
                    <a:spcPct val="95000"/>
                  </a:lnSpc>
                  <a:spcBef>
                    <a:spcPts val="630"/>
                  </a:spcBef>
                  <a:buFont typeface="Arial" pitchFamily="34" charset="0"/>
                  <a:buNone/>
                  <a:tabLst/>
                  <a:defRPr sz="1100">
                    <a:solidFill>
                      <a:schemeClr val="bg1"/>
                    </a:solidFill>
                    <a:latin typeface="+mj-lt"/>
                  </a:defRPr>
                </a:lvl4pPr>
                <a:lvl5pPr marL="601321" indent="0" defTabSz="685862">
                  <a:lnSpc>
                    <a:spcPct val="95000"/>
                  </a:lnSpc>
                  <a:spcBef>
                    <a:spcPts val="630"/>
                  </a:spcBef>
                  <a:buFont typeface="Arial" pitchFamily="34" charset="0"/>
                  <a:buNone/>
                  <a:tabLst/>
                  <a:defRPr sz="1100">
                    <a:solidFill>
                      <a:schemeClr val="bg1"/>
                    </a:solidFill>
                    <a:latin typeface="+mj-lt"/>
                  </a:defRPr>
                </a:lvl5pPr>
                <a:lvl6pPr marL="1886123" indent="-171466" defTabSz="685862">
                  <a:spcBef>
                    <a:spcPct val="20000"/>
                  </a:spcBef>
                  <a:buFont typeface="Arial" pitchFamily="34" charset="0"/>
                  <a:buChar char="•"/>
                  <a:defRPr sz="1500"/>
                </a:lvl6pPr>
                <a:lvl7pPr marL="2229054" indent="-171466" defTabSz="685862">
                  <a:spcBef>
                    <a:spcPct val="20000"/>
                  </a:spcBef>
                  <a:buFont typeface="Arial" pitchFamily="34" charset="0"/>
                  <a:buChar char="•"/>
                  <a:defRPr sz="1500"/>
                </a:lvl7pPr>
                <a:lvl8pPr marL="2571986" indent="-171466" defTabSz="685862">
                  <a:spcBef>
                    <a:spcPct val="20000"/>
                  </a:spcBef>
                  <a:buFont typeface="Arial" pitchFamily="34" charset="0"/>
                  <a:buChar char="•"/>
                  <a:defRPr sz="1500"/>
                </a:lvl8pPr>
                <a:lvl9pPr marL="2914917" indent="-171466" defTabSz="685862">
                  <a:spcBef>
                    <a:spcPct val="20000"/>
                  </a:spcBef>
                  <a:buFont typeface="Arial" pitchFamily="34" charset="0"/>
                  <a:buChar char="•"/>
                  <a:defRPr sz="1500"/>
                </a:lvl9pPr>
              </a:lstStyle>
              <a:p>
                <a:r>
                  <a:rPr lang="en-US" dirty="0">
                    <a:solidFill>
                      <a:srgbClr val="8FDCE2"/>
                    </a:solidFill>
                  </a:rPr>
                  <a:t>Guide our customers’ </a:t>
                </a:r>
                <a:r>
                  <a:rPr lang="en-US" dirty="0" smtClean="0">
                    <a:solidFill>
                      <a:srgbClr val="8FDCE2"/>
                    </a:solidFill>
                  </a:rPr>
                  <a:t>evolution </a:t>
                </a:r>
                <a:r>
                  <a:rPr lang="en-US" dirty="0">
                    <a:solidFill>
                      <a:srgbClr val="8FDCE2"/>
                    </a:solidFill>
                  </a:rPr>
                  <a:t>to become </a:t>
                </a:r>
                <a:r>
                  <a:rPr lang="en-US" dirty="0" smtClean="0">
                    <a:solidFill>
                      <a:srgbClr val="8FDCE2"/>
                    </a:solidFill>
                  </a:rPr>
                  <a:t>technology </a:t>
                </a:r>
                <a:r>
                  <a:rPr lang="en-US" dirty="0">
                    <a:solidFill>
                      <a:srgbClr val="8FDCE2"/>
                    </a:solidFill>
                  </a:rPr>
                  <a:t>companies</a:t>
                </a:r>
              </a:p>
            </p:txBody>
          </p:sp>
          <p:sp>
            <p:nvSpPr>
              <p:cNvPr id="89" name="Freeform 88"/>
              <p:cNvSpPr/>
              <p:nvPr/>
            </p:nvSpPr>
            <p:spPr>
              <a:xfrm flipH="1" flipV="1">
                <a:off x="713362" y="2299978"/>
                <a:ext cx="3983406" cy="795217"/>
              </a:xfrm>
              <a:custGeom>
                <a:avLst/>
                <a:gdLst>
                  <a:gd name="connsiteX0" fmla="*/ 0 w 3299460"/>
                  <a:gd name="connsiteY0" fmla="*/ 0 h 495300"/>
                  <a:gd name="connsiteX1" fmla="*/ 335280 w 3299460"/>
                  <a:gd name="connsiteY1" fmla="*/ 495300 h 495300"/>
                  <a:gd name="connsiteX2" fmla="*/ 3299460 w 3299460"/>
                  <a:gd name="connsiteY2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99460" h="495300">
                    <a:moveTo>
                      <a:pt x="0" y="0"/>
                    </a:moveTo>
                    <a:lnTo>
                      <a:pt x="335280" y="495300"/>
                    </a:lnTo>
                    <a:lnTo>
                      <a:pt x="3299460" y="49530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headEnd type="oval" w="lg" len="lg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416126" y="1697892"/>
                <a:ext cx="717925" cy="717925"/>
                <a:chOff x="4017744" y="1881096"/>
                <a:chExt cx="717925" cy="717925"/>
              </a:xfrm>
            </p:grpSpPr>
            <p:grpSp>
              <p:nvGrpSpPr>
                <p:cNvPr id="204" name="Group 203"/>
                <p:cNvGrpSpPr/>
                <p:nvPr/>
              </p:nvGrpSpPr>
              <p:grpSpPr>
                <a:xfrm>
                  <a:off x="4017744" y="1881096"/>
                  <a:ext cx="717925" cy="717925"/>
                  <a:chOff x="7948316" y="1797153"/>
                  <a:chExt cx="803647" cy="803645"/>
                </a:xfrm>
              </p:grpSpPr>
              <p:sp>
                <p:nvSpPr>
                  <p:cNvPr id="205" name="Oval 204"/>
                  <p:cNvSpPr/>
                  <p:nvPr/>
                </p:nvSpPr>
                <p:spPr>
                  <a:xfrm>
                    <a:off x="7948316" y="1797153"/>
                    <a:ext cx="803647" cy="80364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096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Freeform 9"/>
                  <p:cNvSpPr>
                    <a:spLocks/>
                  </p:cNvSpPr>
                  <p:nvPr/>
                </p:nvSpPr>
                <p:spPr bwMode="auto">
                  <a:xfrm>
                    <a:off x="8005866" y="1854562"/>
                    <a:ext cx="688546" cy="688826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37C20">
                          <a:lumMod val="75000"/>
                          <a:shade val="30000"/>
                          <a:satMod val="115000"/>
                        </a:srgbClr>
                      </a:gs>
                      <a:gs pos="50000">
                        <a:srgbClr val="F37C20">
                          <a:lumMod val="75000"/>
                          <a:shade val="67500"/>
                          <a:satMod val="115000"/>
                        </a:srgbClr>
                      </a:gs>
                      <a:gs pos="100000">
                        <a:srgbClr val="F37C20">
                          <a:lumMod val="75000"/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  <a:ln w="9525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1218676"/>
                    <a:endParaRPr lang="en-US" sz="1600" kern="0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183" name="Freeform 11"/>
                <p:cNvSpPr>
                  <a:spLocks/>
                </p:cNvSpPr>
                <p:nvPr/>
              </p:nvSpPr>
              <p:spPr bwMode="auto">
                <a:xfrm>
                  <a:off x="4222183" y="2034550"/>
                  <a:ext cx="309043" cy="402196"/>
                </a:xfrm>
                <a:custGeom>
                  <a:avLst/>
                  <a:gdLst>
                    <a:gd name="T0" fmla="*/ 597 w 597"/>
                    <a:gd name="T1" fmla="*/ 744 h 777"/>
                    <a:gd name="T2" fmla="*/ 299 w 597"/>
                    <a:gd name="T3" fmla="*/ 777 h 777"/>
                    <a:gd name="T4" fmla="*/ 0 w 597"/>
                    <a:gd name="T5" fmla="*/ 744 h 777"/>
                    <a:gd name="T6" fmla="*/ 13 w 597"/>
                    <a:gd name="T7" fmla="*/ 552 h 777"/>
                    <a:gd name="T8" fmla="*/ 149 w 597"/>
                    <a:gd name="T9" fmla="*/ 398 h 777"/>
                    <a:gd name="T10" fmla="*/ 216 w 597"/>
                    <a:gd name="T11" fmla="*/ 366 h 777"/>
                    <a:gd name="T12" fmla="*/ 236 w 597"/>
                    <a:gd name="T13" fmla="*/ 350 h 777"/>
                    <a:gd name="T14" fmla="*/ 247 w 597"/>
                    <a:gd name="T15" fmla="*/ 339 h 777"/>
                    <a:gd name="T16" fmla="*/ 169 w 597"/>
                    <a:gd name="T17" fmla="*/ 187 h 777"/>
                    <a:gd name="T18" fmla="*/ 169 w 597"/>
                    <a:gd name="T19" fmla="*/ 187 h 777"/>
                    <a:gd name="T20" fmla="*/ 169 w 597"/>
                    <a:gd name="T21" fmla="*/ 187 h 777"/>
                    <a:gd name="T22" fmla="*/ 165 w 597"/>
                    <a:gd name="T23" fmla="*/ 66 h 777"/>
                    <a:gd name="T24" fmla="*/ 212 w 597"/>
                    <a:gd name="T25" fmla="*/ 14 h 777"/>
                    <a:gd name="T26" fmla="*/ 235 w 597"/>
                    <a:gd name="T27" fmla="*/ 13 h 777"/>
                    <a:gd name="T28" fmla="*/ 280 w 597"/>
                    <a:gd name="T29" fmla="*/ 10 h 777"/>
                    <a:gd name="T30" fmla="*/ 369 w 597"/>
                    <a:gd name="T31" fmla="*/ 8 h 777"/>
                    <a:gd name="T32" fmla="*/ 413 w 597"/>
                    <a:gd name="T33" fmla="*/ 39 h 777"/>
                    <a:gd name="T34" fmla="*/ 430 w 597"/>
                    <a:gd name="T35" fmla="*/ 62 h 777"/>
                    <a:gd name="T36" fmla="*/ 429 w 597"/>
                    <a:gd name="T37" fmla="*/ 176 h 777"/>
                    <a:gd name="T38" fmla="*/ 346 w 597"/>
                    <a:gd name="T39" fmla="*/ 342 h 777"/>
                    <a:gd name="T40" fmla="*/ 359 w 597"/>
                    <a:gd name="T41" fmla="*/ 354 h 777"/>
                    <a:gd name="T42" fmla="*/ 380 w 597"/>
                    <a:gd name="T43" fmla="*/ 369 h 777"/>
                    <a:gd name="T44" fmla="*/ 448 w 597"/>
                    <a:gd name="T45" fmla="*/ 398 h 777"/>
                    <a:gd name="T46" fmla="*/ 584 w 597"/>
                    <a:gd name="T47" fmla="*/ 552 h 777"/>
                    <a:gd name="T48" fmla="*/ 597 w 597"/>
                    <a:gd name="T49" fmla="*/ 744 h 7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97" h="777">
                      <a:moveTo>
                        <a:pt x="597" y="744"/>
                      </a:moveTo>
                      <a:cubicBezTo>
                        <a:pt x="597" y="744"/>
                        <a:pt x="468" y="777"/>
                        <a:pt x="299" y="777"/>
                      </a:cubicBezTo>
                      <a:cubicBezTo>
                        <a:pt x="125" y="777"/>
                        <a:pt x="0" y="744"/>
                        <a:pt x="0" y="744"/>
                      </a:cubicBezTo>
                      <a:cubicBezTo>
                        <a:pt x="13" y="552"/>
                        <a:pt x="13" y="552"/>
                        <a:pt x="13" y="552"/>
                      </a:cubicBezTo>
                      <a:cubicBezTo>
                        <a:pt x="19" y="475"/>
                        <a:pt x="77" y="419"/>
                        <a:pt x="149" y="398"/>
                      </a:cubicBezTo>
                      <a:cubicBezTo>
                        <a:pt x="176" y="390"/>
                        <a:pt x="197" y="382"/>
                        <a:pt x="216" y="366"/>
                      </a:cubicBezTo>
                      <a:cubicBezTo>
                        <a:pt x="222" y="361"/>
                        <a:pt x="229" y="356"/>
                        <a:pt x="236" y="350"/>
                      </a:cubicBezTo>
                      <a:cubicBezTo>
                        <a:pt x="240" y="347"/>
                        <a:pt x="244" y="343"/>
                        <a:pt x="247" y="339"/>
                      </a:cubicBezTo>
                      <a:cubicBezTo>
                        <a:pt x="205" y="313"/>
                        <a:pt x="175" y="256"/>
                        <a:pt x="169" y="187"/>
                      </a:cubicBezTo>
                      <a:cubicBezTo>
                        <a:pt x="169" y="187"/>
                        <a:pt x="169" y="187"/>
                        <a:pt x="169" y="187"/>
                      </a:cubicBezTo>
                      <a:cubicBezTo>
                        <a:pt x="169" y="187"/>
                        <a:pt x="169" y="187"/>
                        <a:pt x="169" y="187"/>
                      </a:cubicBezTo>
                      <a:cubicBezTo>
                        <a:pt x="167" y="179"/>
                        <a:pt x="157" y="96"/>
                        <a:pt x="165" y="66"/>
                      </a:cubicBezTo>
                      <a:cubicBezTo>
                        <a:pt x="173" y="35"/>
                        <a:pt x="197" y="17"/>
                        <a:pt x="212" y="14"/>
                      </a:cubicBezTo>
                      <a:cubicBezTo>
                        <a:pt x="220" y="13"/>
                        <a:pt x="228" y="13"/>
                        <a:pt x="235" y="13"/>
                      </a:cubicBezTo>
                      <a:cubicBezTo>
                        <a:pt x="254" y="14"/>
                        <a:pt x="261" y="16"/>
                        <a:pt x="280" y="10"/>
                      </a:cubicBezTo>
                      <a:cubicBezTo>
                        <a:pt x="301" y="4"/>
                        <a:pt x="339" y="0"/>
                        <a:pt x="369" y="8"/>
                      </a:cubicBezTo>
                      <a:cubicBezTo>
                        <a:pt x="390" y="13"/>
                        <a:pt x="400" y="33"/>
                        <a:pt x="413" y="39"/>
                      </a:cubicBezTo>
                      <a:cubicBezTo>
                        <a:pt x="419" y="42"/>
                        <a:pt x="426" y="39"/>
                        <a:pt x="430" y="62"/>
                      </a:cubicBezTo>
                      <a:cubicBezTo>
                        <a:pt x="434" y="89"/>
                        <a:pt x="431" y="155"/>
                        <a:pt x="429" y="176"/>
                      </a:cubicBezTo>
                      <a:cubicBezTo>
                        <a:pt x="426" y="251"/>
                        <a:pt x="392" y="315"/>
                        <a:pt x="346" y="342"/>
                      </a:cubicBezTo>
                      <a:cubicBezTo>
                        <a:pt x="350" y="346"/>
                        <a:pt x="354" y="350"/>
                        <a:pt x="359" y="354"/>
                      </a:cubicBezTo>
                      <a:cubicBezTo>
                        <a:pt x="367" y="359"/>
                        <a:pt x="374" y="364"/>
                        <a:pt x="380" y="369"/>
                      </a:cubicBezTo>
                      <a:cubicBezTo>
                        <a:pt x="400" y="384"/>
                        <a:pt x="423" y="393"/>
                        <a:pt x="448" y="398"/>
                      </a:cubicBezTo>
                      <a:cubicBezTo>
                        <a:pt x="521" y="412"/>
                        <a:pt x="579" y="474"/>
                        <a:pt x="584" y="552"/>
                      </a:cubicBezTo>
                      <a:lnTo>
                        <a:pt x="597" y="7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4" name="Freeform 113"/>
          <p:cNvSpPr/>
          <p:nvPr/>
        </p:nvSpPr>
        <p:spPr>
          <a:xfrm>
            <a:off x="7904859" y="5004617"/>
            <a:ext cx="3279500" cy="470898"/>
          </a:xfrm>
          <a:custGeom>
            <a:avLst/>
            <a:gdLst>
              <a:gd name="connsiteX0" fmla="*/ 0 w 2699878"/>
              <a:gd name="connsiteY0" fmla="*/ 0 h 2366601"/>
              <a:gd name="connsiteX1" fmla="*/ 2699878 w 2699878"/>
              <a:gd name="connsiteY1" fmla="*/ 0 h 2366601"/>
              <a:gd name="connsiteX2" fmla="*/ 2699878 w 2699878"/>
              <a:gd name="connsiteY2" fmla="*/ 2366601 h 2366601"/>
              <a:gd name="connsiteX3" fmla="*/ 0 w 2699878"/>
              <a:gd name="connsiteY3" fmla="*/ 2366601 h 2366601"/>
              <a:gd name="connsiteX4" fmla="*/ 0 w 2699878"/>
              <a:gd name="connsiteY4" fmla="*/ 0 h 236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878" h="2366601">
                <a:moveTo>
                  <a:pt x="0" y="0"/>
                </a:moveTo>
                <a:lnTo>
                  <a:pt x="2699878" y="0"/>
                </a:lnTo>
                <a:lnTo>
                  <a:pt x="2699878" y="2366601"/>
                </a:lnTo>
                <a:lnTo>
                  <a:pt x="0" y="23666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b" anchorCtr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Business</a:t>
            </a:r>
            <a:endParaRPr lang="en-US"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5" name="Text Placeholder 3"/>
          <p:cNvSpPr txBox="1">
            <a:spLocks/>
          </p:cNvSpPr>
          <p:nvPr/>
        </p:nvSpPr>
        <p:spPr>
          <a:xfrm>
            <a:off x="7904859" y="5487898"/>
            <a:ext cx="3558818" cy="507839"/>
          </a:xfrm>
          <a:prstGeom prst="rect">
            <a:avLst/>
          </a:prstGeom>
        </p:spPr>
        <p:txBody>
          <a:bodyPr vert="horz" wrap="square" lIns="68586" tIns="34294" rIns="68586" bIns="34294" rtlCol="0" anchor="t">
            <a:spAutoFit/>
          </a:bodyPr>
          <a:lstStyle>
            <a:defPPr>
              <a:defRPr lang="en-US"/>
            </a:defPPr>
            <a:lvl1pPr indent="0" defTabSz="685862">
              <a:lnSpc>
                <a:spcPct val="95000"/>
              </a:lnSpc>
              <a:spcBef>
                <a:spcPts val="1080"/>
              </a:spcBef>
              <a:buClr>
                <a:srgbClr val="96CA4B"/>
              </a:buClr>
              <a:buSzPct val="90000"/>
              <a:buFont typeface="Arial" pitchFamily="34" charset="0"/>
              <a:buNone/>
              <a:tabLst/>
              <a:defRPr sz="1500" i="1">
                <a:solidFill>
                  <a:srgbClr val="FFFFFF"/>
                </a:solidFill>
                <a:latin typeface="+mj-lt"/>
              </a:defRPr>
            </a:lvl1pPr>
            <a:lvl2pPr marL="304829" indent="0" defTabSz="685862">
              <a:lnSpc>
                <a:spcPct val="95000"/>
              </a:lnSpc>
              <a:spcBef>
                <a:spcPts val="630"/>
              </a:spcBef>
              <a:buClr>
                <a:schemeClr val="tx2"/>
              </a:buClr>
              <a:buFontTx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2pPr>
            <a:lvl3pPr marL="428664" indent="-1191" defTabSz="685862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tabLst/>
              <a:defRPr sz="1200">
                <a:solidFill>
                  <a:schemeClr val="bg1"/>
                </a:solidFill>
                <a:latin typeface="+mj-lt"/>
              </a:defRPr>
            </a:lvl3pPr>
            <a:lvl4pPr marL="516778" indent="0" defTabSz="685862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tabLst/>
              <a:defRPr sz="1100">
                <a:solidFill>
                  <a:schemeClr val="bg1"/>
                </a:solidFill>
                <a:latin typeface="+mj-lt"/>
              </a:defRPr>
            </a:lvl4pPr>
            <a:lvl5pPr marL="601321" indent="0" defTabSz="685862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tabLst/>
              <a:defRPr sz="1100">
                <a:solidFill>
                  <a:schemeClr val="bg1"/>
                </a:solidFill>
                <a:latin typeface="+mj-lt"/>
              </a:defRPr>
            </a:lvl5pPr>
            <a:lvl6pPr marL="1886123" indent="-171466" defTabSz="685862">
              <a:spcBef>
                <a:spcPct val="20000"/>
              </a:spcBef>
              <a:buFont typeface="Arial" pitchFamily="34" charset="0"/>
              <a:buChar char="•"/>
              <a:defRPr sz="1500"/>
            </a:lvl6pPr>
            <a:lvl7pPr marL="2229054" indent="-171466" defTabSz="685862">
              <a:spcBef>
                <a:spcPct val="20000"/>
              </a:spcBef>
              <a:buFont typeface="Arial" pitchFamily="34" charset="0"/>
              <a:buChar char="•"/>
              <a:defRPr sz="1500"/>
            </a:lvl7pPr>
            <a:lvl8pPr marL="2571986" indent="-171466" defTabSz="685862">
              <a:spcBef>
                <a:spcPct val="20000"/>
              </a:spcBef>
              <a:buFont typeface="Arial" pitchFamily="34" charset="0"/>
              <a:buChar char="•"/>
              <a:defRPr sz="1500"/>
            </a:lvl8pPr>
            <a:lvl9pPr marL="2914917" indent="-171466" defTabSz="685862">
              <a:spcBef>
                <a:spcPct val="20000"/>
              </a:spcBef>
              <a:buFont typeface="Arial" pitchFamily="34" charset="0"/>
              <a:buChar char="•"/>
              <a:defRPr sz="1500"/>
            </a:lvl9pPr>
          </a:lstStyle>
          <a:p>
            <a:r>
              <a:rPr lang="en-US" dirty="0">
                <a:solidFill>
                  <a:srgbClr val="8FDCE2"/>
                </a:solidFill>
              </a:rPr>
              <a:t>Capture market transitions </a:t>
            </a:r>
            <a:r>
              <a:rPr lang="en-US" dirty="0" smtClean="0">
                <a:solidFill>
                  <a:srgbClr val="8FDCE2"/>
                </a:solidFill>
              </a:rPr>
              <a:t>by </a:t>
            </a:r>
            <a:r>
              <a:rPr lang="en-US" dirty="0">
                <a:solidFill>
                  <a:srgbClr val="8FDCE2"/>
                </a:solidFill>
              </a:rPr>
              <a:t>rapidly adapting to </a:t>
            </a:r>
            <a:r>
              <a:rPr lang="en-US" dirty="0" smtClean="0">
                <a:solidFill>
                  <a:srgbClr val="8FDCE2"/>
                </a:solidFill>
              </a:rPr>
              <a:t>ever-changing </a:t>
            </a:r>
            <a:r>
              <a:rPr lang="en-US" dirty="0">
                <a:solidFill>
                  <a:srgbClr val="8FDCE2"/>
                </a:solidFill>
              </a:rPr>
              <a:t>conditions</a:t>
            </a:r>
          </a:p>
        </p:txBody>
      </p:sp>
      <p:sp>
        <p:nvSpPr>
          <p:cNvPr id="117" name="Freeform 116"/>
          <p:cNvSpPr/>
          <p:nvPr/>
        </p:nvSpPr>
        <p:spPr>
          <a:xfrm>
            <a:off x="7480271" y="4685006"/>
            <a:ext cx="3983406" cy="795217"/>
          </a:xfrm>
          <a:custGeom>
            <a:avLst/>
            <a:gdLst>
              <a:gd name="connsiteX0" fmla="*/ 0 w 3299460"/>
              <a:gd name="connsiteY0" fmla="*/ 0 h 495300"/>
              <a:gd name="connsiteX1" fmla="*/ 335280 w 3299460"/>
              <a:gd name="connsiteY1" fmla="*/ 495300 h 495300"/>
              <a:gd name="connsiteX2" fmla="*/ 3299460 w 3299460"/>
              <a:gd name="connsiteY2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9460" h="495300">
                <a:moveTo>
                  <a:pt x="0" y="0"/>
                </a:moveTo>
                <a:lnTo>
                  <a:pt x="335280" y="495300"/>
                </a:lnTo>
                <a:lnTo>
                  <a:pt x="3299460" y="495300"/>
                </a:lnTo>
              </a:path>
            </a:pathLst>
          </a:custGeom>
          <a:noFill/>
          <a:ln w="9525">
            <a:solidFill>
              <a:srgbClr val="FFFFFF"/>
            </a:solidFill>
            <a:headEnd type="oval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7"/>
          <p:cNvSpPr/>
          <p:nvPr/>
        </p:nvSpPr>
        <p:spPr>
          <a:xfrm flipH="1">
            <a:off x="728352" y="5004617"/>
            <a:ext cx="3279500" cy="470898"/>
          </a:xfrm>
          <a:custGeom>
            <a:avLst/>
            <a:gdLst>
              <a:gd name="connsiteX0" fmla="*/ 0 w 2699878"/>
              <a:gd name="connsiteY0" fmla="*/ 0 h 2366601"/>
              <a:gd name="connsiteX1" fmla="*/ 2699878 w 2699878"/>
              <a:gd name="connsiteY1" fmla="*/ 0 h 2366601"/>
              <a:gd name="connsiteX2" fmla="*/ 2699878 w 2699878"/>
              <a:gd name="connsiteY2" fmla="*/ 2366601 h 2366601"/>
              <a:gd name="connsiteX3" fmla="*/ 0 w 2699878"/>
              <a:gd name="connsiteY3" fmla="*/ 2366601 h 2366601"/>
              <a:gd name="connsiteX4" fmla="*/ 0 w 2699878"/>
              <a:gd name="connsiteY4" fmla="*/ 0 h 236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878" h="2366601">
                <a:moveTo>
                  <a:pt x="0" y="0"/>
                </a:moveTo>
                <a:lnTo>
                  <a:pt x="2699878" y="0"/>
                </a:lnTo>
                <a:lnTo>
                  <a:pt x="2699878" y="2366601"/>
                </a:lnTo>
                <a:lnTo>
                  <a:pt x="0" y="23666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b" anchorCtr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Technology</a:t>
            </a:r>
          </a:p>
        </p:txBody>
      </p:sp>
      <p:sp>
        <p:nvSpPr>
          <p:cNvPr id="129" name="Text Placeholder 3"/>
          <p:cNvSpPr txBox="1">
            <a:spLocks/>
          </p:cNvSpPr>
          <p:nvPr/>
        </p:nvSpPr>
        <p:spPr>
          <a:xfrm flipH="1">
            <a:off x="728352" y="5487898"/>
            <a:ext cx="3558818" cy="507839"/>
          </a:xfrm>
          <a:prstGeom prst="rect">
            <a:avLst/>
          </a:prstGeom>
        </p:spPr>
        <p:txBody>
          <a:bodyPr vert="horz" wrap="square" lIns="68586" tIns="34294" rIns="68586" bIns="34294" rtlCol="0" anchor="t">
            <a:spAutoFit/>
          </a:bodyPr>
          <a:lstStyle>
            <a:defPPr>
              <a:defRPr lang="en-US"/>
            </a:defPPr>
            <a:lvl1pPr indent="0" defTabSz="685862">
              <a:lnSpc>
                <a:spcPct val="95000"/>
              </a:lnSpc>
              <a:spcBef>
                <a:spcPts val="1080"/>
              </a:spcBef>
              <a:buClr>
                <a:srgbClr val="96CA4B"/>
              </a:buClr>
              <a:buSzPct val="90000"/>
              <a:buFont typeface="Arial" pitchFamily="34" charset="0"/>
              <a:buNone/>
              <a:tabLst/>
              <a:defRPr sz="1500" i="1">
                <a:solidFill>
                  <a:srgbClr val="FFFFFF"/>
                </a:solidFill>
                <a:latin typeface="+mj-lt"/>
              </a:defRPr>
            </a:lvl1pPr>
            <a:lvl2pPr marL="304829" indent="0" defTabSz="685862">
              <a:lnSpc>
                <a:spcPct val="95000"/>
              </a:lnSpc>
              <a:spcBef>
                <a:spcPts val="630"/>
              </a:spcBef>
              <a:buClr>
                <a:schemeClr val="tx2"/>
              </a:buClr>
              <a:buFontTx/>
              <a:buNone/>
              <a:tabLst/>
              <a:defRPr sz="1400">
                <a:solidFill>
                  <a:schemeClr val="bg1"/>
                </a:solidFill>
                <a:latin typeface="+mj-lt"/>
              </a:defRPr>
            </a:lvl2pPr>
            <a:lvl3pPr marL="428664" indent="-1191" defTabSz="685862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tabLst/>
              <a:defRPr sz="1200">
                <a:solidFill>
                  <a:schemeClr val="bg1"/>
                </a:solidFill>
                <a:latin typeface="+mj-lt"/>
              </a:defRPr>
            </a:lvl3pPr>
            <a:lvl4pPr marL="516778" indent="0" defTabSz="685862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tabLst/>
              <a:defRPr sz="1100">
                <a:solidFill>
                  <a:schemeClr val="bg1"/>
                </a:solidFill>
                <a:latin typeface="+mj-lt"/>
              </a:defRPr>
            </a:lvl4pPr>
            <a:lvl5pPr marL="601321" indent="0" defTabSz="685862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tabLst/>
              <a:defRPr sz="1100">
                <a:solidFill>
                  <a:schemeClr val="bg1"/>
                </a:solidFill>
                <a:latin typeface="+mj-lt"/>
              </a:defRPr>
            </a:lvl5pPr>
            <a:lvl6pPr marL="1886123" indent="-171466" defTabSz="685862">
              <a:spcBef>
                <a:spcPct val="20000"/>
              </a:spcBef>
              <a:buFont typeface="Arial" pitchFamily="34" charset="0"/>
              <a:buChar char="•"/>
              <a:defRPr sz="1500"/>
            </a:lvl6pPr>
            <a:lvl7pPr marL="2229054" indent="-171466" defTabSz="685862">
              <a:spcBef>
                <a:spcPct val="20000"/>
              </a:spcBef>
              <a:buFont typeface="Arial" pitchFamily="34" charset="0"/>
              <a:buChar char="•"/>
              <a:defRPr sz="1500"/>
            </a:lvl7pPr>
            <a:lvl8pPr marL="2571986" indent="-171466" defTabSz="685862">
              <a:spcBef>
                <a:spcPct val="20000"/>
              </a:spcBef>
              <a:buFont typeface="Arial" pitchFamily="34" charset="0"/>
              <a:buChar char="•"/>
              <a:defRPr sz="1500"/>
            </a:lvl8pPr>
            <a:lvl9pPr marL="2914917" indent="-171466" defTabSz="685862">
              <a:spcBef>
                <a:spcPct val="20000"/>
              </a:spcBef>
              <a:buFont typeface="Arial" pitchFamily="34" charset="0"/>
              <a:buChar char="•"/>
              <a:defRPr sz="1500"/>
            </a:lvl9pPr>
          </a:lstStyle>
          <a:p>
            <a:r>
              <a:rPr lang="en-US" dirty="0">
                <a:solidFill>
                  <a:srgbClr val="8FDCE2"/>
                </a:solidFill>
              </a:rPr>
              <a:t>Continually improve and innovate to provide best in </a:t>
            </a:r>
            <a:r>
              <a:rPr lang="en-US" dirty="0" smtClean="0">
                <a:solidFill>
                  <a:srgbClr val="8FDCE2"/>
                </a:solidFill>
              </a:rPr>
              <a:t>class </a:t>
            </a:r>
            <a:r>
              <a:rPr lang="en-US" dirty="0">
                <a:solidFill>
                  <a:srgbClr val="8FDCE2"/>
                </a:solidFill>
              </a:rPr>
              <a:t>solutions</a:t>
            </a:r>
          </a:p>
        </p:txBody>
      </p:sp>
      <p:sp>
        <p:nvSpPr>
          <p:cNvPr id="130" name="Freeform 129"/>
          <p:cNvSpPr/>
          <p:nvPr/>
        </p:nvSpPr>
        <p:spPr>
          <a:xfrm flipH="1">
            <a:off x="728352" y="4685006"/>
            <a:ext cx="3983406" cy="795217"/>
          </a:xfrm>
          <a:custGeom>
            <a:avLst/>
            <a:gdLst>
              <a:gd name="connsiteX0" fmla="*/ 0 w 3299460"/>
              <a:gd name="connsiteY0" fmla="*/ 0 h 495300"/>
              <a:gd name="connsiteX1" fmla="*/ 335280 w 3299460"/>
              <a:gd name="connsiteY1" fmla="*/ 495300 h 495300"/>
              <a:gd name="connsiteX2" fmla="*/ 3299460 w 3299460"/>
              <a:gd name="connsiteY2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9460" h="495300">
                <a:moveTo>
                  <a:pt x="0" y="0"/>
                </a:moveTo>
                <a:lnTo>
                  <a:pt x="335280" y="495300"/>
                </a:lnTo>
                <a:lnTo>
                  <a:pt x="3299460" y="495300"/>
                </a:lnTo>
              </a:path>
            </a:pathLst>
          </a:custGeom>
          <a:noFill/>
          <a:ln w="9525">
            <a:solidFill>
              <a:srgbClr val="FFFFFF"/>
            </a:solidFill>
            <a:headEnd type="oval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2" y="1079966"/>
            <a:ext cx="12188822" cy="114101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91"/>
            <a:endParaRPr lang="en-US" sz="14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27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0" y="6113718"/>
            <a:ext cx="6092825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cisco.com/go/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ppc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03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441" y="980728"/>
            <a:ext cx="10969943" cy="374441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5593" y="3717032"/>
            <a:ext cx="11422294" cy="100811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百</a:t>
            </a:r>
            <a:r>
              <a:rPr lang="zh-CN" altLang="en-US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度传课：司马懿</a:t>
            </a:r>
            <a:r>
              <a:rPr lang="en-US" altLang="zh-CN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学校</a:t>
            </a:r>
            <a:endParaRPr lang="en-US" altLang="zh-CN" dirty="0" smtClean="0">
              <a:solidFill>
                <a:srgbClr val="4F81BD">
                  <a:lumMod val="75000"/>
                </a:srgbClr>
              </a:solidFill>
              <a:latin typeface="微软雅黑"/>
              <a:cs typeface="Segoe U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学校</a:t>
            </a:r>
            <a:endParaRPr lang="en-US" altLang="zh-CN" dirty="0" smtClean="0">
              <a:solidFill>
                <a:srgbClr val="4F81BD">
                  <a:lumMod val="75000"/>
                </a:srgbClr>
              </a:solidFill>
              <a:latin typeface="微软雅黑"/>
              <a:cs typeface="Segoe U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学校</a:t>
            </a:r>
            <a:endParaRPr lang="en-US" altLang="zh-CN" dirty="0" smtClean="0">
              <a:solidFill>
                <a:srgbClr val="4F81BD">
                  <a:lumMod val="75000"/>
                </a:srgbClr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7" name="圆角矩形 6">
            <a:hlinkClick r:id="rId3"/>
          </p:cNvPr>
          <p:cNvSpPr/>
          <p:nvPr/>
        </p:nvSpPr>
        <p:spPr>
          <a:xfrm>
            <a:off x="4785144" y="3776208"/>
            <a:ext cx="191950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访问地址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8" name="圆角矩形 7">
            <a:hlinkClick r:id="rId3"/>
          </p:cNvPr>
          <p:cNvSpPr/>
          <p:nvPr/>
        </p:nvSpPr>
        <p:spPr>
          <a:xfrm>
            <a:off x="4785144" y="4214090"/>
            <a:ext cx="191950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访问地址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6862298" y="3776208"/>
            <a:ext cx="502559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</a:t>
            </a:r>
            <a:r>
              <a:rPr lang="en-US" altLang="zh-CN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://www.chuanke.com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6862298" y="4214090"/>
            <a:ext cx="502559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</a:t>
            </a:r>
            <a:r>
              <a:rPr lang="en-US" altLang="zh-CN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://study.163.com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1502" y="2921170"/>
            <a:ext cx="72939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学习世界五百强和咨询公司</a:t>
            </a:r>
            <a:r>
              <a:rPr lang="en-US" altLang="zh-CN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dirty="0" smtClean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课程请访问如下网站搜索：“司马懿”</a:t>
            </a:r>
            <a:endParaRPr lang="zh-CN" altLang="en-US" dirty="0">
              <a:solidFill>
                <a:srgbClr val="4F81BD">
                  <a:lumMod val="75000"/>
                </a:srgbClr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8" name="圆角矩形 17">
            <a:hlinkClick r:id="rId3"/>
          </p:cNvPr>
          <p:cNvSpPr/>
          <p:nvPr/>
        </p:nvSpPr>
        <p:spPr>
          <a:xfrm>
            <a:off x="4785144" y="4653136"/>
            <a:ext cx="191950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访问地址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6862298" y="4653136"/>
            <a:ext cx="502559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</a:t>
            </a:r>
            <a:r>
              <a:rPr lang="en-US" altLang="zh-CN" sz="1600" b="1" dirty="0" smtClean="0">
                <a:solidFill>
                  <a:prstClr val="white"/>
                </a:solidFill>
                <a:latin typeface="微软雅黑"/>
                <a:cs typeface="Segoe UI" pitchFamily="34" charset="0"/>
              </a:rPr>
              <a:t>www.zhiu.com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1656" y="1079966"/>
            <a:ext cx="12188822" cy="3895344"/>
            <a:chOff x="2" y="1079966"/>
            <a:chExt cx="9143999" cy="3895344"/>
          </a:xfrm>
        </p:grpSpPr>
        <p:sp>
          <p:nvSpPr>
            <p:cNvPr id="116" name="Rectangle 115"/>
            <p:cNvSpPr/>
            <p:nvPr/>
          </p:nvSpPr>
          <p:spPr>
            <a:xfrm>
              <a:off x="2" y="1079966"/>
              <a:ext cx="9141618" cy="3895344"/>
            </a:xfrm>
            <a:prstGeom prst="rect">
              <a:avLst/>
            </a:prstGeom>
            <a:gradFill flip="none" rotWithShape="1">
              <a:gsLst>
                <a:gs pos="24000">
                  <a:schemeClr val="tx2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" y="1079966"/>
              <a:ext cx="9143999" cy="114101"/>
            </a:xfrm>
            <a:prstGeom prst="rect">
              <a:avLst/>
            </a:prstGeom>
            <a:gradFill>
              <a:gsLst>
                <a:gs pos="0">
                  <a:srgbClr val="000000">
                    <a:alpha val="3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8963212" y="2536371"/>
            <a:ext cx="2640663" cy="3057143"/>
            <a:chOff x="621624" y="2355507"/>
            <a:chExt cx="2640663" cy="3057143"/>
          </a:xfrm>
        </p:grpSpPr>
        <p:sp>
          <p:nvSpPr>
            <p:cNvPr id="158" name="Rectangle 157"/>
            <p:cNvSpPr/>
            <p:nvPr/>
          </p:nvSpPr>
          <p:spPr bwMode="auto">
            <a:xfrm flipV="1">
              <a:off x="621625" y="2355507"/>
              <a:ext cx="2639875" cy="3057142"/>
            </a:xfrm>
            <a:prstGeom prst="rect">
              <a:avLst/>
            </a:prstGeom>
            <a:gradFill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 err="1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  <a:sym typeface="Arial" pitchFamily="-107" charset="0"/>
              </a:endParaRPr>
            </a:p>
          </p:txBody>
        </p:sp>
        <p:cxnSp>
          <p:nvCxnSpPr>
            <p:cNvPr id="159" name="Straight Connector 158"/>
            <p:cNvCxnSpPr/>
            <p:nvPr/>
          </p:nvCxnSpPr>
          <p:spPr bwMode="auto">
            <a:xfrm flipV="1">
              <a:off x="621624" y="5412650"/>
              <a:ext cx="2640663" cy="0"/>
            </a:xfrm>
            <a:prstGeom prst="line">
              <a:avLst/>
            </a:prstGeom>
            <a:solidFill>
              <a:srgbClr val="0183B7"/>
            </a:solidFill>
            <a:ln w="127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60" name="Group 159"/>
          <p:cNvGrpSpPr/>
          <p:nvPr/>
        </p:nvGrpSpPr>
        <p:grpSpPr>
          <a:xfrm flipV="1">
            <a:off x="8963212" y="1758905"/>
            <a:ext cx="2640663" cy="3834609"/>
            <a:chOff x="388021" y="1190624"/>
            <a:chExt cx="2651760" cy="2880998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388022" y="1190624"/>
              <a:ext cx="2650969" cy="2880998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19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algn="ctr" defTabSz="385814"/>
              <a:endParaRPr lang="en-US" sz="1100" dirty="0" err="1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 bwMode="auto">
            <a:xfrm>
              <a:off x="388021" y="1190624"/>
              <a:ext cx="2651760" cy="0"/>
            </a:xfrm>
            <a:prstGeom prst="line">
              <a:avLst/>
            </a:prstGeom>
            <a:solidFill>
              <a:srgbClr val="0183B7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5" name="Group 134"/>
          <p:cNvGrpSpPr/>
          <p:nvPr/>
        </p:nvGrpSpPr>
        <p:grpSpPr>
          <a:xfrm>
            <a:off x="6171446" y="2536371"/>
            <a:ext cx="2640663" cy="3057143"/>
            <a:chOff x="621624" y="2355507"/>
            <a:chExt cx="2640663" cy="3057143"/>
          </a:xfrm>
        </p:grpSpPr>
        <p:sp>
          <p:nvSpPr>
            <p:cNvPr id="136" name="Rectangle 135"/>
            <p:cNvSpPr/>
            <p:nvPr/>
          </p:nvSpPr>
          <p:spPr bwMode="auto">
            <a:xfrm flipV="1">
              <a:off x="621625" y="2355507"/>
              <a:ext cx="2639875" cy="3057142"/>
            </a:xfrm>
            <a:prstGeom prst="rect">
              <a:avLst/>
            </a:prstGeom>
            <a:gradFill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 err="1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  <a:sym typeface="Arial" pitchFamily="-107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 bwMode="auto">
            <a:xfrm flipV="1">
              <a:off x="621624" y="5412650"/>
              <a:ext cx="2640663" cy="0"/>
            </a:xfrm>
            <a:prstGeom prst="line">
              <a:avLst/>
            </a:prstGeom>
            <a:solidFill>
              <a:srgbClr val="0183B7"/>
            </a:solidFill>
            <a:ln w="127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8" name="Group 137"/>
          <p:cNvGrpSpPr/>
          <p:nvPr/>
        </p:nvGrpSpPr>
        <p:grpSpPr>
          <a:xfrm flipV="1">
            <a:off x="6171446" y="1758905"/>
            <a:ext cx="2640663" cy="3834609"/>
            <a:chOff x="388021" y="1190624"/>
            <a:chExt cx="2651760" cy="2880998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388022" y="1190624"/>
              <a:ext cx="2650969" cy="2880998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19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algn="ctr" defTabSz="385814"/>
              <a:endParaRPr lang="en-US" sz="1100" dirty="0" err="1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 bwMode="auto">
            <a:xfrm>
              <a:off x="388021" y="1190624"/>
              <a:ext cx="2651760" cy="0"/>
            </a:xfrm>
            <a:prstGeom prst="line">
              <a:avLst/>
            </a:prstGeom>
            <a:solidFill>
              <a:srgbClr val="0183B7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5" name="Group 124"/>
          <p:cNvGrpSpPr/>
          <p:nvPr/>
        </p:nvGrpSpPr>
        <p:grpSpPr>
          <a:xfrm>
            <a:off x="3394771" y="2536371"/>
            <a:ext cx="2640663" cy="3057143"/>
            <a:chOff x="621624" y="2355507"/>
            <a:chExt cx="2640663" cy="3057143"/>
          </a:xfrm>
        </p:grpSpPr>
        <p:sp>
          <p:nvSpPr>
            <p:cNvPr id="126" name="Rectangle 125"/>
            <p:cNvSpPr/>
            <p:nvPr/>
          </p:nvSpPr>
          <p:spPr bwMode="auto">
            <a:xfrm flipV="1">
              <a:off x="621625" y="2355507"/>
              <a:ext cx="2639875" cy="3057142"/>
            </a:xfrm>
            <a:prstGeom prst="rect">
              <a:avLst/>
            </a:prstGeom>
            <a:gradFill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 err="1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  <a:sym typeface="Arial" pitchFamily="-107" charset="0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 bwMode="auto">
            <a:xfrm flipV="1">
              <a:off x="621624" y="5412650"/>
              <a:ext cx="2640663" cy="0"/>
            </a:xfrm>
            <a:prstGeom prst="line">
              <a:avLst/>
            </a:prstGeom>
            <a:solidFill>
              <a:srgbClr val="0183B7"/>
            </a:solidFill>
            <a:ln w="127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8" name="Group 127"/>
          <p:cNvGrpSpPr/>
          <p:nvPr/>
        </p:nvGrpSpPr>
        <p:grpSpPr>
          <a:xfrm flipV="1">
            <a:off x="3394771" y="1758905"/>
            <a:ext cx="2640663" cy="3834609"/>
            <a:chOff x="388021" y="1190624"/>
            <a:chExt cx="2651760" cy="2880998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388022" y="1190624"/>
              <a:ext cx="2650969" cy="2880998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19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algn="ctr" defTabSz="385814"/>
              <a:endParaRPr lang="en-US" sz="1100" dirty="0" err="1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cxnSp>
          <p:nvCxnSpPr>
            <p:cNvPr id="130" name="Straight Connector 129"/>
            <p:cNvCxnSpPr/>
            <p:nvPr/>
          </p:nvCxnSpPr>
          <p:spPr bwMode="auto">
            <a:xfrm>
              <a:off x="388021" y="1190624"/>
              <a:ext cx="2651760" cy="0"/>
            </a:xfrm>
            <a:prstGeom prst="line">
              <a:avLst/>
            </a:prstGeom>
            <a:solidFill>
              <a:srgbClr val="0183B7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621624" y="2536371"/>
            <a:ext cx="2640663" cy="3057143"/>
            <a:chOff x="621624" y="2355507"/>
            <a:chExt cx="2640663" cy="3057143"/>
          </a:xfrm>
        </p:grpSpPr>
        <p:sp>
          <p:nvSpPr>
            <p:cNvPr id="123" name="Rectangle 122"/>
            <p:cNvSpPr/>
            <p:nvPr/>
          </p:nvSpPr>
          <p:spPr bwMode="auto">
            <a:xfrm flipV="1">
              <a:off x="621625" y="2355507"/>
              <a:ext cx="2639875" cy="3057142"/>
            </a:xfrm>
            <a:prstGeom prst="rect">
              <a:avLst/>
            </a:prstGeom>
            <a:gradFill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 err="1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  <a:sym typeface="Arial" pitchFamily="-107" charset="0"/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 bwMode="auto">
            <a:xfrm flipV="1">
              <a:off x="621624" y="5412650"/>
              <a:ext cx="2640663" cy="0"/>
            </a:xfrm>
            <a:prstGeom prst="line">
              <a:avLst/>
            </a:prstGeom>
            <a:solidFill>
              <a:srgbClr val="0183B7"/>
            </a:solidFill>
            <a:ln w="127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" name="Group 94"/>
          <p:cNvGrpSpPr/>
          <p:nvPr/>
        </p:nvGrpSpPr>
        <p:grpSpPr>
          <a:xfrm flipV="1">
            <a:off x="621624" y="1758905"/>
            <a:ext cx="2640663" cy="3834609"/>
            <a:chOff x="388021" y="1190624"/>
            <a:chExt cx="2651760" cy="2880998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388022" y="1190624"/>
              <a:ext cx="2650969" cy="2880998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19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/>
            <a:lstStyle/>
            <a:p>
              <a:pPr algn="ctr" defTabSz="385814"/>
              <a:endParaRPr lang="en-US" sz="1100" dirty="0" err="1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 bwMode="auto">
            <a:xfrm>
              <a:off x="388021" y="1190624"/>
              <a:ext cx="2651760" cy="0"/>
            </a:xfrm>
            <a:prstGeom prst="line">
              <a:avLst/>
            </a:prstGeom>
            <a:solidFill>
              <a:srgbClr val="0183B7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7" name="Rectangle 106"/>
          <p:cNvSpPr/>
          <p:nvPr/>
        </p:nvSpPr>
        <p:spPr>
          <a:xfrm flipH="1">
            <a:off x="610584" y="4828824"/>
            <a:ext cx="2654788" cy="665515"/>
          </a:xfrm>
          <a:prstGeom prst="rect">
            <a:avLst/>
          </a:prstGeom>
          <a:noFill/>
          <a:ln w="9525" cap="flat" cmpd="sng" algn="ctr">
            <a:noFill/>
            <a:prstDash val="solid"/>
            <a:headEnd/>
            <a:tailEnd/>
          </a:ln>
          <a:effectLst/>
        </p:spPr>
        <p:txBody>
          <a:bodyPr vert="horz" wrap="square" lIns="0" tIns="0" rIns="0" bIns="0" anchor="ctr" anchorCtr="1"/>
          <a:lstStyle/>
          <a:p>
            <a:pPr algn="ctr" defTabSz="913100">
              <a:spcBef>
                <a:spcPts val="200"/>
              </a:spcBef>
            </a:pPr>
            <a:r>
              <a:rPr lang="en-US" sz="2000" kern="0" smtClean="0">
                <a:solidFill>
                  <a:schemeClr val="bg1"/>
                </a:solidFill>
                <a:ea typeface="ＭＳ Ｐゴシック" pitchFamily="34" charset="-128"/>
              </a:rPr>
              <a:t>Mobility</a:t>
            </a:r>
            <a:endParaRPr lang="en-US" sz="2000" kern="0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108" name="Rectangle 107"/>
          <p:cNvSpPr/>
          <p:nvPr/>
        </p:nvSpPr>
        <p:spPr>
          <a:xfrm flipH="1">
            <a:off x="3416076" y="4828824"/>
            <a:ext cx="2605243" cy="665515"/>
          </a:xfrm>
          <a:prstGeom prst="rect">
            <a:avLst/>
          </a:prstGeom>
          <a:noFill/>
          <a:ln w="9525" cap="flat" cmpd="sng" algn="ctr">
            <a:noFill/>
            <a:prstDash val="solid"/>
            <a:headEnd/>
            <a:tailEnd/>
          </a:ln>
          <a:effectLst/>
        </p:spPr>
        <p:txBody>
          <a:bodyPr vert="horz" wrap="square" lIns="0" tIns="0" rIns="0" bIns="0" anchor="ctr" anchorCtr="1"/>
          <a:lstStyle/>
          <a:p>
            <a:pPr algn="ctr" defTabSz="913100">
              <a:spcBef>
                <a:spcPts val="200"/>
              </a:spcBef>
            </a:pPr>
            <a:r>
              <a:rPr lang="en-US" sz="2000" kern="0" smtClean="0">
                <a:solidFill>
                  <a:schemeClr val="bg1"/>
                </a:solidFill>
                <a:ea typeface="ＭＳ Ｐゴシック" pitchFamily="34" charset="-128"/>
              </a:rPr>
              <a:t>Big Data</a:t>
            </a:r>
            <a:endParaRPr lang="en-US" sz="2000" kern="0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6140380" y="4828824"/>
            <a:ext cx="2692873" cy="665515"/>
          </a:xfrm>
          <a:prstGeom prst="rect">
            <a:avLst/>
          </a:prstGeom>
          <a:noFill/>
          <a:ln w="9525" cap="flat" cmpd="sng" algn="ctr">
            <a:noFill/>
            <a:prstDash val="solid"/>
            <a:headEnd/>
            <a:tailEnd/>
          </a:ln>
          <a:effectLst/>
        </p:spPr>
        <p:txBody>
          <a:bodyPr vert="horz" wrap="square" lIns="0" tIns="0" rIns="0" bIns="0" anchor="ctr" anchorCtr="1"/>
          <a:lstStyle/>
          <a:p>
            <a:pPr algn="ctr" defTabSz="913100">
              <a:spcBef>
                <a:spcPts val="200"/>
              </a:spcBef>
            </a:pPr>
            <a:r>
              <a:rPr lang="en-US" sz="2000" kern="0" smtClean="0">
                <a:solidFill>
                  <a:schemeClr val="bg1"/>
                </a:solidFill>
                <a:ea typeface="ＭＳ Ｐゴシック" pitchFamily="34" charset="-128"/>
              </a:rPr>
              <a:t>Cloud</a:t>
            </a:r>
            <a:endParaRPr lang="en-US" sz="2000" kern="0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110" name="Rectangle 109"/>
          <p:cNvSpPr/>
          <p:nvPr/>
        </p:nvSpPr>
        <p:spPr>
          <a:xfrm flipH="1">
            <a:off x="8956623" y="4828824"/>
            <a:ext cx="2610232" cy="665515"/>
          </a:xfrm>
          <a:prstGeom prst="rect">
            <a:avLst/>
          </a:prstGeom>
          <a:noFill/>
          <a:ln w="9525" cap="flat" cmpd="sng" algn="ctr">
            <a:noFill/>
            <a:prstDash val="solid"/>
            <a:headEnd/>
            <a:tailEnd/>
          </a:ln>
          <a:effectLst/>
        </p:spPr>
        <p:txBody>
          <a:bodyPr vert="horz" wrap="square" lIns="0" tIns="0" rIns="0" bIns="0" anchor="ctr" anchorCtr="1"/>
          <a:lstStyle/>
          <a:p>
            <a:pPr algn="ctr" defTabSz="913100">
              <a:spcBef>
                <a:spcPts val="200"/>
              </a:spcBef>
            </a:pPr>
            <a:r>
              <a:rPr lang="en-US" sz="2000" kern="0" smtClean="0">
                <a:solidFill>
                  <a:schemeClr val="bg1"/>
                </a:solidFill>
                <a:ea typeface="ＭＳ Ｐゴシック" pitchFamily="34" charset="-128"/>
              </a:rPr>
              <a:t>IoT</a:t>
            </a:r>
            <a:endParaRPr lang="en-US" sz="2000" kern="0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839155" y="4743742"/>
            <a:ext cx="2204225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3611599" y="4743742"/>
            <a:ext cx="2204225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369570" y="4743742"/>
            <a:ext cx="2204225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9156485" y="4743742"/>
            <a:ext cx="2204225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0" name="Rectangle 89"/>
          <p:cNvSpPr/>
          <p:nvPr/>
        </p:nvSpPr>
        <p:spPr>
          <a:xfrm>
            <a:off x="1" y="6320433"/>
            <a:ext cx="12190477" cy="35779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32536" y="6352730"/>
            <a:ext cx="9945743" cy="276999"/>
          </a:xfrm>
        </p:spPr>
        <p:txBody>
          <a:bodyPr/>
          <a:lstStyle/>
          <a:p>
            <a:r>
              <a:rPr lang="en-US" sz="900" smtClean="0"/>
              <a:t>Source: Gartner &amp; IDC 2014 report</a:t>
            </a:r>
            <a:endParaRPr lang="en-US" sz="900"/>
          </a:p>
        </p:txBody>
      </p:sp>
      <p:pic>
        <p:nvPicPr>
          <p:cNvPr id="21" name="Picture 20" descr="cloud.psd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342" y="3250292"/>
            <a:ext cx="1555165" cy="93986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4256061" y="3301706"/>
            <a:ext cx="915759" cy="811168"/>
            <a:chOff x="4884738" y="-695326"/>
            <a:chExt cx="625475" cy="554038"/>
          </a:xfrm>
          <a:solidFill>
            <a:schemeClr val="bg2"/>
          </a:solidFill>
        </p:grpSpPr>
        <p:sp>
          <p:nvSpPr>
            <p:cNvPr id="68" name="Freeform 16"/>
            <p:cNvSpPr>
              <a:spLocks/>
            </p:cNvSpPr>
            <p:nvPr/>
          </p:nvSpPr>
          <p:spPr bwMode="auto">
            <a:xfrm>
              <a:off x="4892676" y="-695326"/>
              <a:ext cx="611188" cy="152400"/>
            </a:xfrm>
            <a:custGeom>
              <a:avLst/>
              <a:gdLst>
                <a:gd name="T0" fmla="*/ 1852 w 3468"/>
                <a:gd name="T1" fmla="*/ 1 h 868"/>
                <a:gd name="T2" fmla="*/ 2083 w 3468"/>
                <a:gd name="T3" fmla="*/ 9 h 868"/>
                <a:gd name="T4" fmla="*/ 2303 w 3468"/>
                <a:gd name="T5" fmla="*/ 23 h 868"/>
                <a:gd name="T6" fmla="*/ 2510 w 3468"/>
                <a:gd name="T7" fmla="*/ 45 h 868"/>
                <a:gd name="T8" fmla="*/ 2703 w 3468"/>
                <a:gd name="T9" fmla="*/ 72 h 868"/>
                <a:gd name="T10" fmla="*/ 2879 w 3468"/>
                <a:gd name="T11" fmla="*/ 105 h 868"/>
                <a:gd name="T12" fmla="*/ 3036 w 3468"/>
                <a:gd name="T13" fmla="*/ 144 h 868"/>
                <a:gd name="T14" fmla="*/ 3171 w 3468"/>
                <a:gd name="T15" fmla="*/ 186 h 868"/>
                <a:gd name="T16" fmla="*/ 3284 w 3468"/>
                <a:gd name="T17" fmla="*/ 234 h 868"/>
                <a:gd name="T18" fmla="*/ 3372 w 3468"/>
                <a:gd name="T19" fmla="*/ 285 h 868"/>
                <a:gd name="T20" fmla="*/ 3432 w 3468"/>
                <a:gd name="T21" fmla="*/ 339 h 868"/>
                <a:gd name="T22" fmla="*/ 3464 w 3468"/>
                <a:gd name="T23" fmla="*/ 395 h 868"/>
                <a:gd name="T24" fmla="*/ 3464 w 3468"/>
                <a:gd name="T25" fmla="*/ 453 h 868"/>
                <a:gd name="T26" fmla="*/ 3432 w 3468"/>
                <a:gd name="T27" fmla="*/ 510 h 868"/>
                <a:gd name="T28" fmla="*/ 3372 w 3468"/>
                <a:gd name="T29" fmla="*/ 566 h 868"/>
                <a:gd name="T30" fmla="*/ 3284 w 3468"/>
                <a:gd name="T31" fmla="*/ 618 h 868"/>
                <a:gd name="T32" fmla="*/ 3171 w 3468"/>
                <a:gd name="T33" fmla="*/ 667 h 868"/>
                <a:gd name="T34" fmla="*/ 3036 w 3468"/>
                <a:gd name="T35" fmla="*/ 713 h 868"/>
                <a:gd name="T36" fmla="*/ 2879 w 3468"/>
                <a:gd name="T37" fmla="*/ 754 h 868"/>
                <a:gd name="T38" fmla="*/ 2703 w 3468"/>
                <a:gd name="T39" fmla="*/ 789 h 868"/>
                <a:gd name="T40" fmla="*/ 2510 w 3468"/>
                <a:gd name="T41" fmla="*/ 820 h 868"/>
                <a:gd name="T42" fmla="*/ 2303 w 3468"/>
                <a:gd name="T43" fmla="*/ 843 h 868"/>
                <a:gd name="T44" fmla="*/ 2083 w 3468"/>
                <a:gd name="T45" fmla="*/ 859 h 868"/>
                <a:gd name="T46" fmla="*/ 1852 w 3468"/>
                <a:gd name="T47" fmla="*/ 867 h 868"/>
                <a:gd name="T48" fmla="*/ 1615 w 3468"/>
                <a:gd name="T49" fmla="*/ 867 h 868"/>
                <a:gd name="T50" fmla="*/ 1384 w 3468"/>
                <a:gd name="T51" fmla="*/ 859 h 868"/>
                <a:gd name="T52" fmla="*/ 1164 w 3468"/>
                <a:gd name="T53" fmla="*/ 843 h 868"/>
                <a:gd name="T54" fmla="*/ 957 w 3468"/>
                <a:gd name="T55" fmla="*/ 820 h 868"/>
                <a:gd name="T56" fmla="*/ 764 w 3468"/>
                <a:gd name="T57" fmla="*/ 789 h 868"/>
                <a:gd name="T58" fmla="*/ 588 w 3468"/>
                <a:gd name="T59" fmla="*/ 754 h 868"/>
                <a:gd name="T60" fmla="*/ 432 w 3468"/>
                <a:gd name="T61" fmla="*/ 713 h 868"/>
                <a:gd name="T62" fmla="*/ 296 w 3468"/>
                <a:gd name="T63" fmla="*/ 667 h 868"/>
                <a:gd name="T64" fmla="*/ 183 w 3468"/>
                <a:gd name="T65" fmla="*/ 618 h 868"/>
                <a:gd name="T66" fmla="*/ 95 w 3468"/>
                <a:gd name="T67" fmla="*/ 566 h 868"/>
                <a:gd name="T68" fmla="*/ 35 w 3468"/>
                <a:gd name="T69" fmla="*/ 510 h 868"/>
                <a:gd name="T70" fmla="*/ 3 w 3468"/>
                <a:gd name="T71" fmla="*/ 453 h 868"/>
                <a:gd name="T72" fmla="*/ 3 w 3468"/>
                <a:gd name="T73" fmla="*/ 395 h 868"/>
                <a:gd name="T74" fmla="*/ 35 w 3468"/>
                <a:gd name="T75" fmla="*/ 339 h 868"/>
                <a:gd name="T76" fmla="*/ 95 w 3468"/>
                <a:gd name="T77" fmla="*/ 285 h 868"/>
                <a:gd name="T78" fmla="*/ 183 w 3468"/>
                <a:gd name="T79" fmla="*/ 234 h 868"/>
                <a:gd name="T80" fmla="*/ 296 w 3468"/>
                <a:gd name="T81" fmla="*/ 186 h 868"/>
                <a:gd name="T82" fmla="*/ 432 w 3468"/>
                <a:gd name="T83" fmla="*/ 144 h 868"/>
                <a:gd name="T84" fmla="*/ 588 w 3468"/>
                <a:gd name="T85" fmla="*/ 105 h 868"/>
                <a:gd name="T86" fmla="*/ 764 w 3468"/>
                <a:gd name="T87" fmla="*/ 72 h 868"/>
                <a:gd name="T88" fmla="*/ 957 w 3468"/>
                <a:gd name="T89" fmla="*/ 45 h 868"/>
                <a:gd name="T90" fmla="*/ 1164 w 3468"/>
                <a:gd name="T91" fmla="*/ 23 h 868"/>
                <a:gd name="T92" fmla="*/ 1384 w 3468"/>
                <a:gd name="T93" fmla="*/ 9 h 868"/>
                <a:gd name="T94" fmla="*/ 1615 w 3468"/>
                <a:gd name="T95" fmla="*/ 1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68" h="868">
                  <a:moveTo>
                    <a:pt x="1734" y="0"/>
                  </a:moveTo>
                  <a:lnTo>
                    <a:pt x="1852" y="1"/>
                  </a:lnTo>
                  <a:lnTo>
                    <a:pt x="1969" y="4"/>
                  </a:lnTo>
                  <a:lnTo>
                    <a:pt x="2083" y="9"/>
                  </a:lnTo>
                  <a:lnTo>
                    <a:pt x="2194" y="15"/>
                  </a:lnTo>
                  <a:lnTo>
                    <a:pt x="2303" y="23"/>
                  </a:lnTo>
                  <a:lnTo>
                    <a:pt x="2408" y="33"/>
                  </a:lnTo>
                  <a:lnTo>
                    <a:pt x="2510" y="45"/>
                  </a:lnTo>
                  <a:lnTo>
                    <a:pt x="2609" y="58"/>
                  </a:lnTo>
                  <a:lnTo>
                    <a:pt x="2703" y="72"/>
                  </a:lnTo>
                  <a:lnTo>
                    <a:pt x="2793" y="89"/>
                  </a:lnTo>
                  <a:lnTo>
                    <a:pt x="2879" y="105"/>
                  </a:lnTo>
                  <a:lnTo>
                    <a:pt x="2960" y="124"/>
                  </a:lnTo>
                  <a:lnTo>
                    <a:pt x="3036" y="144"/>
                  </a:lnTo>
                  <a:lnTo>
                    <a:pt x="3107" y="165"/>
                  </a:lnTo>
                  <a:lnTo>
                    <a:pt x="3171" y="186"/>
                  </a:lnTo>
                  <a:lnTo>
                    <a:pt x="3232" y="211"/>
                  </a:lnTo>
                  <a:lnTo>
                    <a:pt x="3284" y="234"/>
                  </a:lnTo>
                  <a:lnTo>
                    <a:pt x="3331" y="259"/>
                  </a:lnTo>
                  <a:lnTo>
                    <a:pt x="3372" y="285"/>
                  </a:lnTo>
                  <a:lnTo>
                    <a:pt x="3406" y="312"/>
                  </a:lnTo>
                  <a:lnTo>
                    <a:pt x="3432" y="339"/>
                  </a:lnTo>
                  <a:lnTo>
                    <a:pt x="3452" y="366"/>
                  </a:lnTo>
                  <a:lnTo>
                    <a:pt x="3464" y="395"/>
                  </a:lnTo>
                  <a:lnTo>
                    <a:pt x="3468" y="425"/>
                  </a:lnTo>
                  <a:lnTo>
                    <a:pt x="3464" y="453"/>
                  </a:lnTo>
                  <a:lnTo>
                    <a:pt x="3452" y="482"/>
                  </a:lnTo>
                  <a:lnTo>
                    <a:pt x="3432" y="510"/>
                  </a:lnTo>
                  <a:lnTo>
                    <a:pt x="3406" y="539"/>
                  </a:lnTo>
                  <a:lnTo>
                    <a:pt x="3372" y="566"/>
                  </a:lnTo>
                  <a:lnTo>
                    <a:pt x="3331" y="592"/>
                  </a:lnTo>
                  <a:lnTo>
                    <a:pt x="3284" y="618"/>
                  </a:lnTo>
                  <a:lnTo>
                    <a:pt x="3232" y="643"/>
                  </a:lnTo>
                  <a:lnTo>
                    <a:pt x="3171" y="667"/>
                  </a:lnTo>
                  <a:lnTo>
                    <a:pt x="3107" y="691"/>
                  </a:lnTo>
                  <a:lnTo>
                    <a:pt x="3036" y="713"/>
                  </a:lnTo>
                  <a:lnTo>
                    <a:pt x="2960" y="734"/>
                  </a:lnTo>
                  <a:lnTo>
                    <a:pt x="2879" y="754"/>
                  </a:lnTo>
                  <a:lnTo>
                    <a:pt x="2793" y="772"/>
                  </a:lnTo>
                  <a:lnTo>
                    <a:pt x="2703" y="789"/>
                  </a:lnTo>
                  <a:lnTo>
                    <a:pt x="2609" y="805"/>
                  </a:lnTo>
                  <a:lnTo>
                    <a:pt x="2510" y="820"/>
                  </a:lnTo>
                  <a:lnTo>
                    <a:pt x="2408" y="832"/>
                  </a:lnTo>
                  <a:lnTo>
                    <a:pt x="2303" y="843"/>
                  </a:lnTo>
                  <a:lnTo>
                    <a:pt x="2194" y="851"/>
                  </a:lnTo>
                  <a:lnTo>
                    <a:pt x="2083" y="859"/>
                  </a:lnTo>
                  <a:lnTo>
                    <a:pt x="1969" y="863"/>
                  </a:lnTo>
                  <a:lnTo>
                    <a:pt x="1852" y="867"/>
                  </a:lnTo>
                  <a:lnTo>
                    <a:pt x="1734" y="868"/>
                  </a:lnTo>
                  <a:lnTo>
                    <a:pt x="1615" y="867"/>
                  </a:lnTo>
                  <a:lnTo>
                    <a:pt x="1498" y="863"/>
                  </a:lnTo>
                  <a:lnTo>
                    <a:pt x="1384" y="859"/>
                  </a:lnTo>
                  <a:lnTo>
                    <a:pt x="1272" y="851"/>
                  </a:lnTo>
                  <a:lnTo>
                    <a:pt x="1164" y="843"/>
                  </a:lnTo>
                  <a:lnTo>
                    <a:pt x="1059" y="832"/>
                  </a:lnTo>
                  <a:lnTo>
                    <a:pt x="957" y="820"/>
                  </a:lnTo>
                  <a:lnTo>
                    <a:pt x="858" y="805"/>
                  </a:lnTo>
                  <a:lnTo>
                    <a:pt x="764" y="789"/>
                  </a:lnTo>
                  <a:lnTo>
                    <a:pt x="674" y="772"/>
                  </a:lnTo>
                  <a:lnTo>
                    <a:pt x="588" y="754"/>
                  </a:lnTo>
                  <a:lnTo>
                    <a:pt x="507" y="734"/>
                  </a:lnTo>
                  <a:lnTo>
                    <a:pt x="432" y="713"/>
                  </a:lnTo>
                  <a:lnTo>
                    <a:pt x="360" y="691"/>
                  </a:lnTo>
                  <a:lnTo>
                    <a:pt x="296" y="667"/>
                  </a:lnTo>
                  <a:lnTo>
                    <a:pt x="236" y="643"/>
                  </a:lnTo>
                  <a:lnTo>
                    <a:pt x="183" y="618"/>
                  </a:lnTo>
                  <a:lnTo>
                    <a:pt x="136" y="592"/>
                  </a:lnTo>
                  <a:lnTo>
                    <a:pt x="95" y="566"/>
                  </a:lnTo>
                  <a:lnTo>
                    <a:pt x="61" y="539"/>
                  </a:lnTo>
                  <a:lnTo>
                    <a:pt x="35" y="510"/>
                  </a:lnTo>
                  <a:lnTo>
                    <a:pt x="15" y="482"/>
                  </a:lnTo>
                  <a:lnTo>
                    <a:pt x="3" y="453"/>
                  </a:lnTo>
                  <a:lnTo>
                    <a:pt x="0" y="425"/>
                  </a:lnTo>
                  <a:lnTo>
                    <a:pt x="3" y="395"/>
                  </a:lnTo>
                  <a:lnTo>
                    <a:pt x="15" y="366"/>
                  </a:lnTo>
                  <a:lnTo>
                    <a:pt x="35" y="339"/>
                  </a:lnTo>
                  <a:lnTo>
                    <a:pt x="61" y="312"/>
                  </a:lnTo>
                  <a:lnTo>
                    <a:pt x="95" y="285"/>
                  </a:lnTo>
                  <a:lnTo>
                    <a:pt x="136" y="259"/>
                  </a:lnTo>
                  <a:lnTo>
                    <a:pt x="183" y="234"/>
                  </a:lnTo>
                  <a:lnTo>
                    <a:pt x="236" y="211"/>
                  </a:lnTo>
                  <a:lnTo>
                    <a:pt x="296" y="186"/>
                  </a:lnTo>
                  <a:lnTo>
                    <a:pt x="360" y="165"/>
                  </a:lnTo>
                  <a:lnTo>
                    <a:pt x="432" y="144"/>
                  </a:lnTo>
                  <a:lnTo>
                    <a:pt x="507" y="124"/>
                  </a:lnTo>
                  <a:lnTo>
                    <a:pt x="588" y="105"/>
                  </a:lnTo>
                  <a:lnTo>
                    <a:pt x="674" y="89"/>
                  </a:lnTo>
                  <a:lnTo>
                    <a:pt x="764" y="72"/>
                  </a:lnTo>
                  <a:lnTo>
                    <a:pt x="858" y="58"/>
                  </a:lnTo>
                  <a:lnTo>
                    <a:pt x="957" y="45"/>
                  </a:lnTo>
                  <a:lnTo>
                    <a:pt x="1059" y="33"/>
                  </a:lnTo>
                  <a:lnTo>
                    <a:pt x="1164" y="23"/>
                  </a:lnTo>
                  <a:lnTo>
                    <a:pt x="1272" y="15"/>
                  </a:lnTo>
                  <a:lnTo>
                    <a:pt x="1384" y="9"/>
                  </a:lnTo>
                  <a:lnTo>
                    <a:pt x="1498" y="4"/>
                  </a:lnTo>
                  <a:lnTo>
                    <a:pt x="1615" y="1"/>
                  </a:lnTo>
                  <a:lnTo>
                    <a:pt x="17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/>
            <p:cNvSpPr>
              <a:spLocks noEditPoints="1"/>
            </p:cNvSpPr>
            <p:nvPr/>
          </p:nvSpPr>
          <p:spPr bwMode="auto">
            <a:xfrm>
              <a:off x="4884738" y="-608013"/>
              <a:ext cx="625475" cy="466725"/>
            </a:xfrm>
            <a:custGeom>
              <a:avLst/>
              <a:gdLst>
                <a:gd name="T0" fmla="*/ 2311 w 3549"/>
                <a:gd name="T1" fmla="*/ 1446 h 2644"/>
                <a:gd name="T2" fmla="*/ 2411 w 3549"/>
                <a:gd name="T3" fmla="*/ 1506 h 2644"/>
                <a:gd name="T4" fmla="*/ 2436 w 3549"/>
                <a:gd name="T5" fmla="*/ 1626 h 2644"/>
                <a:gd name="T6" fmla="*/ 2373 w 3549"/>
                <a:gd name="T7" fmla="*/ 1728 h 2644"/>
                <a:gd name="T8" fmla="*/ 2268 w 3549"/>
                <a:gd name="T9" fmla="*/ 1756 h 2644"/>
                <a:gd name="T10" fmla="*/ 1986 w 3549"/>
                <a:gd name="T11" fmla="*/ 1044 h 2644"/>
                <a:gd name="T12" fmla="*/ 2295 w 3549"/>
                <a:gd name="T13" fmla="*/ 1053 h 2644"/>
                <a:gd name="T14" fmla="*/ 2377 w 3549"/>
                <a:gd name="T15" fmla="*/ 1106 h 2644"/>
                <a:gd name="T16" fmla="*/ 2393 w 3549"/>
                <a:gd name="T17" fmla="*/ 1233 h 2644"/>
                <a:gd name="T18" fmla="*/ 2326 w 3549"/>
                <a:gd name="T19" fmla="*/ 1308 h 2644"/>
                <a:gd name="T20" fmla="*/ 2187 w 3549"/>
                <a:gd name="T21" fmla="*/ 1326 h 2644"/>
                <a:gd name="T22" fmla="*/ 2217 w 3549"/>
                <a:gd name="T23" fmla="*/ 1867 h 2644"/>
                <a:gd name="T24" fmla="*/ 2407 w 3549"/>
                <a:gd name="T25" fmla="*/ 1840 h 2644"/>
                <a:gd name="T26" fmla="*/ 2538 w 3549"/>
                <a:gd name="T27" fmla="*/ 1719 h 2644"/>
                <a:gd name="T28" fmla="*/ 2555 w 3549"/>
                <a:gd name="T29" fmla="*/ 1521 h 2644"/>
                <a:gd name="T30" fmla="*/ 2451 w 3549"/>
                <a:gd name="T31" fmla="*/ 1397 h 2644"/>
                <a:gd name="T32" fmla="*/ 2470 w 3549"/>
                <a:gd name="T33" fmla="*/ 1311 h 2644"/>
                <a:gd name="T34" fmla="*/ 2518 w 3549"/>
                <a:gd name="T35" fmla="*/ 1141 h 2644"/>
                <a:gd name="T36" fmla="*/ 2441 w 3549"/>
                <a:gd name="T37" fmla="*/ 998 h 2644"/>
                <a:gd name="T38" fmla="*/ 2290 w 3549"/>
                <a:gd name="T39" fmla="*/ 939 h 2644"/>
                <a:gd name="T40" fmla="*/ 1001 w 3549"/>
                <a:gd name="T41" fmla="*/ 1044 h 2644"/>
                <a:gd name="T42" fmla="*/ 1740 w 3549"/>
                <a:gd name="T43" fmla="*/ 1044 h 2644"/>
                <a:gd name="T44" fmla="*/ 1 w 3549"/>
                <a:gd name="T45" fmla="*/ 3 h 2644"/>
                <a:gd name="T46" fmla="*/ 25 w 3549"/>
                <a:gd name="T47" fmla="*/ 41 h 2644"/>
                <a:gd name="T48" fmla="*/ 93 w 3549"/>
                <a:gd name="T49" fmla="*/ 107 h 2644"/>
                <a:gd name="T50" fmla="*/ 226 w 3549"/>
                <a:gd name="T51" fmla="*/ 191 h 2644"/>
                <a:gd name="T52" fmla="*/ 442 w 3549"/>
                <a:gd name="T53" fmla="*/ 279 h 2644"/>
                <a:gd name="T54" fmla="*/ 762 w 3549"/>
                <a:gd name="T55" fmla="*/ 357 h 2644"/>
                <a:gd name="T56" fmla="*/ 1205 w 3549"/>
                <a:gd name="T57" fmla="*/ 414 h 2644"/>
                <a:gd name="T58" fmla="*/ 1790 w 3549"/>
                <a:gd name="T59" fmla="*/ 436 h 2644"/>
                <a:gd name="T60" fmla="*/ 2377 w 3549"/>
                <a:gd name="T61" fmla="*/ 414 h 2644"/>
                <a:gd name="T62" fmla="*/ 2817 w 3549"/>
                <a:gd name="T63" fmla="*/ 357 h 2644"/>
                <a:gd name="T64" fmla="*/ 3130 w 3549"/>
                <a:gd name="T65" fmla="*/ 279 h 2644"/>
                <a:gd name="T66" fmla="*/ 3340 w 3549"/>
                <a:gd name="T67" fmla="*/ 191 h 2644"/>
                <a:gd name="T68" fmla="*/ 3465 w 3549"/>
                <a:gd name="T69" fmla="*/ 107 h 2644"/>
                <a:gd name="T70" fmla="*/ 3527 w 3549"/>
                <a:gd name="T71" fmla="*/ 41 h 2644"/>
                <a:gd name="T72" fmla="*/ 3548 w 3549"/>
                <a:gd name="T73" fmla="*/ 3 h 2644"/>
                <a:gd name="T74" fmla="*/ 3548 w 3549"/>
                <a:gd name="T75" fmla="*/ 2227 h 2644"/>
                <a:gd name="T76" fmla="*/ 3529 w 3549"/>
                <a:gd name="T77" fmla="*/ 2261 h 2644"/>
                <a:gd name="T78" fmla="*/ 3472 w 3549"/>
                <a:gd name="T79" fmla="*/ 2324 h 2644"/>
                <a:gd name="T80" fmla="*/ 3356 w 3549"/>
                <a:gd name="T81" fmla="*/ 2400 h 2644"/>
                <a:gd name="T82" fmla="*/ 3161 w 3549"/>
                <a:gd name="T83" fmla="*/ 2484 h 2644"/>
                <a:gd name="T84" fmla="*/ 2865 w 3549"/>
                <a:gd name="T85" fmla="*/ 2558 h 2644"/>
                <a:gd name="T86" fmla="*/ 2449 w 3549"/>
                <a:gd name="T87" fmla="*/ 2615 h 2644"/>
                <a:gd name="T88" fmla="*/ 1892 w 3549"/>
                <a:gd name="T89" fmla="*/ 2643 h 2644"/>
                <a:gd name="T90" fmla="*/ 1281 w 3549"/>
                <a:gd name="T91" fmla="*/ 2631 h 2644"/>
                <a:gd name="T92" fmla="*/ 815 w 3549"/>
                <a:gd name="T93" fmla="*/ 2586 h 2644"/>
                <a:gd name="T94" fmla="*/ 479 w 3549"/>
                <a:gd name="T95" fmla="*/ 2518 h 2644"/>
                <a:gd name="T96" fmla="*/ 252 w 3549"/>
                <a:gd name="T97" fmla="*/ 2439 h 2644"/>
                <a:gd name="T98" fmla="*/ 114 w 3549"/>
                <a:gd name="T99" fmla="*/ 2360 h 2644"/>
                <a:gd name="T100" fmla="*/ 41 w 3549"/>
                <a:gd name="T101" fmla="*/ 2292 h 2644"/>
                <a:gd name="T102" fmla="*/ 13 w 3549"/>
                <a:gd name="T103" fmla="*/ 2246 h 2644"/>
                <a:gd name="T104" fmla="*/ 0 w 3549"/>
                <a:gd name="T105" fmla="*/ 0 h 2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49" h="2644">
                  <a:moveTo>
                    <a:pt x="1986" y="1437"/>
                  </a:moveTo>
                  <a:lnTo>
                    <a:pt x="2200" y="1437"/>
                  </a:lnTo>
                  <a:lnTo>
                    <a:pt x="2242" y="1437"/>
                  </a:lnTo>
                  <a:lnTo>
                    <a:pt x="2279" y="1440"/>
                  </a:lnTo>
                  <a:lnTo>
                    <a:pt x="2311" y="1446"/>
                  </a:lnTo>
                  <a:lnTo>
                    <a:pt x="2337" y="1453"/>
                  </a:lnTo>
                  <a:lnTo>
                    <a:pt x="2359" y="1461"/>
                  </a:lnTo>
                  <a:lnTo>
                    <a:pt x="2379" y="1473"/>
                  </a:lnTo>
                  <a:lnTo>
                    <a:pt x="2397" y="1489"/>
                  </a:lnTo>
                  <a:lnTo>
                    <a:pt x="2411" y="1506"/>
                  </a:lnTo>
                  <a:lnTo>
                    <a:pt x="2423" y="1526"/>
                  </a:lnTo>
                  <a:lnTo>
                    <a:pt x="2432" y="1548"/>
                  </a:lnTo>
                  <a:lnTo>
                    <a:pt x="2436" y="1572"/>
                  </a:lnTo>
                  <a:lnTo>
                    <a:pt x="2438" y="1597"/>
                  </a:lnTo>
                  <a:lnTo>
                    <a:pt x="2436" y="1626"/>
                  </a:lnTo>
                  <a:lnTo>
                    <a:pt x="2430" y="1652"/>
                  </a:lnTo>
                  <a:lnTo>
                    <a:pt x="2420" y="1675"/>
                  </a:lnTo>
                  <a:lnTo>
                    <a:pt x="2407" y="1696"/>
                  </a:lnTo>
                  <a:lnTo>
                    <a:pt x="2390" y="1714"/>
                  </a:lnTo>
                  <a:lnTo>
                    <a:pt x="2373" y="1728"/>
                  </a:lnTo>
                  <a:lnTo>
                    <a:pt x="2352" y="1738"/>
                  </a:lnTo>
                  <a:lnTo>
                    <a:pt x="2328" y="1747"/>
                  </a:lnTo>
                  <a:lnTo>
                    <a:pt x="2301" y="1753"/>
                  </a:lnTo>
                  <a:lnTo>
                    <a:pt x="2287" y="1755"/>
                  </a:lnTo>
                  <a:lnTo>
                    <a:pt x="2268" y="1756"/>
                  </a:lnTo>
                  <a:lnTo>
                    <a:pt x="2245" y="1758"/>
                  </a:lnTo>
                  <a:lnTo>
                    <a:pt x="2217" y="1758"/>
                  </a:lnTo>
                  <a:lnTo>
                    <a:pt x="1986" y="1758"/>
                  </a:lnTo>
                  <a:lnTo>
                    <a:pt x="1986" y="1437"/>
                  </a:lnTo>
                  <a:close/>
                  <a:moveTo>
                    <a:pt x="1986" y="1044"/>
                  </a:moveTo>
                  <a:lnTo>
                    <a:pt x="2172" y="1044"/>
                  </a:lnTo>
                  <a:lnTo>
                    <a:pt x="2209" y="1046"/>
                  </a:lnTo>
                  <a:lnTo>
                    <a:pt x="2242" y="1047"/>
                  </a:lnTo>
                  <a:lnTo>
                    <a:pt x="2271" y="1050"/>
                  </a:lnTo>
                  <a:lnTo>
                    <a:pt x="2295" y="1053"/>
                  </a:lnTo>
                  <a:lnTo>
                    <a:pt x="2313" y="1058"/>
                  </a:lnTo>
                  <a:lnTo>
                    <a:pt x="2333" y="1065"/>
                  </a:lnTo>
                  <a:lnTo>
                    <a:pt x="2350" y="1076"/>
                  </a:lnTo>
                  <a:lnTo>
                    <a:pt x="2365" y="1089"/>
                  </a:lnTo>
                  <a:lnTo>
                    <a:pt x="2377" y="1106"/>
                  </a:lnTo>
                  <a:lnTo>
                    <a:pt x="2389" y="1131"/>
                  </a:lnTo>
                  <a:lnTo>
                    <a:pt x="2397" y="1159"/>
                  </a:lnTo>
                  <a:lnTo>
                    <a:pt x="2399" y="1188"/>
                  </a:lnTo>
                  <a:lnTo>
                    <a:pt x="2398" y="1211"/>
                  </a:lnTo>
                  <a:lnTo>
                    <a:pt x="2393" y="1233"/>
                  </a:lnTo>
                  <a:lnTo>
                    <a:pt x="2386" y="1252"/>
                  </a:lnTo>
                  <a:lnTo>
                    <a:pt x="2376" y="1269"/>
                  </a:lnTo>
                  <a:lnTo>
                    <a:pt x="2362" y="1285"/>
                  </a:lnTo>
                  <a:lnTo>
                    <a:pt x="2345" y="1297"/>
                  </a:lnTo>
                  <a:lnTo>
                    <a:pt x="2326" y="1308"/>
                  </a:lnTo>
                  <a:lnTo>
                    <a:pt x="2305" y="1315"/>
                  </a:lnTo>
                  <a:lnTo>
                    <a:pt x="2284" y="1321"/>
                  </a:lnTo>
                  <a:lnTo>
                    <a:pt x="2257" y="1324"/>
                  </a:lnTo>
                  <a:lnTo>
                    <a:pt x="2225" y="1326"/>
                  </a:lnTo>
                  <a:lnTo>
                    <a:pt x="2187" y="1326"/>
                  </a:lnTo>
                  <a:lnTo>
                    <a:pt x="1986" y="1326"/>
                  </a:lnTo>
                  <a:lnTo>
                    <a:pt x="1986" y="1044"/>
                  </a:lnTo>
                  <a:close/>
                  <a:moveTo>
                    <a:pt x="1862" y="935"/>
                  </a:moveTo>
                  <a:lnTo>
                    <a:pt x="1862" y="1867"/>
                  </a:lnTo>
                  <a:lnTo>
                    <a:pt x="2217" y="1867"/>
                  </a:lnTo>
                  <a:lnTo>
                    <a:pt x="2260" y="1866"/>
                  </a:lnTo>
                  <a:lnTo>
                    <a:pt x="2299" y="1864"/>
                  </a:lnTo>
                  <a:lnTo>
                    <a:pt x="2335" y="1858"/>
                  </a:lnTo>
                  <a:lnTo>
                    <a:pt x="2368" y="1852"/>
                  </a:lnTo>
                  <a:lnTo>
                    <a:pt x="2407" y="1840"/>
                  </a:lnTo>
                  <a:lnTo>
                    <a:pt x="2441" y="1824"/>
                  </a:lnTo>
                  <a:lnTo>
                    <a:pt x="2470" y="1806"/>
                  </a:lnTo>
                  <a:lnTo>
                    <a:pt x="2495" y="1783"/>
                  </a:lnTo>
                  <a:lnTo>
                    <a:pt x="2518" y="1753"/>
                  </a:lnTo>
                  <a:lnTo>
                    <a:pt x="2538" y="1719"/>
                  </a:lnTo>
                  <a:lnTo>
                    <a:pt x="2553" y="1681"/>
                  </a:lnTo>
                  <a:lnTo>
                    <a:pt x="2562" y="1640"/>
                  </a:lnTo>
                  <a:lnTo>
                    <a:pt x="2565" y="1597"/>
                  </a:lnTo>
                  <a:lnTo>
                    <a:pt x="2563" y="1558"/>
                  </a:lnTo>
                  <a:lnTo>
                    <a:pt x="2555" y="1521"/>
                  </a:lnTo>
                  <a:lnTo>
                    <a:pt x="2540" y="1487"/>
                  </a:lnTo>
                  <a:lnTo>
                    <a:pt x="2521" y="1456"/>
                  </a:lnTo>
                  <a:lnTo>
                    <a:pt x="2501" y="1433"/>
                  </a:lnTo>
                  <a:lnTo>
                    <a:pt x="2478" y="1413"/>
                  </a:lnTo>
                  <a:lnTo>
                    <a:pt x="2451" y="1397"/>
                  </a:lnTo>
                  <a:lnTo>
                    <a:pt x="2423" y="1382"/>
                  </a:lnTo>
                  <a:lnTo>
                    <a:pt x="2390" y="1371"/>
                  </a:lnTo>
                  <a:lnTo>
                    <a:pt x="2421" y="1354"/>
                  </a:lnTo>
                  <a:lnTo>
                    <a:pt x="2447" y="1334"/>
                  </a:lnTo>
                  <a:lnTo>
                    <a:pt x="2470" y="1311"/>
                  </a:lnTo>
                  <a:lnTo>
                    <a:pt x="2488" y="1286"/>
                  </a:lnTo>
                  <a:lnTo>
                    <a:pt x="2506" y="1250"/>
                  </a:lnTo>
                  <a:lnTo>
                    <a:pt x="2517" y="1212"/>
                  </a:lnTo>
                  <a:lnTo>
                    <a:pt x="2521" y="1173"/>
                  </a:lnTo>
                  <a:lnTo>
                    <a:pt x="2518" y="1141"/>
                  </a:lnTo>
                  <a:lnTo>
                    <a:pt x="2512" y="1110"/>
                  </a:lnTo>
                  <a:lnTo>
                    <a:pt x="2500" y="1080"/>
                  </a:lnTo>
                  <a:lnTo>
                    <a:pt x="2484" y="1050"/>
                  </a:lnTo>
                  <a:lnTo>
                    <a:pt x="2464" y="1022"/>
                  </a:lnTo>
                  <a:lnTo>
                    <a:pt x="2441" y="998"/>
                  </a:lnTo>
                  <a:lnTo>
                    <a:pt x="2413" y="979"/>
                  </a:lnTo>
                  <a:lnTo>
                    <a:pt x="2382" y="963"/>
                  </a:lnTo>
                  <a:lnTo>
                    <a:pt x="2355" y="952"/>
                  </a:lnTo>
                  <a:lnTo>
                    <a:pt x="2324" y="945"/>
                  </a:lnTo>
                  <a:lnTo>
                    <a:pt x="2290" y="939"/>
                  </a:lnTo>
                  <a:lnTo>
                    <a:pt x="2253" y="936"/>
                  </a:lnTo>
                  <a:lnTo>
                    <a:pt x="2211" y="935"/>
                  </a:lnTo>
                  <a:lnTo>
                    <a:pt x="1862" y="935"/>
                  </a:lnTo>
                  <a:close/>
                  <a:moveTo>
                    <a:pt x="1001" y="935"/>
                  </a:moveTo>
                  <a:lnTo>
                    <a:pt x="1001" y="1044"/>
                  </a:lnTo>
                  <a:lnTo>
                    <a:pt x="1308" y="1044"/>
                  </a:lnTo>
                  <a:lnTo>
                    <a:pt x="1308" y="1867"/>
                  </a:lnTo>
                  <a:lnTo>
                    <a:pt x="1432" y="1867"/>
                  </a:lnTo>
                  <a:lnTo>
                    <a:pt x="1432" y="1044"/>
                  </a:lnTo>
                  <a:lnTo>
                    <a:pt x="1740" y="1044"/>
                  </a:lnTo>
                  <a:lnTo>
                    <a:pt x="1740" y="935"/>
                  </a:lnTo>
                  <a:lnTo>
                    <a:pt x="1001" y="935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3" y="8"/>
                  </a:lnTo>
                  <a:lnTo>
                    <a:pt x="7" y="14"/>
                  </a:lnTo>
                  <a:lnTo>
                    <a:pt x="12" y="21"/>
                  </a:lnTo>
                  <a:lnTo>
                    <a:pt x="18" y="31"/>
                  </a:lnTo>
                  <a:lnTo>
                    <a:pt x="25" y="41"/>
                  </a:lnTo>
                  <a:lnTo>
                    <a:pt x="35" y="52"/>
                  </a:lnTo>
                  <a:lnTo>
                    <a:pt x="46" y="65"/>
                  </a:lnTo>
                  <a:lnTo>
                    <a:pt x="60" y="78"/>
                  </a:lnTo>
                  <a:lnTo>
                    <a:pt x="76" y="92"/>
                  </a:lnTo>
                  <a:lnTo>
                    <a:pt x="93" y="107"/>
                  </a:lnTo>
                  <a:lnTo>
                    <a:pt x="114" y="123"/>
                  </a:lnTo>
                  <a:lnTo>
                    <a:pt x="138" y="139"/>
                  </a:lnTo>
                  <a:lnTo>
                    <a:pt x="164" y="156"/>
                  </a:lnTo>
                  <a:lnTo>
                    <a:pt x="193" y="173"/>
                  </a:lnTo>
                  <a:lnTo>
                    <a:pt x="226" y="191"/>
                  </a:lnTo>
                  <a:lnTo>
                    <a:pt x="262" y="208"/>
                  </a:lnTo>
                  <a:lnTo>
                    <a:pt x="302" y="226"/>
                  </a:lnTo>
                  <a:lnTo>
                    <a:pt x="344" y="244"/>
                  </a:lnTo>
                  <a:lnTo>
                    <a:pt x="391" y="261"/>
                  </a:lnTo>
                  <a:lnTo>
                    <a:pt x="442" y="279"/>
                  </a:lnTo>
                  <a:lnTo>
                    <a:pt x="497" y="295"/>
                  </a:lnTo>
                  <a:lnTo>
                    <a:pt x="556" y="312"/>
                  </a:lnTo>
                  <a:lnTo>
                    <a:pt x="621" y="327"/>
                  </a:lnTo>
                  <a:lnTo>
                    <a:pt x="689" y="342"/>
                  </a:lnTo>
                  <a:lnTo>
                    <a:pt x="762" y="357"/>
                  </a:lnTo>
                  <a:lnTo>
                    <a:pt x="840" y="371"/>
                  </a:lnTo>
                  <a:lnTo>
                    <a:pt x="923" y="383"/>
                  </a:lnTo>
                  <a:lnTo>
                    <a:pt x="1012" y="394"/>
                  </a:lnTo>
                  <a:lnTo>
                    <a:pt x="1105" y="405"/>
                  </a:lnTo>
                  <a:lnTo>
                    <a:pt x="1205" y="414"/>
                  </a:lnTo>
                  <a:lnTo>
                    <a:pt x="1310" y="421"/>
                  </a:lnTo>
                  <a:lnTo>
                    <a:pt x="1421" y="427"/>
                  </a:lnTo>
                  <a:lnTo>
                    <a:pt x="1538" y="431"/>
                  </a:lnTo>
                  <a:lnTo>
                    <a:pt x="1661" y="434"/>
                  </a:lnTo>
                  <a:lnTo>
                    <a:pt x="1790" y="436"/>
                  </a:lnTo>
                  <a:lnTo>
                    <a:pt x="1921" y="434"/>
                  </a:lnTo>
                  <a:lnTo>
                    <a:pt x="2044" y="431"/>
                  </a:lnTo>
                  <a:lnTo>
                    <a:pt x="2161" y="427"/>
                  </a:lnTo>
                  <a:lnTo>
                    <a:pt x="2272" y="421"/>
                  </a:lnTo>
                  <a:lnTo>
                    <a:pt x="2377" y="414"/>
                  </a:lnTo>
                  <a:lnTo>
                    <a:pt x="2476" y="405"/>
                  </a:lnTo>
                  <a:lnTo>
                    <a:pt x="2569" y="394"/>
                  </a:lnTo>
                  <a:lnTo>
                    <a:pt x="2656" y="383"/>
                  </a:lnTo>
                  <a:lnTo>
                    <a:pt x="2739" y="371"/>
                  </a:lnTo>
                  <a:lnTo>
                    <a:pt x="2817" y="357"/>
                  </a:lnTo>
                  <a:lnTo>
                    <a:pt x="2889" y="342"/>
                  </a:lnTo>
                  <a:lnTo>
                    <a:pt x="2956" y="327"/>
                  </a:lnTo>
                  <a:lnTo>
                    <a:pt x="3018" y="312"/>
                  </a:lnTo>
                  <a:lnTo>
                    <a:pt x="3076" y="295"/>
                  </a:lnTo>
                  <a:lnTo>
                    <a:pt x="3130" y="279"/>
                  </a:lnTo>
                  <a:lnTo>
                    <a:pt x="3179" y="261"/>
                  </a:lnTo>
                  <a:lnTo>
                    <a:pt x="3226" y="244"/>
                  </a:lnTo>
                  <a:lnTo>
                    <a:pt x="3267" y="226"/>
                  </a:lnTo>
                  <a:lnTo>
                    <a:pt x="3304" y="208"/>
                  </a:lnTo>
                  <a:lnTo>
                    <a:pt x="3340" y="191"/>
                  </a:lnTo>
                  <a:lnTo>
                    <a:pt x="3370" y="173"/>
                  </a:lnTo>
                  <a:lnTo>
                    <a:pt x="3399" y="156"/>
                  </a:lnTo>
                  <a:lnTo>
                    <a:pt x="3423" y="139"/>
                  </a:lnTo>
                  <a:lnTo>
                    <a:pt x="3445" y="123"/>
                  </a:lnTo>
                  <a:lnTo>
                    <a:pt x="3465" y="107"/>
                  </a:lnTo>
                  <a:lnTo>
                    <a:pt x="3481" y="92"/>
                  </a:lnTo>
                  <a:lnTo>
                    <a:pt x="3496" y="78"/>
                  </a:lnTo>
                  <a:lnTo>
                    <a:pt x="3508" y="65"/>
                  </a:lnTo>
                  <a:lnTo>
                    <a:pt x="3518" y="52"/>
                  </a:lnTo>
                  <a:lnTo>
                    <a:pt x="3527" y="41"/>
                  </a:lnTo>
                  <a:lnTo>
                    <a:pt x="3534" y="31"/>
                  </a:lnTo>
                  <a:lnTo>
                    <a:pt x="3539" y="21"/>
                  </a:lnTo>
                  <a:lnTo>
                    <a:pt x="3543" y="14"/>
                  </a:lnTo>
                  <a:lnTo>
                    <a:pt x="3546" y="8"/>
                  </a:lnTo>
                  <a:lnTo>
                    <a:pt x="3548" y="3"/>
                  </a:lnTo>
                  <a:lnTo>
                    <a:pt x="3549" y="0"/>
                  </a:lnTo>
                  <a:lnTo>
                    <a:pt x="3549" y="0"/>
                  </a:lnTo>
                  <a:lnTo>
                    <a:pt x="3549" y="2224"/>
                  </a:lnTo>
                  <a:lnTo>
                    <a:pt x="3549" y="2225"/>
                  </a:lnTo>
                  <a:lnTo>
                    <a:pt x="3548" y="2227"/>
                  </a:lnTo>
                  <a:lnTo>
                    <a:pt x="3547" y="2231"/>
                  </a:lnTo>
                  <a:lnTo>
                    <a:pt x="3545" y="2237"/>
                  </a:lnTo>
                  <a:lnTo>
                    <a:pt x="3540" y="2244"/>
                  </a:lnTo>
                  <a:lnTo>
                    <a:pt x="3536" y="2252"/>
                  </a:lnTo>
                  <a:lnTo>
                    <a:pt x="3529" y="2261"/>
                  </a:lnTo>
                  <a:lnTo>
                    <a:pt x="3522" y="2272"/>
                  </a:lnTo>
                  <a:lnTo>
                    <a:pt x="3513" y="2283"/>
                  </a:lnTo>
                  <a:lnTo>
                    <a:pt x="3502" y="2296"/>
                  </a:lnTo>
                  <a:lnTo>
                    <a:pt x="3489" y="2309"/>
                  </a:lnTo>
                  <a:lnTo>
                    <a:pt x="3472" y="2324"/>
                  </a:lnTo>
                  <a:lnTo>
                    <a:pt x="3455" y="2338"/>
                  </a:lnTo>
                  <a:lnTo>
                    <a:pt x="3435" y="2353"/>
                  </a:lnTo>
                  <a:lnTo>
                    <a:pt x="3411" y="2369"/>
                  </a:lnTo>
                  <a:lnTo>
                    <a:pt x="3386" y="2385"/>
                  </a:lnTo>
                  <a:lnTo>
                    <a:pt x="3356" y="2400"/>
                  </a:lnTo>
                  <a:lnTo>
                    <a:pt x="3324" y="2417"/>
                  </a:lnTo>
                  <a:lnTo>
                    <a:pt x="3289" y="2434"/>
                  </a:lnTo>
                  <a:lnTo>
                    <a:pt x="3250" y="2451"/>
                  </a:lnTo>
                  <a:lnTo>
                    <a:pt x="3207" y="2467"/>
                  </a:lnTo>
                  <a:lnTo>
                    <a:pt x="3161" y="2484"/>
                  </a:lnTo>
                  <a:lnTo>
                    <a:pt x="3110" y="2499"/>
                  </a:lnTo>
                  <a:lnTo>
                    <a:pt x="3056" y="2515"/>
                  </a:lnTo>
                  <a:lnTo>
                    <a:pt x="2996" y="2530"/>
                  </a:lnTo>
                  <a:lnTo>
                    <a:pt x="2933" y="2545"/>
                  </a:lnTo>
                  <a:lnTo>
                    <a:pt x="2865" y="2558"/>
                  </a:lnTo>
                  <a:lnTo>
                    <a:pt x="2792" y="2572"/>
                  </a:lnTo>
                  <a:lnTo>
                    <a:pt x="2714" y="2585"/>
                  </a:lnTo>
                  <a:lnTo>
                    <a:pt x="2631" y="2596"/>
                  </a:lnTo>
                  <a:lnTo>
                    <a:pt x="2542" y="2607"/>
                  </a:lnTo>
                  <a:lnTo>
                    <a:pt x="2449" y="2615"/>
                  </a:lnTo>
                  <a:lnTo>
                    <a:pt x="2350" y="2624"/>
                  </a:lnTo>
                  <a:lnTo>
                    <a:pt x="2244" y="2631"/>
                  </a:lnTo>
                  <a:lnTo>
                    <a:pt x="2132" y="2636"/>
                  </a:lnTo>
                  <a:lnTo>
                    <a:pt x="2015" y="2641"/>
                  </a:lnTo>
                  <a:lnTo>
                    <a:pt x="1892" y="2643"/>
                  </a:lnTo>
                  <a:lnTo>
                    <a:pt x="1762" y="2644"/>
                  </a:lnTo>
                  <a:lnTo>
                    <a:pt x="1632" y="2643"/>
                  </a:lnTo>
                  <a:lnTo>
                    <a:pt x="1509" y="2641"/>
                  </a:lnTo>
                  <a:lnTo>
                    <a:pt x="1391" y="2636"/>
                  </a:lnTo>
                  <a:lnTo>
                    <a:pt x="1281" y="2631"/>
                  </a:lnTo>
                  <a:lnTo>
                    <a:pt x="1176" y="2624"/>
                  </a:lnTo>
                  <a:lnTo>
                    <a:pt x="1078" y="2617"/>
                  </a:lnTo>
                  <a:lnTo>
                    <a:pt x="985" y="2608"/>
                  </a:lnTo>
                  <a:lnTo>
                    <a:pt x="897" y="2597"/>
                  </a:lnTo>
                  <a:lnTo>
                    <a:pt x="815" y="2586"/>
                  </a:lnTo>
                  <a:lnTo>
                    <a:pt x="738" y="2574"/>
                  </a:lnTo>
                  <a:lnTo>
                    <a:pt x="667" y="2561"/>
                  </a:lnTo>
                  <a:lnTo>
                    <a:pt x="600" y="2547"/>
                  </a:lnTo>
                  <a:lnTo>
                    <a:pt x="537" y="2533"/>
                  </a:lnTo>
                  <a:lnTo>
                    <a:pt x="479" y="2518"/>
                  </a:lnTo>
                  <a:lnTo>
                    <a:pt x="425" y="2502"/>
                  </a:lnTo>
                  <a:lnTo>
                    <a:pt x="377" y="2487"/>
                  </a:lnTo>
                  <a:lnTo>
                    <a:pt x="331" y="2471"/>
                  </a:lnTo>
                  <a:lnTo>
                    <a:pt x="291" y="2455"/>
                  </a:lnTo>
                  <a:lnTo>
                    <a:pt x="252" y="2439"/>
                  </a:lnTo>
                  <a:lnTo>
                    <a:pt x="218" y="2422"/>
                  </a:lnTo>
                  <a:lnTo>
                    <a:pt x="187" y="2406"/>
                  </a:lnTo>
                  <a:lnTo>
                    <a:pt x="160" y="2391"/>
                  </a:lnTo>
                  <a:lnTo>
                    <a:pt x="135" y="2375"/>
                  </a:lnTo>
                  <a:lnTo>
                    <a:pt x="114" y="2360"/>
                  </a:lnTo>
                  <a:lnTo>
                    <a:pt x="94" y="2344"/>
                  </a:lnTo>
                  <a:lnTo>
                    <a:pt x="78" y="2330"/>
                  </a:lnTo>
                  <a:lnTo>
                    <a:pt x="64" y="2317"/>
                  </a:lnTo>
                  <a:lnTo>
                    <a:pt x="52" y="2304"/>
                  </a:lnTo>
                  <a:lnTo>
                    <a:pt x="41" y="2292"/>
                  </a:lnTo>
                  <a:lnTo>
                    <a:pt x="33" y="2281"/>
                  </a:lnTo>
                  <a:lnTo>
                    <a:pt x="26" y="2270"/>
                  </a:lnTo>
                  <a:lnTo>
                    <a:pt x="21" y="2261"/>
                  </a:lnTo>
                  <a:lnTo>
                    <a:pt x="16" y="2253"/>
                  </a:lnTo>
                  <a:lnTo>
                    <a:pt x="13" y="2246"/>
                  </a:lnTo>
                  <a:lnTo>
                    <a:pt x="11" y="2240"/>
                  </a:lnTo>
                  <a:lnTo>
                    <a:pt x="10" y="2237"/>
                  </a:lnTo>
                  <a:lnTo>
                    <a:pt x="10" y="2235"/>
                  </a:lnTo>
                  <a:lnTo>
                    <a:pt x="10" y="223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13854" y="3164341"/>
            <a:ext cx="1288108" cy="1087863"/>
            <a:chOff x="6151000" y="-990590"/>
            <a:chExt cx="1064552" cy="899060"/>
          </a:xfrm>
        </p:grpSpPr>
        <p:pic>
          <p:nvPicPr>
            <p:cNvPr id="47" name="Picture 46" descr="cloud.psd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1000" y="-634827"/>
              <a:ext cx="343808" cy="207777"/>
            </a:xfrm>
            <a:prstGeom prst="rect">
              <a:avLst/>
            </a:prstGeom>
            <a:noFill/>
          </p:spPr>
        </p:pic>
        <p:sp>
          <p:nvSpPr>
            <p:cNvPr id="48" name="Freeform 7"/>
            <p:cNvSpPr>
              <a:spLocks noEditPoints="1"/>
            </p:cNvSpPr>
            <p:nvPr/>
          </p:nvSpPr>
          <p:spPr bwMode="auto">
            <a:xfrm>
              <a:off x="6595400" y="-990590"/>
              <a:ext cx="123525" cy="244365"/>
            </a:xfrm>
            <a:custGeom>
              <a:avLst/>
              <a:gdLst/>
              <a:ahLst/>
              <a:cxnLst>
                <a:cxn ang="0">
                  <a:pos x="478" y="0"/>
                </a:cxn>
                <a:cxn ang="0">
                  <a:pos x="48" y="0"/>
                </a:cxn>
                <a:cxn ang="0">
                  <a:pos x="0" y="48"/>
                </a:cxn>
                <a:cxn ang="0">
                  <a:pos x="0" y="992"/>
                </a:cxn>
                <a:cxn ang="0">
                  <a:pos x="48" y="1040"/>
                </a:cxn>
                <a:cxn ang="0">
                  <a:pos x="478" y="1040"/>
                </a:cxn>
                <a:cxn ang="0">
                  <a:pos x="526" y="992"/>
                </a:cxn>
                <a:cxn ang="0">
                  <a:pos x="526" y="48"/>
                </a:cxn>
                <a:cxn ang="0">
                  <a:pos x="478" y="0"/>
                </a:cxn>
                <a:cxn ang="0">
                  <a:pos x="195" y="75"/>
                </a:cxn>
                <a:cxn ang="0">
                  <a:pos x="331" y="75"/>
                </a:cxn>
                <a:cxn ang="0">
                  <a:pos x="340" y="82"/>
                </a:cxn>
                <a:cxn ang="0">
                  <a:pos x="331" y="89"/>
                </a:cxn>
                <a:cxn ang="0">
                  <a:pos x="195" y="89"/>
                </a:cxn>
                <a:cxn ang="0">
                  <a:pos x="186" y="82"/>
                </a:cxn>
                <a:cxn ang="0">
                  <a:pos x="195" y="75"/>
                </a:cxn>
                <a:cxn ang="0">
                  <a:pos x="263" y="999"/>
                </a:cxn>
                <a:cxn ang="0">
                  <a:pos x="207" y="943"/>
                </a:cxn>
                <a:cxn ang="0">
                  <a:pos x="263" y="887"/>
                </a:cxn>
                <a:cxn ang="0">
                  <a:pos x="319" y="943"/>
                </a:cxn>
                <a:cxn ang="0">
                  <a:pos x="263" y="999"/>
                </a:cxn>
                <a:cxn ang="0">
                  <a:pos x="473" y="817"/>
                </a:cxn>
                <a:cxn ang="0">
                  <a:pos x="53" y="817"/>
                </a:cxn>
                <a:cxn ang="0">
                  <a:pos x="53" y="131"/>
                </a:cxn>
                <a:cxn ang="0">
                  <a:pos x="473" y="131"/>
                </a:cxn>
                <a:cxn ang="0">
                  <a:pos x="473" y="817"/>
                </a:cxn>
                <a:cxn ang="0">
                  <a:pos x="263" y="899"/>
                </a:cxn>
                <a:cxn ang="0">
                  <a:pos x="219" y="943"/>
                </a:cxn>
                <a:cxn ang="0">
                  <a:pos x="263" y="987"/>
                </a:cxn>
                <a:cxn ang="0">
                  <a:pos x="307" y="943"/>
                </a:cxn>
                <a:cxn ang="0">
                  <a:pos x="263" y="899"/>
                </a:cxn>
              </a:cxnLst>
              <a:rect l="0" t="0" r="r" b="b"/>
              <a:pathLst>
                <a:path w="526" h="1040">
                  <a:moveTo>
                    <a:pt x="47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992"/>
                    <a:pt x="0" y="992"/>
                    <a:pt x="0" y="992"/>
                  </a:cubicBezTo>
                  <a:cubicBezTo>
                    <a:pt x="0" y="1019"/>
                    <a:pt x="22" y="1040"/>
                    <a:pt x="48" y="1040"/>
                  </a:cubicBezTo>
                  <a:cubicBezTo>
                    <a:pt x="478" y="1040"/>
                    <a:pt x="478" y="1040"/>
                    <a:pt x="478" y="1040"/>
                  </a:cubicBezTo>
                  <a:cubicBezTo>
                    <a:pt x="504" y="1040"/>
                    <a:pt x="526" y="1019"/>
                    <a:pt x="526" y="992"/>
                  </a:cubicBezTo>
                  <a:cubicBezTo>
                    <a:pt x="526" y="48"/>
                    <a:pt x="526" y="48"/>
                    <a:pt x="526" y="48"/>
                  </a:cubicBezTo>
                  <a:cubicBezTo>
                    <a:pt x="526" y="21"/>
                    <a:pt x="504" y="0"/>
                    <a:pt x="478" y="0"/>
                  </a:cubicBezTo>
                  <a:close/>
                  <a:moveTo>
                    <a:pt x="195" y="75"/>
                  </a:moveTo>
                  <a:cubicBezTo>
                    <a:pt x="331" y="75"/>
                    <a:pt x="331" y="75"/>
                    <a:pt x="331" y="75"/>
                  </a:cubicBezTo>
                  <a:cubicBezTo>
                    <a:pt x="335" y="75"/>
                    <a:pt x="340" y="79"/>
                    <a:pt x="340" y="82"/>
                  </a:cubicBezTo>
                  <a:cubicBezTo>
                    <a:pt x="340" y="87"/>
                    <a:pt x="335" y="89"/>
                    <a:pt x="331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89" y="89"/>
                    <a:pt x="186" y="87"/>
                    <a:pt x="186" y="82"/>
                  </a:cubicBezTo>
                  <a:cubicBezTo>
                    <a:pt x="186" y="79"/>
                    <a:pt x="189" y="75"/>
                    <a:pt x="195" y="75"/>
                  </a:cubicBezTo>
                  <a:close/>
                  <a:moveTo>
                    <a:pt x="263" y="999"/>
                  </a:moveTo>
                  <a:cubicBezTo>
                    <a:pt x="232" y="999"/>
                    <a:pt x="207" y="974"/>
                    <a:pt x="207" y="943"/>
                  </a:cubicBezTo>
                  <a:cubicBezTo>
                    <a:pt x="207" y="912"/>
                    <a:pt x="232" y="887"/>
                    <a:pt x="263" y="887"/>
                  </a:cubicBezTo>
                  <a:cubicBezTo>
                    <a:pt x="294" y="887"/>
                    <a:pt x="319" y="912"/>
                    <a:pt x="319" y="943"/>
                  </a:cubicBezTo>
                  <a:cubicBezTo>
                    <a:pt x="319" y="974"/>
                    <a:pt x="294" y="999"/>
                    <a:pt x="263" y="999"/>
                  </a:cubicBezTo>
                  <a:close/>
                  <a:moveTo>
                    <a:pt x="473" y="817"/>
                  </a:moveTo>
                  <a:cubicBezTo>
                    <a:pt x="53" y="817"/>
                    <a:pt x="53" y="817"/>
                    <a:pt x="53" y="817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473" y="131"/>
                    <a:pt x="473" y="131"/>
                    <a:pt x="473" y="131"/>
                  </a:cubicBezTo>
                  <a:lnTo>
                    <a:pt x="473" y="817"/>
                  </a:lnTo>
                  <a:close/>
                  <a:moveTo>
                    <a:pt x="263" y="899"/>
                  </a:moveTo>
                  <a:cubicBezTo>
                    <a:pt x="239" y="899"/>
                    <a:pt x="219" y="918"/>
                    <a:pt x="219" y="943"/>
                  </a:cubicBezTo>
                  <a:cubicBezTo>
                    <a:pt x="219" y="967"/>
                    <a:pt x="239" y="987"/>
                    <a:pt x="263" y="987"/>
                  </a:cubicBezTo>
                  <a:cubicBezTo>
                    <a:pt x="287" y="987"/>
                    <a:pt x="307" y="967"/>
                    <a:pt x="307" y="943"/>
                  </a:cubicBezTo>
                  <a:cubicBezTo>
                    <a:pt x="307" y="918"/>
                    <a:pt x="287" y="899"/>
                    <a:pt x="263" y="89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512175" y="-691151"/>
              <a:ext cx="312217" cy="315315"/>
              <a:chOff x="7917806" y="-691151"/>
              <a:chExt cx="312217" cy="315315"/>
            </a:xfrm>
            <a:solidFill>
              <a:schemeClr val="bg2"/>
            </a:solidFill>
          </p:grpSpPr>
          <p:sp>
            <p:nvSpPr>
              <p:cNvPr id="50" name="Freeform 23"/>
              <p:cNvSpPr>
                <a:spLocks/>
              </p:cNvSpPr>
              <p:nvPr/>
            </p:nvSpPr>
            <p:spPr bwMode="auto">
              <a:xfrm>
                <a:off x="7917806" y="-540214"/>
                <a:ext cx="28947" cy="86841"/>
              </a:xfrm>
              <a:custGeom>
                <a:avLst/>
                <a:gdLst>
                  <a:gd name="T0" fmla="*/ 0 w 52"/>
                  <a:gd name="T1" fmla="*/ 0 h 155"/>
                  <a:gd name="T2" fmla="*/ 0 w 52"/>
                  <a:gd name="T3" fmla="*/ 12 h 155"/>
                  <a:gd name="T4" fmla="*/ 44 w 52"/>
                  <a:gd name="T5" fmla="*/ 155 h 155"/>
                  <a:gd name="T6" fmla="*/ 52 w 52"/>
                  <a:gd name="T7" fmla="*/ 81 h 155"/>
                  <a:gd name="T8" fmla="*/ 35 w 52"/>
                  <a:gd name="T9" fmla="*/ 55 h 155"/>
                  <a:gd name="T10" fmla="*/ 38 w 52"/>
                  <a:gd name="T11" fmla="*/ 42 h 155"/>
                  <a:gd name="T12" fmla="*/ 34 w 52"/>
                  <a:gd name="T13" fmla="*/ 38 h 155"/>
                  <a:gd name="T14" fmla="*/ 0 w 52"/>
                  <a:gd name="T1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155">
                    <a:moveTo>
                      <a:pt x="0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0" y="62"/>
                      <a:pt x="16" y="111"/>
                      <a:pt x="44" y="155"/>
                    </a:cubicBezTo>
                    <a:cubicBezTo>
                      <a:pt x="45" y="136"/>
                      <a:pt x="47" y="111"/>
                      <a:pt x="52" y="81"/>
                    </a:cubicBezTo>
                    <a:cubicBezTo>
                      <a:pt x="41" y="76"/>
                      <a:pt x="35" y="66"/>
                      <a:pt x="35" y="55"/>
                    </a:cubicBezTo>
                    <a:cubicBezTo>
                      <a:pt x="34" y="50"/>
                      <a:pt x="36" y="46"/>
                      <a:pt x="38" y="42"/>
                    </a:cubicBezTo>
                    <a:cubicBezTo>
                      <a:pt x="37" y="40"/>
                      <a:pt x="35" y="39"/>
                      <a:pt x="34" y="38"/>
                    </a:cubicBezTo>
                    <a:cubicBezTo>
                      <a:pt x="21" y="26"/>
                      <a:pt x="10" y="1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7951923" y="-496793"/>
                <a:ext cx="94078" cy="64096"/>
              </a:xfrm>
              <a:custGeom>
                <a:avLst/>
                <a:gdLst>
                  <a:gd name="T0" fmla="*/ 22 w 170"/>
                  <a:gd name="T1" fmla="*/ 0 h 114"/>
                  <a:gd name="T2" fmla="*/ 8 w 170"/>
                  <a:gd name="T3" fmla="*/ 6 h 114"/>
                  <a:gd name="T4" fmla="*/ 0 w 170"/>
                  <a:gd name="T5" fmla="*/ 101 h 114"/>
                  <a:gd name="T6" fmla="*/ 11 w 170"/>
                  <a:gd name="T7" fmla="*/ 114 h 114"/>
                  <a:gd name="T8" fmla="*/ 170 w 170"/>
                  <a:gd name="T9" fmla="*/ 69 h 114"/>
                  <a:gd name="T10" fmla="*/ 170 w 170"/>
                  <a:gd name="T11" fmla="*/ 67 h 114"/>
                  <a:gd name="T12" fmla="*/ 160 w 170"/>
                  <a:gd name="T13" fmla="*/ 64 h 114"/>
                  <a:gd name="T14" fmla="*/ 22 w 170"/>
                  <a:gd name="T1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0" h="114">
                    <a:moveTo>
                      <a:pt x="22" y="0"/>
                    </a:moveTo>
                    <a:cubicBezTo>
                      <a:pt x="18" y="4"/>
                      <a:pt x="13" y="6"/>
                      <a:pt x="8" y="6"/>
                    </a:cubicBezTo>
                    <a:cubicBezTo>
                      <a:pt x="0" y="49"/>
                      <a:pt x="0" y="83"/>
                      <a:pt x="0" y="101"/>
                    </a:cubicBezTo>
                    <a:cubicBezTo>
                      <a:pt x="4" y="105"/>
                      <a:pt x="8" y="110"/>
                      <a:pt x="11" y="114"/>
                    </a:cubicBezTo>
                    <a:cubicBezTo>
                      <a:pt x="36" y="112"/>
                      <a:pt x="96" y="103"/>
                      <a:pt x="170" y="69"/>
                    </a:cubicBezTo>
                    <a:cubicBezTo>
                      <a:pt x="170" y="68"/>
                      <a:pt x="170" y="68"/>
                      <a:pt x="170" y="67"/>
                    </a:cubicBezTo>
                    <a:cubicBezTo>
                      <a:pt x="167" y="66"/>
                      <a:pt x="164" y="65"/>
                      <a:pt x="160" y="64"/>
                    </a:cubicBezTo>
                    <a:cubicBezTo>
                      <a:pt x="109" y="50"/>
                      <a:pt x="63" y="28"/>
                      <a:pt x="2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Freeform 25"/>
              <p:cNvSpPr>
                <a:spLocks/>
              </p:cNvSpPr>
              <p:nvPr/>
            </p:nvSpPr>
            <p:spPr bwMode="auto">
              <a:xfrm>
                <a:off x="7962262" y="-632224"/>
                <a:ext cx="158176" cy="163344"/>
              </a:xfrm>
              <a:custGeom>
                <a:avLst/>
                <a:gdLst>
                  <a:gd name="T0" fmla="*/ 129 w 285"/>
                  <a:gd name="T1" fmla="*/ 0 h 292"/>
                  <a:gd name="T2" fmla="*/ 119 w 285"/>
                  <a:gd name="T3" fmla="*/ 0 h 292"/>
                  <a:gd name="T4" fmla="*/ 117 w 285"/>
                  <a:gd name="T5" fmla="*/ 0 h 292"/>
                  <a:gd name="T6" fmla="*/ 90 w 285"/>
                  <a:gd name="T7" fmla="*/ 21 h 292"/>
                  <a:gd name="T8" fmla="*/ 89 w 285"/>
                  <a:gd name="T9" fmla="*/ 21 h 292"/>
                  <a:gd name="T10" fmla="*/ 82 w 285"/>
                  <a:gd name="T11" fmla="*/ 20 h 292"/>
                  <a:gd name="T12" fmla="*/ 36 w 285"/>
                  <a:gd name="T13" fmla="*/ 97 h 292"/>
                  <a:gd name="T14" fmla="*/ 0 w 285"/>
                  <a:gd name="T15" fmla="*/ 196 h 292"/>
                  <a:gd name="T16" fmla="*/ 13 w 285"/>
                  <a:gd name="T17" fmla="*/ 220 h 292"/>
                  <a:gd name="T18" fmla="*/ 12 w 285"/>
                  <a:gd name="T19" fmla="*/ 228 h 292"/>
                  <a:gd name="T20" fmla="*/ 146 w 285"/>
                  <a:gd name="T21" fmla="*/ 290 h 292"/>
                  <a:gd name="T22" fmla="*/ 156 w 285"/>
                  <a:gd name="T23" fmla="*/ 292 h 292"/>
                  <a:gd name="T24" fmla="*/ 180 w 285"/>
                  <a:gd name="T25" fmla="*/ 279 h 292"/>
                  <a:gd name="T26" fmla="*/ 188 w 285"/>
                  <a:gd name="T27" fmla="*/ 281 h 292"/>
                  <a:gd name="T28" fmla="*/ 237 w 285"/>
                  <a:gd name="T29" fmla="*/ 191 h 292"/>
                  <a:gd name="T30" fmla="*/ 285 w 285"/>
                  <a:gd name="T31" fmla="*/ 39 h 292"/>
                  <a:gd name="T32" fmla="*/ 270 w 285"/>
                  <a:gd name="T33" fmla="*/ 16 h 292"/>
                  <a:gd name="T34" fmla="*/ 230 w 285"/>
                  <a:gd name="T35" fmla="*/ 8 h 292"/>
                  <a:gd name="T36" fmla="*/ 129 w 285"/>
                  <a:gd name="T3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5" h="292">
                    <a:moveTo>
                      <a:pt x="129" y="0"/>
                    </a:moveTo>
                    <a:cubicBezTo>
                      <a:pt x="126" y="0"/>
                      <a:pt x="122" y="0"/>
                      <a:pt x="119" y="0"/>
                    </a:cubicBezTo>
                    <a:cubicBezTo>
                      <a:pt x="118" y="0"/>
                      <a:pt x="118" y="0"/>
                      <a:pt x="117" y="0"/>
                    </a:cubicBezTo>
                    <a:cubicBezTo>
                      <a:pt x="114" y="12"/>
                      <a:pt x="102" y="21"/>
                      <a:pt x="90" y="21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87" y="21"/>
                      <a:pt x="84" y="20"/>
                      <a:pt x="82" y="20"/>
                    </a:cubicBezTo>
                    <a:cubicBezTo>
                      <a:pt x="64" y="45"/>
                      <a:pt x="49" y="71"/>
                      <a:pt x="36" y="97"/>
                    </a:cubicBezTo>
                    <a:cubicBezTo>
                      <a:pt x="21" y="128"/>
                      <a:pt x="9" y="161"/>
                      <a:pt x="0" y="196"/>
                    </a:cubicBezTo>
                    <a:cubicBezTo>
                      <a:pt x="8" y="202"/>
                      <a:pt x="13" y="211"/>
                      <a:pt x="13" y="220"/>
                    </a:cubicBezTo>
                    <a:cubicBezTo>
                      <a:pt x="13" y="223"/>
                      <a:pt x="13" y="226"/>
                      <a:pt x="12" y="228"/>
                    </a:cubicBezTo>
                    <a:cubicBezTo>
                      <a:pt x="51" y="255"/>
                      <a:pt x="96" y="276"/>
                      <a:pt x="146" y="290"/>
                    </a:cubicBezTo>
                    <a:cubicBezTo>
                      <a:pt x="149" y="290"/>
                      <a:pt x="153" y="291"/>
                      <a:pt x="156" y="292"/>
                    </a:cubicBezTo>
                    <a:cubicBezTo>
                      <a:pt x="161" y="284"/>
                      <a:pt x="171" y="279"/>
                      <a:pt x="180" y="279"/>
                    </a:cubicBezTo>
                    <a:cubicBezTo>
                      <a:pt x="183" y="279"/>
                      <a:pt x="186" y="280"/>
                      <a:pt x="188" y="281"/>
                    </a:cubicBezTo>
                    <a:cubicBezTo>
                      <a:pt x="207" y="252"/>
                      <a:pt x="223" y="222"/>
                      <a:pt x="237" y="191"/>
                    </a:cubicBezTo>
                    <a:cubicBezTo>
                      <a:pt x="259" y="143"/>
                      <a:pt x="275" y="92"/>
                      <a:pt x="285" y="39"/>
                    </a:cubicBezTo>
                    <a:cubicBezTo>
                      <a:pt x="276" y="34"/>
                      <a:pt x="271" y="25"/>
                      <a:pt x="270" y="16"/>
                    </a:cubicBezTo>
                    <a:cubicBezTo>
                      <a:pt x="257" y="13"/>
                      <a:pt x="243" y="10"/>
                      <a:pt x="230" y="8"/>
                    </a:cubicBezTo>
                    <a:cubicBezTo>
                      <a:pt x="197" y="2"/>
                      <a:pt x="163" y="0"/>
                      <a:pt x="12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" name="Freeform 26"/>
              <p:cNvSpPr>
                <a:spLocks/>
              </p:cNvSpPr>
              <p:nvPr/>
            </p:nvSpPr>
            <p:spPr bwMode="auto">
              <a:xfrm>
                <a:off x="7919874" y="-631190"/>
                <a:ext cx="80639" cy="108551"/>
              </a:xfrm>
              <a:custGeom>
                <a:avLst/>
                <a:gdLst>
                  <a:gd name="T0" fmla="*/ 140 w 145"/>
                  <a:gd name="T1" fmla="*/ 0 h 192"/>
                  <a:gd name="T2" fmla="*/ 52 w 145"/>
                  <a:gd name="T3" fmla="*/ 15 h 192"/>
                  <a:gd name="T4" fmla="*/ 0 w 145"/>
                  <a:gd name="T5" fmla="*/ 136 h 192"/>
                  <a:gd name="T6" fmla="*/ 47 w 145"/>
                  <a:gd name="T7" fmla="*/ 192 h 192"/>
                  <a:gd name="T8" fmla="*/ 60 w 145"/>
                  <a:gd name="T9" fmla="*/ 189 h 192"/>
                  <a:gd name="T10" fmla="*/ 98 w 145"/>
                  <a:gd name="T11" fmla="*/ 87 h 192"/>
                  <a:gd name="T12" fmla="*/ 145 w 145"/>
                  <a:gd name="T13" fmla="*/ 8 h 192"/>
                  <a:gd name="T14" fmla="*/ 140 w 145"/>
                  <a:gd name="T1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192">
                    <a:moveTo>
                      <a:pt x="140" y="0"/>
                    </a:moveTo>
                    <a:cubicBezTo>
                      <a:pt x="99" y="4"/>
                      <a:pt x="68" y="11"/>
                      <a:pt x="52" y="15"/>
                    </a:cubicBezTo>
                    <a:cubicBezTo>
                      <a:pt x="25" y="52"/>
                      <a:pt x="6" y="94"/>
                      <a:pt x="0" y="136"/>
                    </a:cubicBezTo>
                    <a:cubicBezTo>
                      <a:pt x="7" y="147"/>
                      <a:pt x="21" y="168"/>
                      <a:pt x="47" y="192"/>
                    </a:cubicBezTo>
                    <a:cubicBezTo>
                      <a:pt x="51" y="190"/>
                      <a:pt x="56" y="189"/>
                      <a:pt x="60" y="189"/>
                    </a:cubicBezTo>
                    <a:cubicBezTo>
                      <a:pt x="70" y="153"/>
                      <a:pt x="83" y="119"/>
                      <a:pt x="98" y="87"/>
                    </a:cubicBezTo>
                    <a:cubicBezTo>
                      <a:pt x="111" y="60"/>
                      <a:pt x="127" y="34"/>
                      <a:pt x="145" y="8"/>
                    </a:cubicBezTo>
                    <a:cubicBezTo>
                      <a:pt x="143" y="6"/>
                      <a:pt x="141" y="3"/>
                      <a:pt x="14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8201076" y="-617750"/>
                <a:ext cx="18609" cy="31015"/>
              </a:xfrm>
              <a:custGeom>
                <a:avLst/>
                <a:gdLst>
                  <a:gd name="T0" fmla="*/ 2 w 33"/>
                  <a:gd name="T1" fmla="*/ 0 h 55"/>
                  <a:gd name="T2" fmla="*/ 0 w 33"/>
                  <a:gd name="T3" fmla="*/ 13 h 55"/>
                  <a:gd name="T4" fmla="*/ 15 w 33"/>
                  <a:gd name="T5" fmla="*/ 37 h 55"/>
                  <a:gd name="T6" fmla="*/ 14 w 33"/>
                  <a:gd name="T7" fmla="*/ 44 h 55"/>
                  <a:gd name="T8" fmla="*/ 33 w 33"/>
                  <a:gd name="T9" fmla="*/ 55 h 55"/>
                  <a:gd name="T10" fmla="*/ 2 w 33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55">
                    <a:moveTo>
                      <a:pt x="2" y="0"/>
                    </a:moveTo>
                    <a:cubicBezTo>
                      <a:pt x="2" y="4"/>
                      <a:pt x="1" y="8"/>
                      <a:pt x="0" y="13"/>
                    </a:cubicBezTo>
                    <a:cubicBezTo>
                      <a:pt x="9" y="18"/>
                      <a:pt x="14" y="27"/>
                      <a:pt x="15" y="37"/>
                    </a:cubicBezTo>
                    <a:cubicBezTo>
                      <a:pt x="15" y="40"/>
                      <a:pt x="15" y="42"/>
                      <a:pt x="14" y="44"/>
                    </a:cubicBezTo>
                    <a:cubicBezTo>
                      <a:pt x="21" y="47"/>
                      <a:pt x="27" y="51"/>
                      <a:pt x="33" y="55"/>
                    </a:cubicBezTo>
                    <a:cubicBezTo>
                      <a:pt x="25" y="36"/>
                      <a:pt x="15" y="17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8133877" y="-676677"/>
                <a:ext cx="59962" cy="68232"/>
              </a:xfrm>
              <a:custGeom>
                <a:avLst/>
                <a:gdLst>
                  <a:gd name="T0" fmla="*/ 3 w 109"/>
                  <a:gd name="T1" fmla="*/ 0 h 121"/>
                  <a:gd name="T2" fmla="*/ 0 w 109"/>
                  <a:gd name="T3" fmla="*/ 66 h 121"/>
                  <a:gd name="T4" fmla="*/ 18 w 109"/>
                  <a:gd name="T5" fmla="*/ 93 h 121"/>
                  <a:gd name="T6" fmla="*/ 18 w 109"/>
                  <a:gd name="T7" fmla="*/ 93 h 121"/>
                  <a:gd name="T8" fmla="*/ 85 w 109"/>
                  <a:gd name="T9" fmla="*/ 121 h 121"/>
                  <a:gd name="T10" fmla="*/ 104 w 109"/>
                  <a:gd name="T11" fmla="*/ 113 h 121"/>
                  <a:gd name="T12" fmla="*/ 109 w 109"/>
                  <a:gd name="T13" fmla="*/ 85 h 121"/>
                  <a:gd name="T14" fmla="*/ 3 w 109"/>
                  <a:gd name="T15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21">
                    <a:moveTo>
                      <a:pt x="3" y="0"/>
                    </a:moveTo>
                    <a:cubicBezTo>
                      <a:pt x="3" y="21"/>
                      <a:pt x="2" y="43"/>
                      <a:pt x="0" y="66"/>
                    </a:cubicBezTo>
                    <a:cubicBezTo>
                      <a:pt x="11" y="70"/>
                      <a:pt x="18" y="81"/>
                      <a:pt x="18" y="93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41" y="101"/>
                      <a:pt x="63" y="111"/>
                      <a:pt x="85" y="121"/>
                    </a:cubicBezTo>
                    <a:cubicBezTo>
                      <a:pt x="90" y="116"/>
                      <a:pt x="97" y="113"/>
                      <a:pt x="104" y="113"/>
                    </a:cubicBezTo>
                    <a:cubicBezTo>
                      <a:pt x="107" y="101"/>
                      <a:pt x="108" y="92"/>
                      <a:pt x="109" y="85"/>
                    </a:cubicBezTo>
                    <a:cubicBezTo>
                      <a:pt x="79" y="50"/>
                      <a:pt x="43" y="2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" name="Freeform 29"/>
              <p:cNvSpPr>
                <a:spLocks/>
              </p:cNvSpPr>
              <p:nvPr/>
            </p:nvSpPr>
            <p:spPr bwMode="auto">
              <a:xfrm>
                <a:off x="7958126" y="-690118"/>
                <a:ext cx="96146" cy="55827"/>
              </a:xfrm>
              <a:custGeom>
                <a:avLst/>
                <a:gdLst>
                  <a:gd name="T0" fmla="*/ 174 w 174"/>
                  <a:gd name="T1" fmla="*/ 0 h 99"/>
                  <a:gd name="T2" fmla="*/ 0 w 174"/>
                  <a:gd name="T3" fmla="*/ 99 h 99"/>
                  <a:gd name="T4" fmla="*/ 70 w 174"/>
                  <a:gd name="T5" fmla="*/ 88 h 99"/>
                  <a:gd name="T6" fmla="*/ 99 w 174"/>
                  <a:gd name="T7" fmla="*/ 65 h 99"/>
                  <a:gd name="T8" fmla="*/ 100 w 174"/>
                  <a:gd name="T9" fmla="*/ 65 h 99"/>
                  <a:gd name="T10" fmla="*/ 111 w 174"/>
                  <a:gd name="T11" fmla="*/ 67 h 99"/>
                  <a:gd name="T12" fmla="*/ 174 w 174"/>
                  <a:gd name="T1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99">
                    <a:moveTo>
                      <a:pt x="174" y="0"/>
                    </a:moveTo>
                    <a:cubicBezTo>
                      <a:pt x="109" y="10"/>
                      <a:pt x="47" y="46"/>
                      <a:pt x="0" y="99"/>
                    </a:cubicBezTo>
                    <a:cubicBezTo>
                      <a:pt x="17" y="96"/>
                      <a:pt x="41" y="91"/>
                      <a:pt x="70" y="88"/>
                    </a:cubicBezTo>
                    <a:cubicBezTo>
                      <a:pt x="74" y="75"/>
                      <a:pt x="85" y="65"/>
                      <a:pt x="99" y="65"/>
                    </a:cubicBezTo>
                    <a:cubicBezTo>
                      <a:pt x="99" y="65"/>
                      <a:pt x="99" y="65"/>
                      <a:pt x="100" y="65"/>
                    </a:cubicBezTo>
                    <a:cubicBezTo>
                      <a:pt x="104" y="65"/>
                      <a:pt x="108" y="65"/>
                      <a:pt x="111" y="67"/>
                    </a:cubicBezTo>
                    <a:cubicBezTo>
                      <a:pt x="135" y="38"/>
                      <a:pt x="158" y="15"/>
                      <a:pt x="17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8026358" y="-691151"/>
                <a:ext cx="100281" cy="57894"/>
              </a:xfrm>
              <a:custGeom>
                <a:avLst/>
                <a:gdLst>
                  <a:gd name="T0" fmla="*/ 86 w 181"/>
                  <a:gd name="T1" fmla="*/ 0 h 103"/>
                  <a:gd name="T2" fmla="*/ 86 w 181"/>
                  <a:gd name="T3" fmla="*/ 0 h 103"/>
                  <a:gd name="T4" fmla="*/ 79 w 181"/>
                  <a:gd name="T5" fmla="*/ 0 h 103"/>
                  <a:gd name="T6" fmla="*/ 0 w 181"/>
                  <a:gd name="T7" fmla="*/ 80 h 103"/>
                  <a:gd name="T8" fmla="*/ 3 w 181"/>
                  <a:gd name="T9" fmla="*/ 87 h 103"/>
                  <a:gd name="T10" fmla="*/ 4 w 181"/>
                  <a:gd name="T11" fmla="*/ 87 h 103"/>
                  <a:gd name="T12" fmla="*/ 16 w 181"/>
                  <a:gd name="T13" fmla="*/ 87 h 103"/>
                  <a:gd name="T14" fmla="*/ 117 w 181"/>
                  <a:gd name="T15" fmla="*/ 95 h 103"/>
                  <a:gd name="T16" fmla="*/ 158 w 181"/>
                  <a:gd name="T17" fmla="*/ 103 h 103"/>
                  <a:gd name="T18" fmla="*/ 177 w 181"/>
                  <a:gd name="T19" fmla="*/ 90 h 103"/>
                  <a:gd name="T20" fmla="*/ 180 w 181"/>
                  <a:gd name="T21" fmla="*/ 19 h 103"/>
                  <a:gd name="T22" fmla="*/ 86 w 181"/>
                  <a:gd name="T2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1" h="103">
                    <a:moveTo>
                      <a:pt x="86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4" y="0"/>
                      <a:pt x="81" y="0"/>
                      <a:pt x="79" y="0"/>
                    </a:cubicBezTo>
                    <a:cubicBezTo>
                      <a:pt x="67" y="11"/>
                      <a:pt x="35" y="38"/>
                      <a:pt x="0" y="80"/>
                    </a:cubicBezTo>
                    <a:cubicBezTo>
                      <a:pt x="1" y="82"/>
                      <a:pt x="2" y="85"/>
                      <a:pt x="3" y="87"/>
                    </a:cubicBezTo>
                    <a:cubicBezTo>
                      <a:pt x="3" y="87"/>
                      <a:pt x="4" y="87"/>
                      <a:pt x="4" y="87"/>
                    </a:cubicBezTo>
                    <a:cubicBezTo>
                      <a:pt x="8" y="87"/>
                      <a:pt x="12" y="87"/>
                      <a:pt x="16" y="87"/>
                    </a:cubicBezTo>
                    <a:cubicBezTo>
                      <a:pt x="50" y="87"/>
                      <a:pt x="84" y="89"/>
                      <a:pt x="117" y="95"/>
                    </a:cubicBezTo>
                    <a:cubicBezTo>
                      <a:pt x="131" y="97"/>
                      <a:pt x="145" y="100"/>
                      <a:pt x="158" y="103"/>
                    </a:cubicBezTo>
                    <a:cubicBezTo>
                      <a:pt x="162" y="96"/>
                      <a:pt x="169" y="91"/>
                      <a:pt x="177" y="90"/>
                    </a:cubicBezTo>
                    <a:cubicBezTo>
                      <a:pt x="180" y="65"/>
                      <a:pt x="181" y="42"/>
                      <a:pt x="180" y="19"/>
                    </a:cubicBezTo>
                    <a:cubicBezTo>
                      <a:pt x="150" y="6"/>
                      <a:pt x="118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8078051" y="-584667"/>
                <a:ext cx="148872" cy="128194"/>
              </a:xfrm>
              <a:custGeom>
                <a:avLst/>
                <a:gdLst>
                  <a:gd name="T0" fmla="*/ 228 w 268"/>
                  <a:gd name="T1" fmla="*/ 0 h 228"/>
                  <a:gd name="T2" fmla="*/ 209 w 268"/>
                  <a:gd name="T3" fmla="*/ 7 h 228"/>
                  <a:gd name="T4" fmla="*/ 205 w 268"/>
                  <a:gd name="T5" fmla="*/ 7 h 228"/>
                  <a:gd name="T6" fmla="*/ 70 w 268"/>
                  <a:gd name="T7" fmla="*/ 171 h 228"/>
                  <a:gd name="T8" fmla="*/ 0 w 268"/>
                  <a:gd name="T9" fmla="*/ 217 h 228"/>
                  <a:gd name="T10" fmla="*/ 1 w 268"/>
                  <a:gd name="T11" fmla="*/ 218 h 228"/>
                  <a:gd name="T12" fmla="*/ 113 w 268"/>
                  <a:gd name="T13" fmla="*/ 228 h 228"/>
                  <a:gd name="T14" fmla="*/ 128 w 268"/>
                  <a:gd name="T15" fmla="*/ 228 h 228"/>
                  <a:gd name="T16" fmla="*/ 148 w 268"/>
                  <a:gd name="T17" fmla="*/ 227 h 228"/>
                  <a:gd name="T18" fmla="*/ 176 w 268"/>
                  <a:gd name="T19" fmla="*/ 205 h 228"/>
                  <a:gd name="T20" fmla="*/ 177 w 268"/>
                  <a:gd name="T21" fmla="*/ 205 h 228"/>
                  <a:gd name="T22" fmla="*/ 187 w 268"/>
                  <a:gd name="T23" fmla="*/ 206 h 228"/>
                  <a:gd name="T24" fmla="*/ 268 w 268"/>
                  <a:gd name="T25" fmla="*/ 38 h 228"/>
                  <a:gd name="T26" fmla="*/ 264 w 268"/>
                  <a:gd name="T27" fmla="*/ 23 h 228"/>
                  <a:gd name="T28" fmla="*/ 228 w 268"/>
                  <a:gd name="T29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8" h="228">
                    <a:moveTo>
                      <a:pt x="228" y="0"/>
                    </a:moveTo>
                    <a:cubicBezTo>
                      <a:pt x="223" y="4"/>
                      <a:pt x="217" y="7"/>
                      <a:pt x="209" y="7"/>
                    </a:cubicBezTo>
                    <a:cubicBezTo>
                      <a:pt x="208" y="7"/>
                      <a:pt x="207" y="7"/>
                      <a:pt x="205" y="7"/>
                    </a:cubicBezTo>
                    <a:cubicBezTo>
                      <a:pt x="187" y="51"/>
                      <a:pt x="148" y="114"/>
                      <a:pt x="70" y="171"/>
                    </a:cubicBezTo>
                    <a:cubicBezTo>
                      <a:pt x="48" y="188"/>
                      <a:pt x="25" y="203"/>
                      <a:pt x="0" y="217"/>
                    </a:cubicBezTo>
                    <a:cubicBezTo>
                      <a:pt x="1" y="217"/>
                      <a:pt x="1" y="218"/>
                      <a:pt x="1" y="218"/>
                    </a:cubicBezTo>
                    <a:cubicBezTo>
                      <a:pt x="38" y="225"/>
                      <a:pt x="75" y="228"/>
                      <a:pt x="113" y="228"/>
                    </a:cubicBezTo>
                    <a:cubicBezTo>
                      <a:pt x="118" y="228"/>
                      <a:pt x="123" y="228"/>
                      <a:pt x="128" y="228"/>
                    </a:cubicBezTo>
                    <a:cubicBezTo>
                      <a:pt x="135" y="228"/>
                      <a:pt x="141" y="227"/>
                      <a:pt x="148" y="227"/>
                    </a:cubicBezTo>
                    <a:cubicBezTo>
                      <a:pt x="151" y="214"/>
                      <a:pt x="163" y="205"/>
                      <a:pt x="176" y="205"/>
                    </a:cubicBezTo>
                    <a:cubicBezTo>
                      <a:pt x="176" y="205"/>
                      <a:pt x="177" y="205"/>
                      <a:pt x="177" y="205"/>
                    </a:cubicBezTo>
                    <a:cubicBezTo>
                      <a:pt x="180" y="205"/>
                      <a:pt x="184" y="205"/>
                      <a:pt x="187" y="206"/>
                    </a:cubicBezTo>
                    <a:cubicBezTo>
                      <a:pt x="241" y="134"/>
                      <a:pt x="263" y="61"/>
                      <a:pt x="268" y="38"/>
                    </a:cubicBezTo>
                    <a:cubicBezTo>
                      <a:pt x="267" y="33"/>
                      <a:pt x="265" y="28"/>
                      <a:pt x="264" y="23"/>
                    </a:cubicBezTo>
                    <a:cubicBezTo>
                      <a:pt x="256" y="17"/>
                      <a:pt x="244" y="9"/>
                      <a:pt x="22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" name="Freeform 32"/>
              <p:cNvSpPr>
                <a:spLocks/>
              </p:cNvSpPr>
              <p:nvPr/>
            </p:nvSpPr>
            <p:spPr bwMode="auto">
              <a:xfrm>
                <a:off x="8007749" y="-453373"/>
                <a:ext cx="154040" cy="77536"/>
              </a:xfrm>
              <a:custGeom>
                <a:avLst/>
                <a:gdLst>
                  <a:gd name="T0" fmla="*/ 125 w 277"/>
                  <a:gd name="T1" fmla="*/ 0 h 136"/>
                  <a:gd name="T2" fmla="*/ 98 w 277"/>
                  <a:gd name="T3" fmla="*/ 18 h 136"/>
                  <a:gd name="T4" fmla="*/ 98 w 277"/>
                  <a:gd name="T5" fmla="*/ 18 h 136"/>
                  <a:gd name="T6" fmla="*/ 88 w 277"/>
                  <a:gd name="T7" fmla="*/ 16 h 136"/>
                  <a:gd name="T8" fmla="*/ 0 w 277"/>
                  <a:gd name="T9" fmla="*/ 108 h 136"/>
                  <a:gd name="T10" fmla="*/ 91 w 277"/>
                  <a:gd name="T11" fmla="*/ 136 h 136"/>
                  <a:gd name="T12" fmla="*/ 277 w 277"/>
                  <a:gd name="T13" fmla="*/ 14 h 136"/>
                  <a:gd name="T14" fmla="*/ 274 w 277"/>
                  <a:gd name="T15" fmla="*/ 9 h 136"/>
                  <a:gd name="T16" fmla="*/ 253 w 277"/>
                  <a:gd name="T17" fmla="*/ 10 h 136"/>
                  <a:gd name="T18" fmla="*/ 237 w 277"/>
                  <a:gd name="T19" fmla="*/ 10 h 136"/>
                  <a:gd name="T20" fmla="*/ 125 w 277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7" h="136">
                    <a:moveTo>
                      <a:pt x="125" y="0"/>
                    </a:moveTo>
                    <a:cubicBezTo>
                      <a:pt x="120" y="11"/>
                      <a:pt x="110" y="18"/>
                      <a:pt x="98" y="18"/>
                    </a:cubicBezTo>
                    <a:cubicBezTo>
                      <a:pt x="98" y="18"/>
                      <a:pt x="98" y="18"/>
                      <a:pt x="98" y="18"/>
                    </a:cubicBezTo>
                    <a:cubicBezTo>
                      <a:pt x="95" y="18"/>
                      <a:pt x="91" y="17"/>
                      <a:pt x="88" y="16"/>
                    </a:cubicBezTo>
                    <a:cubicBezTo>
                      <a:pt x="52" y="63"/>
                      <a:pt x="19" y="93"/>
                      <a:pt x="0" y="108"/>
                    </a:cubicBezTo>
                    <a:cubicBezTo>
                      <a:pt x="29" y="123"/>
                      <a:pt x="60" y="133"/>
                      <a:pt x="91" y="136"/>
                    </a:cubicBezTo>
                    <a:cubicBezTo>
                      <a:pt x="117" y="128"/>
                      <a:pt x="203" y="92"/>
                      <a:pt x="277" y="14"/>
                    </a:cubicBezTo>
                    <a:cubicBezTo>
                      <a:pt x="275" y="13"/>
                      <a:pt x="275" y="11"/>
                      <a:pt x="274" y="9"/>
                    </a:cubicBezTo>
                    <a:cubicBezTo>
                      <a:pt x="267" y="9"/>
                      <a:pt x="260" y="9"/>
                      <a:pt x="253" y="10"/>
                    </a:cubicBezTo>
                    <a:cubicBezTo>
                      <a:pt x="248" y="10"/>
                      <a:pt x="243" y="10"/>
                      <a:pt x="237" y="10"/>
                    </a:cubicBezTo>
                    <a:cubicBezTo>
                      <a:pt x="199" y="10"/>
                      <a:pt x="162" y="7"/>
                      <a:pt x="12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8188669" y="-540214"/>
                <a:ext cx="41354" cy="79604"/>
              </a:xfrm>
              <a:custGeom>
                <a:avLst/>
                <a:gdLst>
                  <a:gd name="T0" fmla="*/ 73 w 74"/>
                  <a:gd name="T1" fmla="*/ 0 h 143"/>
                  <a:gd name="T2" fmla="*/ 0 w 74"/>
                  <a:gd name="T3" fmla="*/ 138 h 143"/>
                  <a:gd name="T4" fmla="*/ 3 w 74"/>
                  <a:gd name="T5" fmla="*/ 143 h 143"/>
                  <a:gd name="T6" fmla="*/ 40 w 74"/>
                  <a:gd name="T7" fmla="*/ 137 h 143"/>
                  <a:gd name="T8" fmla="*/ 74 w 74"/>
                  <a:gd name="T9" fmla="*/ 13 h 143"/>
                  <a:gd name="T10" fmla="*/ 73 w 74"/>
                  <a:gd name="T11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43">
                    <a:moveTo>
                      <a:pt x="73" y="0"/>
                    </a:moveTo>
                    <a:cubicBezTo>
                      <a:pt x="61" y="37"/>
                      <a:pt x="37" y="88"/>
                      <a:pt x="0" y="138"/>
                    </a:cubicBezTo>
                    <a:cubicBezTo>
                      <a:pt x="1" y="139"/>
                      <a:pt x="2" y="141"/>
                      <a:pt x="3" y="143"/>
                    </a:cubicBezTo>
                    <a:cubicBezTo>
                      <a:pt x="19" y="141"/>
                      <a:pt x="32" y="139"/>
                      <a:pt x="40" y="137"/>
                    </a:cubicBezTo>
                    <a:cubicBezTo>
                      <a:pt x="62" y="98"/>
                      <a:pt x="74" y="56"/>
                      <a:pt x="74" y="13"/>
                    </a:cubicBezTo>
                    <a:cubicBezTo>
                      <a:pt x="74" y="9"/>
                      <a:pt x="74" y="4"/>
                      <a:pt x="7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Freeform 34"/>
              <p:cNvSpPr>
                <a:spLocks/>
              </p:cNvSpPr>
              <p:nvPr/>
            </p:nvSpPr>
            <p:spPr bwMode="auto">
              <a:xfrm>
                <a:off x="8082187" y="-453372"/>
                <a:ext cx="123026" cy="77536"/>
              </a:xfrm>
              <a:custGeom>
                <a:avLst/>
                <a:gdLst>
                  <a:gd name="T0" fmla="*/ 222 w 222"/>
                  <a:gd name="T1" fmla="*/ 0 h 137"/>
                  <a:gd name="T2" fmla="*/ 196 w 222"/>
                  <a:gd name="T3" fmla="*/ 4 h 137"/>
                  <a:gd name="T4" fmla="*/ 167 w 222"/>
                  <a:gd name="T5" fmla="*/ 27 h 137"/>
                  <a:gd name="T6" fmla="*/ 166 w 222"/>
                  <a:gd name="T7" fmla="*/ 27 h 137"/>
                  <a:gd name="T8" fmla="*/ 156 w 222"/>
                  <a:gd name="T9" fmla="*/ 25 h 137"/>
                  <a:gd name="T10" fmla="*/ 0 w 222"/>
                  <a:gd name="T11" fmla="*/ 137 h 137"/>
                  <a:gd name="T12" fmla="*/ 222 w 222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137">
                    <a:moveTo>
                      <a:pt x="222" y="0"/>
                    </a:moveTo>
                    <a:cubicBezTo>
                      <a:pt x="214" y="1"/>
                      <a:pt x="205" y="2"/>
                      <a:pt x="196" y="4"/>
                    </a:cubicBezTo>
                    <a:cubicBezTo>
                      <a:pt x="193" y="17"/>
                      <a:pt x="181" y="27"/>
                      <a:pt x="167" y="27"/>
                    </a:cubicBezTo>
                    <a:cubicBezTo>
                      <a:pt x="167" y="27"/>
                      <a:pt x="167" y="27"/>
                      <a:pt x="166" y="27"/>
                    </a:cubicBezTo>
                    <a:cubicBezTo>
                      <a:pt x="163" y="27"/>
                      <a:pt x="159" y="26"/>
                      <a:pt x="156" y="25"/>
                    </a:cubicBezTo>
                    <a:cubicBezTo>
                      <a:pt x="101" y="83"/>
                      <a:pt x="38" y="119"/>
                      <a:pt x="0" y="137"/>
                    </a:cubicBezTo>
                    <a:cubicBezTo>
                      <a:pt x="87" y="132"/>
                      <a:pt x="171" y="77"/>
                      <a:pt x="22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2" name="Freeform 35"/>
              <p:cNvSpPr>
                <a:spLocks/>
              </p:cNvSpPr>
              <p:nvPr/>
            </p:nvSpPr>
            <p:spPr bwMode="auto">
              <a:xfrm>
                <a:off x="8077016" y="-615682"/>
                <a:ext cx="105450" cy="141633"/>
              </a:xfrm>
              <a:custGeom>
                <a:avLst/>
                <a:gdLst>
                  <a:gd name="T0" fmla="*/ 116 w 190"/>
                  <a:gd name="T1" fmla="*/ 0 h 251"/>
                  <a:gd name="T2" fmla="*/ 94 w 190"/>
                  <a:gd name="T3" fmla="*/ 12 h 251"/>
                  <a:gd name="T4" fmla="*/ 46 w 190"/>
                  <a:gd name="T5" fmla="*/ 167 h 251"/>
                  <a:gd name="T6" fmla="*/ 0 w 190"/>
                  <a:gd name="T7" fmla="*/ 251 h 251"/>
                  <a:gd name="T8" fmla="*/ 61 w 190"/>
                  <a:gd name="T9" fmla="*/ 212 h 251"/>
                  <a:gd name="T10" fmla="*/ 190 w 190"/>
                  <a:gd name="T11" fmla="*/ 54 h 251"/>
                  <a:gd name="T12" fmla="*/ 180 w 190"/>
                  <a:gd name="T13" fmla="*/ 32 h 251"/>
                  <a:gd name="T14" fmla="*/ 180 w 190"/>
                  <a:gd name="T15" fmla="*/ 27 h 251"/>
                  <a:gd name="T16" fmla="*/ 116 w 190"/>
                  <a:gd name="T17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51">
                    <a:moveTo>
                      <a:pt x="116" y="0"/>
                    </a:moveTo>
                    <a:cubicBezTo>
                      <a:pt x="111" y="7"/>
                      <a:pt x="103" y="12"/>
                      <a:pt x="94" y="12"/>
                    </a:cubicBezTo>
                    <a:cubicBezTo>
                      <a:pt x="84" y="66"/>
                      <a:pt x="68" y="118"/>
                      <a:pt x="46" y="167"/>
                    </a:cubicBezTo>
                    <a:cubicBezTo>
                      <a:pt x="32" y="197"/>
                      <a:pt x="17" y="225"/>
                      <a:pt x="0" y="251"/>
                    </a:cubicBezTo>
                    <a:cubicBezTo>
                      <a:pt x="21" y="239"/>
                      <a:pt x="42" y="226"/>
                      <a:pt x="61" y="212"/>
                    </a:cubicBezTo>
                    <a:cubicBezTo>
                      <a:pt x="121" y="168"/>
                      <a:pt x="165" y="115"/>
                      <a:pt x="190" y="54"/>
                    </a:cubicBezTo>
                    <a:cubicBezTo>
                      <a:pt x="184" y="48"/>
                      <a:pt x="180" y="40"/>
                      <a:pt x="180" y="32"/>
                    </a:cubicBezTo>
                    <a:cubicBezTo>
                      <a:pt x="180" y="30"/>
                      <a:pt x="180" y="29"/>
                      <a:pt x="180" y="27"/>
                    </a:cubicBezTo>
                    <a:cubicBezTo>
                      <a:pt x="159" y="17"/>
                      <a:pt x="137" y="8"/>
                      <a:pt x="11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3" name="Freeform 36"/>
              <p:cNvSpPr>
                <a:spLocks/>
              </p:cNvSpPr>
              <p:nvPr/>
            </p:nvSpPr>
            <p:spPr bwMode="auto">
              <a:xfrm>
                <a:off x="7966395" y="-448203"/>
                <a:ext cx="81672" cy="50657"/>
              </a:xfrm>
              <a:custGeom>
                <a:avLst/>
                <a:gdLst>
                  <a:gd name="T0" fmla="*/ 147 w 147"/>
                  <a:gd name="T1" fmla="*/ 0 h 89"/>
                  <a:gd name="T2" fmla="*/ 0 w 147"/>
                  <a:gd name="T3" fmla="*/ 43 h 89"/>
                  <a:gd name="T4" fmla="*/ 59 w 147"/>
                  <a:gd name="T5" fmla="*/ 89 h 89"/>
                  <a:gd name="T6" fmla="*/ 147 w 147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89">
                    <a:moveTo>
                      <a:pt x="147" y="0"/>
                    </a:moveTo>
                    <a:cubicBezTo>
                      <a:pt x="83" y="28"/>
                      <a:pt x="29" y="39"/>
                      <a:pt x="0" y="43"/>
                    </a:cubicBezTo>
                    <a:cubicBezTo>
                      <a:pt x="18" y="61"/>
                      <a:pt x="38" y="76"/>
                      <a:pt x="59" y="89"/>
                    </a:cubicBezTo>
                    <a:cubicBezTo>
                      <a:pt x="74" y="78"/>
                      <a:pt x="108" y="49"/>
                      <a:pt x="147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6" name="Freeform 38"/>
            <p:cNvSpPr>
              <a:spLocks noChangeAspect="1" noEditPoints="1"/>
            </p:cNvSpPr>
            <p:nvPr/>
          </p:nvSpPr>
          <p:spPr bwMode="auto">
            <a:xfrm>
              <a:off x="6518107" y="-316530"/>
              <a:ext cx="264485" cy="225000"/>
            </a:xfrm>
            <a:custGeom>
              <a:avLst/>
              <a:gdLst>
                <a:gd name="T0" fmla="*/ 4682 w 4682"/>
                <a:gd name="T1" fmla="*/ 264 h 3983"/>
                <a:gd name="T2" fmla="*/ 2159 w 4682"/>
                <a:gd name="T3" fmla="*/ 434 h 3983"/>
                <a:gd name="T4" fmla="*/ 2256 w 4682"/>
                <a:gd name="T5" fmla="*/ 2837 h 3983"/>
                <a:gd name="T6" fmla="*/ 2036 w 4682"/>
                <a:gd name="T7" fmla="*/ 2126 h 3983"/>
                <a:gd name="T8" fmla="*/ 123 w 4682"/>
                <a:gd name="T9" fmla="*/ 3815 h 3983"/>
                <a:gd name="T10" fmla="*/ 0 w 4682"/>
                <a:gd name="T11" fmla="*/ 3983 h 3983"/>
                <a:gd name="T12" fmla="*/ 4682 w 4682"/>
                <a:gd name="T13" fmla="*/ 3815 h 3983"/>
                <a:gd name="T14" fmla="*/ 4620 w 4682"/>
                <a:gd name="T15" fmla="*/ 434 h 3983"/>
                <a:gd name="T16" fmla="*/ 3810 w 4682"/>
                <a:gd name="T17" fmla="*/ 1833 h 3983"/>
                <a:gd name="T18" fmla="*/ 4254 w 4682"/>
                <a:gd name="T19" fmla="*/ 1271 h 3983"/>
                <a:gd name="T20" fmla="*/ 3810 w 4682"/>
                <a:gd name="T21" fmla="*/ 1833 h 3983"/>
                <a:gd name="T22" fmla="*/ 4254 w 4682"/>
                <a:gd name="T23" fmla="*/ 2577 h 3983"/>
                <a:gd name="T24" fmla="*/ 3810 w 4682"/>
                <a:gd name="T25" fmla="*/ 2015 h 3983"/>
                <a:gd name="T26" fmla="*/ 3810 w 4682"/>
                <a:gd name="T27" fmla="*/ 1091 h 3983"/>
                <a:gd name="T28" fmla="*/ 4254 w 4682"/>
                <a:gd name="T29" fmla="*/ 529 h 3983"/>
                <a:gd name="T30" fmla="*/ 3810 w 4682"/>
                <a:gd name="T31" fmla="*/ 1091 h 3983"/>
                <a:gd name="T32" fmla="*/ 2962 w 4682"/>
                <a:gd name="T33" fmla="*/ 3815 h 3983"/>
                <a:gd name="T34" fmla="*/ 3408 w 4682"/>
                <a:gd name="T35" fmla="*/ 2969 h 3983"/>
                <a:gd name="T36" fmla="*/ 3066 w 4682"/>
                <a:gd name="T37" fmla="*/ 1271 h 3983"/>
                <a:gd name="T38" fmla="*/ 2622 w 4682"/>
                <a:gd name="T39" fmla="*/ 1833 h 3983"/>
                <a:gd name="T40" fmla="*/ 3066 w 4682"/>
                <a:gd name="T41" fmla="*/ 1271 h 3983"/>
                <a:gd name="T42" fmla="*/ 2622 w 4682"/>
                <a:gd name="T43" fmla="*/ 529 h 3983"/>
                <a:gd name="T44" fmla="*/ 3066 w 4682"/>
                <a:gd name="T45" fmla="*/ 1091 h 3983"/>
                <a:gd name="T46" fmla="*/ 3066 w 4682"/>
                <a:gd name="T47" fmla="*/ 2015 h 3983"/>
                <a:gd name="T48" fmla="*/ 2622 w 4682"/>
                <a:gd name="T49" fmla="*/ 2577 h 3983"/>
                <a:gd name="T50" fmla="*/ 3066 w 4682"/>
                <a:gd name="T51" fmla="*/ 2015 h 3983"/>
                <a:gd name="T52" fmla="*/ 3215 w 4682"/>
                <a:gd name="T53" fmla="*/ 2015 h 3983"/>
                <a:gd name="T54" fmla="*/ 3659 w 4682"/>
                <a:gd name="T55" fmla="*/ 2577 h 3983"/>
                <a:gd name="T56" fmla="*/ 3215 w 4682"/>
                <a:gd name="T57" fmla="*/ 1833 h 3983"/>
                <a:gd name="T58" fmla="*/ 3659 w 4682"/>
                <a:gd name="T59" fmla="*/ 1271 h 3983"/>
                <a:gd name="T60" fmla="*/ 3215 w 4682"/>
                <a:gd name="T61" fmla="*/ 1833 h 3983"/>
                <a:gd name="T62" fmla="*/ 3215 w 4682"/>
                <a:gd name="T63" fmla="*/ 529 h 3983"/>
                <a:gd name="T64" fmla="*/ 3659 w 4682"/>
                <a:gd name="T65" fmla="*/ 1091 h 3983"/>
                <a:gd name="T66" fmla="*/ 1153 w 4682"/>
                <a:gd name="T67" fmla="*/ 2374 h 3983"/>
                <a:gd name="T68" fmla="*/ 1597 w 4682"/>
                <a:gd name="T69" fmla="*/ 2936 h 3983"/>
                <a:gd name="T70" fmla="*/ 1153 w 4682"/>
                <a:gd name="T71" fmla="*/ 2374 h 3983"/>
                <a:gd name="T72" fmla="*/ 1597 w 4682"/>
                <a:gd name="T73" fmla="*/ 3092 h 3983"/>
                <a:gd name="T74" fmla="*/ 1153 w 4682"/>
                <a:gd name="T75" fmla="*/ 3654 h 3983"/>
                <a:gd name="T76" fmla="*/ 560 w 4682"/>
                <a:gd name="T77" fmla="*/ 2374 h 3983"/>
                <a:gd name="T78" fmla="*/ 1004 w 4682"/>
                <a:gd name="T79" fmla="*/ 2936 h 3983"/>
                <a:gd name="T80" fmla="*/ 560 w 4682"/>
                <a:gd name="T81" fmla="*/ 2374 h 3983"/>
                <a:gd name="T82" fmla="*/ 1004 w 4682"/>
                <a:gd name="T83" fmla="*/ 3092 h 3983"/>
                <a:gd name="T84" fmla="*/ 560 w 4682"/>
                <a:gd name="T85" fmla="*/ 3654 h 3983"/>
                <a:gd name="T86" fmla="*/ 3467 w 4682"/>
                <a:gd name="T87" fmla="*/ 3815 h 3983"/>
                <a:gd name="T88" fmla="*/ 3912 w 4682"/>
                <a:gd name="T89" fmla="*/ 2969 h 3983"/>
                <a:gd name="T90" fmla="*/ 3467 w 4682"/>
                <a:gd name="T91" fmla="*/ 3815 h 3983"/>
                <a:gd name="T92" fmla="*/ 2480 w 4682"/>
                <a:gd name="T93" fmla="*/ 217 h 3983"/>
                <a:gd name="T94" fmla="*/ 4174 w 4682"/>
                <a:gd name="T95" fmla="*/ 0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682" h="3983">
                  <a:moveTo>
                    <a:pt x="4682" y="434"/>
                  </a:moveTo>
                  <a:lnTo>
                    <a:pt x="4682" y="264"/>
                  </a:lnTo>
                  <a:lnTo>
                    <a:pt x="2159" y="264"/>
                  </a:lnTo>
                  <a:lnTo>
                    <a:pt x="2159" y="434"/>
                  </a:lnTo>
                  <a:lnTo>
                    <a:pt x="2256" y="434"/>
                  </a:lnTo>
                  <a:lnTo>
                    <a:pt x="2256" y="2837"/>
                  </a:lnTo>
                  <a:lnTo>
                    <a:pt x="2036" y="2837"/>
                  </a:lnTo>
                  <a:lnTo>
                    <a:pt x="2036" y="2126"/>
                  </a:lnTo>
                  <a:lnTo>
                    <a:pt x="123" y="2126"/>
                  </a:lnTo>
                  <a:lnTo>
                    <a:pt x="123" y="3815"/>
                  </a:lnTo>
                  <a:lnTo>
                    <a:pt x="0" y="3815"/>
                  </a:lnTo>
                  <a:lnTo>
                    <a:pt x="0" y="3983"/>
                  </a:lnTo>
                  <a:lnTo>
                    <a:pt x="4682" y="3983"/>
                  </a:lnTo>
                  <a:lnTo>
                    <a:pt x="4682" y="3815"/>
                  </a:lnTo>
                  <a:lnTo>
                    <a:pt x="4620" y="3815"/>
                  </a:lnTo>
                  <a:lnTo>
                    <a:pt x="4620" y="434"/>
                  </a:lnTo>
                  <a:lnTo>
                    <a:pt x="4682" y="434"/>
                  </a:lnTo>
                  <a:close/>
                  <a:moveTo>
                    <a:pt x="3810" y="1833"/>
                  </a:moveTo>
                  <a:lnTo>
                    <a:pt x="3810" y="1271"/>
                  </a:lnTo>
                  <a:lnTo>
                    <a:pt x="4254" y="1271"/>
                  </a:lnTo>
                  <a:lnTo>
                    <a:pt x="4254" y="1833"/>
                  </a:lnTo>
                  <a:lnTo>
                    <a:pt x="3810" y="1833"/>
                  </a:lnTo>
                  <a:close/>
                  <a:moveTo>
                    <a:pt x="4254" y="2015"/>
                  </a:moveTo>
                  <a:lnTo>
                    <a:pt x="4254" y="2577"/>
                  </a:lnTo>
                  <a:lnTo>
                    <a:pt x="3810" y="2577"/>
                  </a:lnTo>
                  <a:lnTo>
                    <a:pt x="3810" y="2015"/>
                  </a:lnTo>
                  <a:lnTo>
                    <a:pt x="4254" y="2015"/>
                  </a:lnTo>
                  <a:close/>
                  <a:moveTo>
                    <a:pt x="3810" y="1091"/>
                  </a:moveTo>
                  <a:lnTo>
                    <a:pt x="3810" y="529"/>
                  </a:lnTo>
                  <a:lnTo>
                    <a:pt x="4254" y="529"/>
                  </a:lnTo>
                  <a:lnTo>
                    <a:pt x="4254" y="1091"/>
                  </a:lnTo>
                  <a:lnTo>
                    <a:pt x="3810" y="1091"/>
                  </a:lnTo>
                  <a:close/>
                  <a:moveTo>
                    <a:pt x="3408" y="3815"/>
                  </a:moveTo>
                  <a:lnTo>
                    <a:pt x="2962" y="3815"/>
                  </a:lnTo>
                  <a:lnTo>
                    <a:pt x="2962" y="2969"/>
                  </a:lnTo>
                  <a:lnTo>
                    <a:pt x="3408" y="2969"/>
                  </a:lnTo>
                  <a:lnTo>
                    <a:pt x="3408" y="3815"/>
                  </a:lnTo>
                  <a:close/>
                  <a:moveTo>
                    <a:pt x="3066" y="1271"/>
                  </a:moveTo>
                  <a:lnTo>
                    <a:pt x="3066" y="1833"/>
                  </a:lnTo>
                  <a:lnTo>
                    <a:pt x="2622" y="1833"/>
                  </a:lnTo>
                  <a:lnTo>
                    <a:pt x="2622" y="1271"/>
                  </a:lnTo>
                  <a:lnTo>
                    <a:pt x="3066" y="1271"/>
                  </a:lnTo>
                  <a:close/>
                  <a:moveTo>
                    <a:pt x="2622" y="1091"/>
                  </a:moveTo>
                  <a:lnTo>
                    <a:pt x="2622" y="529"/>
                  </a:lnTo>
                  <a:lnTo>
                    <a:pt x="3066" y="529"/>
                  </a:lnTo>
                  <a:lnTo>
                    <a:pt x="3066" y="1091"/>
                  </a:lnTo>
                  <a:lnTo>
                    <a:pt x="2622" y="1091"/>
                  </a:lnTo>
                  <a:close/>
                  <a:moveTo>
                    <a:pt x="3066" y="2015"/>
                  </a:moveTo>
                  <a:lnTo>
                    <a:pt x="3066" y="2577"/>
                  </a:lnTo>
                  <a:lnTo>
                    <a:pt x="2622" y="2577"/>
                  </a:lnTo>
                  <a:lnTo>
                    <a:pt x="2622" y="2015"/>
                  </a:lnTo>
                  <a:lnTo>
                    <a:pt x="3066" y="2015"/>
                  </a:lnTo>
                  <a:close/>
                  <a:moveTo>
                    <a:pt x="3215" y="2577"/>
                  </a:moveTo>
                  <a:lnTo>
                    <a:pt x="3215" y="2015"/>
                  </a:lnTo>
                  <a:lnTo>
                    <a:pt x="3659" y="2015"/>
                  </a:lnTo>
                  <a:lnTo>
                    <a:pt x="3659" y="2577"/>
                  </a:lnTo>
                  <a:lnTo>
                    <a:pt x="3215" y="2577"/>
                  </a:lnTo>
                  <a:close/>
                  <a:moveTo>
                    <a:pt x="3215" y="1833"/>
                  </a:moveTo>
                  <a:lnTo>
                    <a:pt x="3215" y="1271"/>
                  </a:lnTo>
                  <a:lnTo>
                    <a:pt x="3659" y="1271"/>
                  </a:lnTo>
                  <a:lnTo>
                    <a:pt x="3659" y="1833"/>
                  </a:lnTo>
                  <a:lnTo>
                    <a:pt x="3215" y="1833"/>
                  </a:lnTo>
                  <a:close/>
                  <a:moveTo>
                    <a:pt x="3215" y="1091"/>
                  </a:moveTo>
                  <a:lnTo>
                    <a:pt x="3215" y="529"/>
                  </a:lnTo>
                  <a:lnTo>
                    <a:pt x="3659" y="529"/>
                  </a:lnTo>
                  <a:lnTo>
                    <a:pt x="3659" y="1091"/>
                  </a:lnTo>
                  <a:lnTo>
                    <a:pt x="3215" y="1091"/>
                  </a:lnTo>
                  <a:close/>
                  <a:moveTo>
                    <a:pt x="1153" y="2374"/>
                  </a:moveTo>
                  <a:lnTo>
                    <a:pt x="1597" y="2374"/>
                  </a:lnTo>
                  <a:lnTo>
                    <a:pt x="1597" y="2936"/>
                  </a:lnTo>
                  <a:lnTo>
                    <a:pt x="1153" y="2936"/>
                  </a:lnTo>
                  <a:lnTo>
                    <a:pt x="1153" y="2374"/>
                  </a:lnTo>
                  <a:close/>
                  <a:moveTo>
                    <a:pt x="1153" y="3092"/>
                  </a:moveTo>
                  <a:lnTo>
                    <a:pt x="1597" y="3092"/>
                  </a:lnTo>
                  <a:lnTo>
                    <a:pt x="1597" y="3654"/>
                  </a:lnTo>
                  <a:lnTo>
                    <a:pt x="1153" y="3654"/>
                  </a:lnTo>
                  <a:lnTo>
                    <a:pt x="1153" y="3092"/>
                  </a:lnTo>
                  <a:close/>
                  <a:moveTo>
                    <a:pt x="560" y="2374"/>
                  </a:moveTo>
                  <a:lnTo>
                    <a:pt x="1004" y="2374"/>
                  </a:lnTo>
                  <a:lnTo>
                    <a:pt x="1004" y="2936"/>
                  </a:lnTo>
                  <a:lnTo>
                    <a:pt x="560" y="2936"/>
                  </a:lnTo>
                  <a:lnTo>
                    <a:pt x="560" y="2374"/>
                  </a:lnTo>
                  <a:close/>
                  <a:moveTo>
                    <a:pt x="560" y="3092"/>
                  </a:moveTo>
                  <a:lnTo>
                    <a:pt x="1004" y="3092"/>
                  </a:lnTo>
                  <a:lnTo>
                    <a:pt x="1004" y="3654"/>
                  </a:lnTo>
                  <a:lnTo>
                    <a:pt x="560" y="3654"/>
                  </a:lnTo>
                  <a:lnTo>
                    <a:pt x="560" y="3092"/>
                  </a:lnTo>
                  <a:close/>
                  <a:moveTo>
                    <a:pt x="3467" y="3815"/>
                  </a:moveTo>
                  <a:lnTo>
                    <a:pt x="3467" y="2969"/>
                  </a:lnTo>
                  <a:lnTo>
                    <a:pt x="3912" y="2969"/>
                  </a:lnTo>
                  <a:lnTo>
                    <a:pt x="3912" y="3815"/>
                  </a:lnTo>
                  <a:lnTo>
                    <a:pt x="3467" y="3815"/>
                  </a:lnTo>
                  <a:close/>
                  <a:moveTo>
                    <a:pt x="4363" y="217"/>
                  </a:moveTo>
                  <a:lnTo>
                    <a:pt x="2480" y="217"/>
                  </a:lnTo>
                  <a:lnTo>
                    <a:pt x="2669" y="0"/>
                  </a:lnTo>
                  <a:lnTo>
                    <a:pt x="4174" y="0"/>
                  </a:lnTo>
                  <a:lnTo>
                    <a:pt x="4363" y="21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6333574" y="-866099"/>
              <a:ext cx="881978" cy="649632"/>
            </a:xfrm>
            <a:custGeom>
              <a:avLst/>
              <a:gdLst>
                <a:gd name="T0" fmla="*/ 348 w 3835"/>
                <a:gd name="T1" fmla="*/ 2244 h 3107"/>
                <a:gd name="T2" fmla="*/ 581 w 3835"/>
                <a:gd name="T3" fmla="*/ 2317 h 3107"/>
                <a:gd name="T4" fmla="*/ 434 w 3835"/>
                <a:gd name="T5" fmla="*/ 2431 h 3107"/>
                <a:gd name="T6" fmla="*/ 929 w 3835"/>
                <a:gd name="T7" fmla="*/ 3107 h 3107"/>
                <a:gd name="T8" fmla="*/ 100 w 3835"/>
                <a:gd name="T9" fmla="*/ 2621 h 3107"/>
                <a:gd name="T10" fmla="*/ 48 w 3835"/>
                <a:gd name="T11" fmla="*/ 2551 h 3107"/>
                <a:gd name="T12" fmla="*/ 100 w 3835"/>
                <a:gd name="T13" fmla="*/ 2362 h 3107"/>
                <a:gd name="T14" fmla="*/ 149 w 3835"/>
                <a:gd name="T15" fmla="*/ 2190 h 3107"/>
                <a:gd name="T16" fmla="*/ 2545 w 3835"/>
                <a:gd name="T17" fmla="*/ 2807 h 3107"/>
                <a:gd name="T18" fmla="*/ 2513 w 3835"/>
                <a:gd name="T19" fmla="*/ 3086 h 3107"/>
                <a:gd name="T20" fmla="*/ 2233 w 3835"/>
                <a:gd name="T21" fmla="*/ 3002 h 3107"/>
                <a:gd name="T22" fmla="*/ 2105 w 3835"/>
                <a:gd name="T23" fmla="*/ 2964 h 3107"/>
                <a:gd name="T24" fmla="*/ 2106 w 3835"/>
                <a:gd name="T25" fmla="*/ 2735 h 3107"/>
                <a:gd name="T26" fmla="*/ 2132 w 3835"/>
                <a:gd name="T27" fmla="*/ 2643 h 3107"/>
                <a:gd name="T28" fmla="*/ 2182 w 3835"/>
                <a:gd name="T29" fmla="*/ 2459 h 3107"/>
                <a:gd name="T30" fmla="*/ 2281 w 3835"/>
                <a:gd name="T31" fmla="*/ 2646 h 3107"/>
                <a:gd name="T32" fmla="*/ 3735 w 3835"/>
                <a:gd name="T33" fmla="*/ 1780 h 3107"/>
                <a:gd name="T34" fmla="*/ 3484 w 3835"/>
                <a:gd name="T35" fmla="*/ 1869 h 3107"/>
                <a:gd name="T36" fmla="*/ 2985 w 3835"/>
                <a:gd name="T37" fmla="*/ 1893 h 3107"/>
                <a:gd name="T38" fmla="*/ 3079 w 3835"/>
                <a:gd name="T39" fmla="*/ 1578 h 3107"/>
                <a:gd name="T40" fmla="*/ 3421 w 3835"/>
                <a:gd name="T41" fmla="*/ 1581 h 3107"/>
                <a:gd name="T42" fmla="*/ 3089 w 3835"/>
                <a:gd name="T43" fmla="*/ 1549 h 3107"/>
                <a:gd name="T44" fmla="*/ 3683 w 3835"/>
                <a:gd name="T45" fmla="*/ 1498 h 3107"/>
                <a:gd name="T46" fmla="*/ 3513 w 3835"/>
                <a:gd name="T47" fmla="*/ 1572 h 3107"/>
                <a:gd name="T48" fmla="*/ 3731 w 3835"/>
                <a:gd name="T49" fmla="*/ 1600 h 3107"/>
                <a:gd name="T50" fmla="*/ 2758 w 3835"/>
                <a:gd name="T51" fmla="*/ 1543 h 3107"/>
                <a:gd name="T52" fmla="*/ 2967 w 3835"/>
                <a:gd name="T53" fmla="*/ 1534 h 3107"/>
                <a:gd name="T54" fmla="*/ 3721 w 3835"/>
                <a:gd name="T55" fmla="*/ 1267 h 3107"/>
                <a:gd name="T56" fmla="*/ 3786 w 3835"/>
                <a:gd name="T57" fmla="*/ 1351 h 3107"/>
                <a:gd name="T58" fmla="*/ 2719 w 3835"/>
                <a:gd name="T59" fmla="*/ 1267 h 3107"/>
                <a:gd name="T60" fmla="*/ 2808 w 3835"/>
                <a:gd name="T61" fmla="*/ 1333 h 3107"/>
                <a:gd name="T62" fmla="*/ 2661 w 3835"/>
                <a:gd name="T63" fmla="*/ 1313 h 3107"/>
                <a:gd name="T64" fmla="*/ 2958 w 3835"/>
                <a:gd name="T65" fmla="*/ 1243 h 3107"/>
                <a:gd name="T66" fmla="*/ 3642 w 3835"/>
                <a:gd name="T67" fmla="*/ 1373 h 3107"/>
                <a:gd name="T68" fmla="*/ 3293 w 3835"/>
                <a:gd name="T69" fmla="*/ 1207 h 3107"/>
                <a:gd name="T70" fmla="*/ 3399 w 3835"/>
                <a:gd name="T71" fmla="*/ 1175 h 3107"/>
                <a:gd name="T72" fmla="*/ 3653 w 3835"/>
                <a:gd name="T73" fmla="*/ 1313 h 3107"/>
                <a:gd name="T74" fmla="*/ 3814 w 3835"/>
                <a:gd name="T75" fmla="*/ 1527 h 3107"/>
                <a:gd name="T76" fmla="*/ 3798 w 3835"/>
                <a:gd name="T77" fmla="*/ 1751 h 3107"/>
                <a:gd name="T78" fmla="*/ 3280 w 3835"/>
                <a:gd name="T79" fmla="*/ 1755 h 3107"/>
                <a:gd name="T80" fmla="*/ 2667 w 3835"/>
                <a:gd name="T81" fmla="*/ 1619 h 3107"/>
                <a:gd name="T82" fmla="*/ 2760 w 3835"/>
                <a:gd name="T83" fmla="*/ 1395 h 3107"/>
                <a:gd name="T84" fmla="*/ 2960 w 3835"/>
                <a:gd name="T85" fmla="*/ 1190 h 3107"/>
                <a:gd name="T86" fmla="*/ 401 w 3835"/>
                <a:gd name="T87" fmla="*/ 70 h 3107"/>
                <a:gd name="T88" fmla="*/ 663 w 3835"/>
                <a:gd name="T89" fmla="*/ 149 h 3107"/>
                <a:gd name="T90" fmla="*/ 785 w 3835"/>
                <a:gd name="T91" fmla="*/ 185 h 3107"/>
                <a:gd name="T92" fmla="*/ 816 w 3835"/>
                <a:gd name="T93" fmla="*/ 393 h 3107"/>
                <a:gd name="T94" fmla="*/ 761 w 3835"/>
                <a:gd name="T95" fmla="*/ 598 h 3107"/>
                <a:gd name="T96" fmla="*/ 713 w 3835"/>
                <a:gd name="T97" fmla="*/ 660 h 3107"/>
                <a:gd name="T98" fmla="*/ 492 w 3835"/>
                <a:gd name="T99" fmla="*/ 620 h 3107"/>
                <a:gd name="T100" fmla="*/ 241 w 3835"/>
                <a:gd name="T101" fmla="*/ 489 h 3107"/>
                <a:gd name="T102" fmla="*/ 403 w 3835"/>
                <a:gd name="T103" fmla="*/ 71 h 3107"/>
                <a:gd name="T104" fmla="*/ 2725 w 3835"/>
                <a:gd name="T105" fmla="*/ 589 h 3107"/>
                <a:gd name="T106" fmla="*/ 2890 w 3835"/>
                <a:gd name="T107" fmla="*/ 544 h 3107"/>
                <a:gd name="T108" fmla="*/ 2818 w 3835"/>
                <a:gd name="T109" fmla="*/ 800 h 3107"/>
                <a:gd name="T110" fmla="*/ 2781 w 3835"/>
                <a:gd name="T111" fmla="*/ 933 h 3107"/>
                <a:gd name="T112" fmla="*/ 2561 w 3835"/>
                <a:gd name="T113" fmla="*/ 906 h 3107"/>
                <a:gd name="T114" fmla="*/ 2472 w 3835"/>
                <a:gd name="T115" fmla="*/ 878 h 3107"/>
                <a:gd name="T116" fmla="*/ 2306 w 3835"/>
                <a:gd name="T117" fmla="*/ 826 h 3107"/>
                <a:gd name="T118" fmla="*/ 2459 w 3835"/>
                <a:gd name="T119" fmla="*/ 669 h 3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35" h="3107">
                  <a:moveTo>
                    <a:pt x="151" y="2183"/>
                  </a:moveTo>
                  <a:lnTo>
                    <a:pt x="193" y="2196"/>
                  </a:lnTo>
                  <a:lnTo>
                    <a:pt x="228" y="2206"/>
                  </a:lnTo>
                  <a:lnTo>
                    <a:pt x="257" y="2216"/>
                  </a:lnTo>
                  <a:lnTo>
                    <a:pt x="282" y="2223"/>
                  </a:lnTo>
                  <a:lnTo>
                    <a:pt x="300" y="2230"/>
                  </a:lnTo>
                  <a:lnTo>
                    <a:pt x="315" y="2233"/>
                  </a:lnTo>
                  <a:lnTo>
                    <a:pt x="327" y="2237"/>
                  </a:lnTo>
                  <a:lnTo>
                    <a:pt x="335" y="2240"/>
                  </a:lnTo>
                  <a:lnTo>
                    <a:pt x="340" y="2241"/>
                  </a:lnTo>
                  <a:lnTo>
                    <a:pt x="343" y="2242"/>
                  </a:lnTo>
                  <a:lnTo>
                    <a:pt x="346" y="2242"/>
                  </a:lnTo>
                  <a:lnTo>
                    <a:pt x="346" y="2244"/>
                  </a:lnTo>
                  <a:lnTo>
                    <a:pt x="346" y="2244"/>
                  </a:lnTo>
                  <a:lnTo>
                    <a:pt x="347" y="2244"/>
                  </a:lnTo>
                  <a:lnTo>
                    <a:pt x="348" y="2244"/>
                  </a:lnTo>
                  <a:lnTo>
                    <a:pt x="348" y="2244"/>
                  </a:lnTo>
                  <a:lnTo>
                    <a:pt x="390" y="2257"/>
                  </a:lnTo>
                  <a:lnTo>
                    <a:pt x="426" y="2269"/>
                  </a:lnTo>
                  <a:lnTo>
                    <a:pt x="456" y="2278"/>
                  </a:lnTo>
                  <a:lnTo>
                    <a:pt x="482" y="2287"/>
                  </a:lnTo>
                  <a:lnTo>
                    <a:pt x="503" y="2294"/>
                  </a:lnTo>
                  <a:lnTo>
                    <a:pt x="520" y="2298"/>
                  </a:lnTo>
                  <a:lnTo>
                    <a:pt x="533" y="2303"/>
                  </a:lnTo>
                  <a:lnTo>
                    <a:pt x="542" y="2305"/>
                  </a:lnTo>
                  <a:lnTo>
                    <a:pt x="549" y="2308"/>
                  </a:lnTo>
                  <a:lnTo>
                    <a:pt x="555" y="2310"/>
                  </a:lnTo>
                  <a:lnTo>
                    <a:pt x="557" y="2310"/>
                  </a:lnTo>
                  <a:lnTo>
                    <a:pt x="559" y="2311"/>
                  </a:lnTo>
                  <a:lnTo>
                    <a:pt x="560" y="2311"/>
                  </a:lnTo>
                  <a:lnTo>
                    <a:pt x="560" y="2311"/>
                  </a:lnTo>
                  <a:lnTo>
                    <a:pt x="581" y="2317"/>
                  </a:lnTo>
                  <a:lnTo>
                    <a:pt x="595" y="2321"/>
                  </a:lnTo>
                  <a:lnTo>
                    <a:pt x="605" y="2325"/>
                  </a:lnTo>
                  <a:lnTo>
                    <a:pt x="611" y="2326"/>
                  </a:lnTo>
                  <a:lnTo>
                    <a:pt x="614" y="2327"/>
                  </a:lnTo>
                  <a:lnTo>
                    <a:pt x="616" y="2328"/>
                  </a:lnTo>
                  <a:lnTo>
                    <a:pt x="616" y="2328"/>
                  </a:lnTo>
                  <a:lnTo>
                    <a:pt x="578" y="2349"/>
                  </a:lnTo>
                  <a:lnTo>
                    <a:pt x="547" y="2367"/>
                  </a:lnTo>
                  <a:lnTo>
                    <a:pt x="520" y="2382"/>
                  </a:lnTo>
                  <a:lnTo>
                    <a:pt x="498" y="2395"/>
                  </a:lnTo>
                  <a:lnTo>
                    <a:pt x="479" y="2405"/>
                  </a:lnTo>
                  <a:lnTo>
                    <a:pt x="464" y="2413"/>
                  </a:lnTo>
                  <a:lnTo>
                    <a:pt x="453" y="2420"/>
                  </a:lnTo>
                  <a:lnTo>
                    <a:pt x="445" y="2425"/>
                  </a:lnTo>
                  <a:lnTo>
                    <a:pt x="439" y="2429"/>
                  </a:lnTo>
                  <a:lnTo>
                    <a:pt x="434" y="2431"/>
                  </a:lnTo>
                  <a:lnTo>
                    <a:pt x="432" y="2432"/>
                  </a:lnTo>
                  <a:lnTo>
                    <a:pt x="431" y="2433"/>
                  </a:lnTo>
                  <a:lnTo>
                    <a:pt x="431" y="2433"/>
                  </a:lnTo>
                  <a:lnTo>
                    <a:pt x="431" y="2433"/>
                  </a:lnTo>
                  <a:lnTo>
                    <a:pt x="462" y="2484"/>
                  </a:lnTo>
                  <a:lnTo>
                    <a:pt x="499" y="2533"/>
                  </a:lnTo>
                  <a:lnTo>
                    <a:pt x="539" y="2581"/>
                  </a:lnTo>
                  <a:lnTo>
                    <a:pt x="582" y="2624"/>
                  </a:lnTo>
                  <a:lnTo>
                    <a:pt x="630" y="2665"/>
                  </a:lnTo>
                  <a:lnTo>
                    <a:pt x="683" y="2704"/>
                  </a:lnTo>
                  <a:lnTo>
                    <a:pt x="738" y="2739"/>
                  </a:lnTo>
                  <a:lnTo>
                    <a:pt x="795" y="2768"/>
                  </a:lnTo>
                  <a:lnTo>
                    <a:pt x="853" y="2793"/>
                  </a:lnTo>
                  <a:lnTo>
                    <a:pt x="911" y="2811"/>
                  </a:lnTo>
                  <a:lnTo>
                    <a:pt x="972" y="2827"/>
                  </a:lnTo>
                  <a:lnTo>
                    <a:pt x="929" y="3107"/>
                  </a:lnTo>
                  <a:lnTo>
                    <a:pt x="859" y="3091"/>
                  </a:lnTo>
                  <a:lnTo>
                    <a:pt x="790" y="3070"/>
                  </a:lnTo>
                  <a:lnTo>
                    <a:pt x="723" y="3044"/>
                  </a:lnTo>
                  <a:lnTo>
                    <a:pt x="655" y="3013"/>
                  </a:lnTo>
                  <a:lnTo>
                    <a:pt x="590" y="2978"/>
                  </a:lnTo>
                  <a:lnTo>
                    <a:pt x="527" y="2937"/>
                  </a:lnTo>
                  <a:lnTo>
                    <a:pt x="465" y="2891"/>
                  </a:lnTo>
                  <a:lnTo>
                    <a:pt x="411" y="2844"/>
                  </a:lnTo>
                  <a:lnTo>
                    <a:pt x="360" y="2794"/>
                  </a:lnTo>
                  <a:lnTo>
                    <a:pt x="313" y="2740"/>
                  </a:lnTo>
                  <a:lnTo>
                    <a:pt x="269" y="2686"/>
                  </a:lnTo>
                  <a:lnTo>
                    <a:pt x="229" y="2628"/>
                  </a:lnTo>
                  <a:lnTo>
                    <a:pt x="192" y="2568"/>
                  </a:lnTo>
                  <a:lnTo>
                    <a:pt x="157" y="2588"/>
                  </a:lnTo>
                  <a:lnTo>
                    <a:pt x="126" y="2605"/>
                  </a:lnTo>
                  <a:lnTo>
                    <a:pt x="100" y="2621"/>
                  </a:lnTo>
                  <a:lnTo>
                    <a:pt x="79" y="2632"/>
                  </a:lnTo>
                  <a:lnTo>
                    <a:pt x="62" y="2643"/>
                  </a:lnTo>
                  <a:lnTo>
                    <a:pt x="47" y="2651"/>
                  </a:lnTo>
                  <a:lnTo>
                    <a:pt x="36" y="2657"/>
                  </a:lnTo>
                  <a:lnTo>
                    <a:pt x="28" y="2661"/>
                  </a:lnTo>
                  <a:lnTo>
                    <a:pt x="22" y="2665"/>
                  </a:lnTo>
                  <a:lnTo>
                    <a:pt x="17" y="2667"/>
                  </a:lnTo>
                  <a:lnTo>
                    <a:pt x="15" y="2668"/>
                  </a:lnTo>
                  <a:lnTo>
                    <a:pt x="14" y="2669"/>
                  </a:lnTo>
                  <a:lnTo>
                    <a:pt x="14" y="2669"/>
                  </a:lnTo>
                  <a:lnTo>
                    <a:pt x="14" y="2669"/>
                  </a:lnTo>
                  <a:lnTo>
                    <a:pt x="23" y="2635"/>
                  </a:lnTo>
                  <a:lnTo>
                    <a:pt x="31" y="2605"/>
                  </a:lnTo>
                  <a:lnTo>
                    <a:pt x="38" y="2582"/>
                  </a:lnTo>
                  <a:lnTo>
                    <a:pt x="43" y="2565"/>
                  </a:lnTo>
                  <a:lnTo>
                    <a:pt x="48" y="2551"/>
                  </a:lnTo>
                  <a:lnTo>
                    <a:pt x="50" y="2541"/>
                  </a:lnTo>
                  <a:lnTo>
                    <a:pt x="51" y="2534"/>
                  </a:lnTo>
                  <a:lnTo>
                    <a:pt x="52" y="2531"/>
                  </a:lnTo>
                  <a:lnTo>
                    <a:pt x="54" y="2529"/>
                  </a:lnTo>
                  <a:lnTo>
                    <a:pt x="54" y="2527"/>
                  </a:lnTo>
                  <a:lnTo>
                    <a:pt x="54" y="2527"/>
                  </a:lnTo>
                  <a:lnTo>
                    <a:pt x="64" y="2489"/>
                  </a:lnTo>
                  <a:lnTo>
                    <a:pt x="73" y="2458"/>
                  </a:lnTo>
                  <a:lnTo>
                    <a:pt x="80" y="2432"/>
                  </a:lnTo>
                  <a:lnTo>
                    <a:pt x="86" y="2411"/>
                  </a:lnTo>
                  <a:lnTo>
                    <a:pt x="91" y="2395"/>
                  </a:lnTo>
                  <a:lnTo>
                    <a:pt x="94" y="2383"/>
                  </a:lnTo>
                  <a:lnTo>
                    <a:pt x="97" y="2374"/>
                  </a:lnTo>
                  <a:lnTo>
                    <a:pt x="99" y="2368"/>
                  </a:lnTo>
                  <a:lnTo>
                    <a:pt x="100" y="2365"/>
                  </a:lnTo>
                  <a:lnTo>
                    <a:pt x="100" y="2362"/>
                  </a:lnTo>
                  <a:lnTo>
                    <a:pt x="100" y="2362"/>
                  </a:lnTo>
                  <a:lnTo>
                    <a:pt x="100" y="2362"/>
                  </a:lnTo>
                  <a:lnTo>
                    <a:pt x="108" y="2334"/>
                  </a:lnTo>
                  <a:lnTo>
                    <a:pt x="115" y="2312"/>
                  </a:lnTo>
                  <a:lnTo>
                    <a:pt x="120" y="2295"/>
                  </a:lnTo>
                  <a:lnTo>
                    <a:pt x="123" y="2283"/>
                  </a:lnTo>
                  <a:lnTo>
                    <a:pt x="126" y="2275"/>
                  </a:lnTo>
                  <a:lnTo>
                    <a:pt x="127" y="2270"/>
                  </a:lnTo>
                  <a:lnTo>
                    <a:pt x="128" y="2268"/>
                  </a:lnTo>
                  <a:lnTo>
                    <a:pt x="128" y="2267"/>
                  </a:lnTo>
                  <a:lnTo>
                    <a:pt x="128" y="2267"/>
                  </a:lnTo>
                  <a:lnTo>
                    <a:pt x="135" y="2242"/>
                  </a:lnTo>
                  <a:lnTo>
                    <a:pt x="141" y="2223"/>
                  </a:lnTo>
                  <a:lnTo>
                    <a:pt x="144" y="2207"/>
                  </a:lnTo>
                  <a:lnTo>
                    <a:pt x="148" y="2197"/>
                  </a:lnTo>
                  <a:lnTo>
                    <a:pt x="149" y="2190"/>
                  </a:lnTo>
                  <a:lnTo>
                    <a:pt x="150" y="2186"/>
                  </a:lnTo>
                  <a:lnTo>
                    <a:pt x="151" y="2184"/>
                  </a:lnTo>
                  <a:lnTo>
                    <a:pt x="151" y="2183"/>
                  </a:lnTo>
                  <a:lnTo>
                    <a:pt x="151" y="2183"/>
                  </a:lnTo>
                  <a:close/>
                  <a:moveTo>
                    <a:pt x="2694" y="2099"/>
                  </a:moveTo>
                  <a:lnTo>
                    <a:pt x="2960" y="2145"/>
                  </a:lnTo>
                  <a:lnTo>
                    <a:pt x="2942" y="2219"/>
                  </a:lnTo>
                  <a:lnTo>
                    <a:pt x="2918" y="2292"/>
                  </a:lnTo>
                  <a:lnTo>
                    <a:pt x="2889" y="2363"/>
                  </a:lnTo>
                  <a:lnTo>
                    <a:pt x="2856" y="2434"/>
                  </a:lnTo>
                  <a:lnTo>
                    <a:pt x="2817" y="2502"/>
                  </a:lnTo>
                  <a:lnTo>
                    <a:pt x="2773" y="2568"/>
                  </a:lnTo>
                  <a:lnTo>
                    <a:pt x="2722" y="2636"/>
                  </a:lnTo>
                  <a:lnTo>
                    <a:pt x="2666" y="2699"/>
                  </a:lnTo>
                  <a:lnTo>
                    <a:pt x="2608" y="2756"/>
                  </a:lnTo>
                  <a:lnTo>
                    <a:pt x="2545" y="2807"/>
                  </a:lnTo>
                  <a:lnTo>
                    <a:pt x="2480" y="2853"/>
                  </a:lnTo>
                  <a:lnTo>
                    <a:pt x="2412" y="2894"/>
                  </a:lnTo>
                  <a:lnTo>
                    <a:pt x="2433" y="2932"/>
                  </a:lnTo>
                  <a:lnTo>
                    <a:pt x="2449" y="2965"/>
                  </a:lnTo>
                  <a:lnTo>
                    <a:pt x="2465" y="2993"/>
                  </a:lnTo>
                  <a:lnTo>
                    <a:pt x="2476" y="3016"/>
                  </a:lnTo>
                  <a:lnTo>
                    <a:pt x="2487" y="3035"/>
                  </a:lnTo>
                  <a:lnTo>
                    <a:pt x="2495" y="3050"/>
                  </a:lnTo>
                  <a:lnTo>
                    <a:pt x="2501" y="3062"/>
                  </a:lnTo>
                  <a:lnTo>
                    <a:pt x="2505" y="3071"/>
                  </a:lnTo>
                  <a:lnTo>
                    <a:pt x="2509" y="3077"/>
                  </a:lnTo>
                  <a:lnTo>
                    <a:pt x="2511" y="3081"/>
                  </a:lnTo>
                  <a:lnTo>
                    <a:pt x="2512" y="3084"/>
                  </a:lnTo>
                  <a:lnTo>
                    <a:pt x="2513" y="3085"/>
                  </a:lnTo>
                  <a:lnTo>
                    <a:pt x="2513" y="3086"/>
                  </a:lnTo>
                  <a:lnTo>
                    <a:pt x="2513" y="3086"/>
                  </a:lnTo>
                  <a:lnTo>
                    <a:pt x="2482" y="3077"/>
                  </a:lnTo>
                  <a:lnTo>
                    <a:pt x="2456" y="3069"/>
                  </a:lnTo>
                  <a:lnTo>
                    <a:pt x="2437" y="3063"/>
                  </a:lnTo>
                  <a:lnTo>
                    <a:pt x="2420" y="3058"/>
                  </a:lnTo>
                  <a:lnTo>
                    <a:pt x="2408" y="3055"/>
                  </a:lnTo>
                  <a:lnTo>
                    <a:pt x="2399" y="3052"/>
                  </a:lnTo>
                  <a:lnTo>
                    <a:pt x="2394" y="3050"/>
                  </a:lnTo>
                  <a:lnTo>
                    <a:pt x="2390" y="3049"/>
                  </a:lnTo>
                  <a:lnTo>
                    <a:pt x="2389" y="3049"/>
                  </a:lnTo>
                  <a:lnTo>
                    <a:pt x="2388" y="3049"/>
                  </a:lnTo>
                  <a:lnTo>
                    <a:pt x="2388" y="3049"/>
                  </a:lnTo>
                  <a:lnTo>
                    <a:pt x="2345" y="3036"/>
                  </a:lnTo>
                  <a:lnTo>
                    <a:pt x="2309" y="3024"/>
                  </a:lnTo>
                  <a:lnTo>
                    <a:pt x="2278" y="3016"/>
                  </a:lnTo>
                  <a:lnTo>
                    <a:pt x="2254" y="3008"/>
                  </a:lnTo>
                  <a:lnTo>
                    <a:pt x="2233" y="3002"/>
                  </a:lnTo>
                  <a:lnTo>
                    <a:pt x="2218" y="2998"/>
                  </a:lnTo>
                  <a:lnTo>
                    <a:pt x="2206" y="2994"/>
                  </a:lnTo>
                  <a:lnTo>
                    <a:pt x="2198" y="2992"/>
                  </a:lnTo>
                  <a:lnTo>
                    <a:pt x="2192" y="2991"/>
                  </a:lnTo>
                  <a:lnTo>
                    <a:pt x="2189" y="2989"/>
                  </a:lnTo>
                  <a:lnTo>
                    <a:pt x="2188" y="2988"/>
                  </a:lnTo>
                  <a:lnTo>
                    <a:pt x="2186" y="2988"/>
                  </a:lnTo>
                  <a:lnTo>
                    <a:pt x="2186" y="2988"/>
                  </a:lnTo>
                  <a:lnTo>
                    <a:pt x="2162" y="2981"/>
                  </a:lnTo>
                  <a:lnTo>
                    <a:pt x="2143" y="2975"/>
                  </a:lnTo>
                  <a:lnTo>
                    <a:pt x="2129" y="2971"/>
                  </a:lnTo>
                  <a:lnTo>
                    <a:pt x="2119" y="2967"/>
                  </a:lnTo>
                  <a:lnTo>
                    <a:pt x="2112" y="2965"/>
                  </a:lnTo>
                  <a:lnTo>
                    <a:pt x="2109" y="2964"/>
                  </a:lnTo>
                  <a:lnTo>
                    <a:pt x="2106" y="2964"/>
                  </a:lnTo>
                  <a:lnTo>
                    <a:pt x="2105" y="2964"/>
                  </a:lnTo>
                  <a:lnTo>
                    <a:pt x="2105" y="2964"/>
                  </a:lnTo>
                  <a:lnTo>
                    <a:pt x="2084" y="2957"/>
                  </a:lnTo>
                  <a:lnTo>
                    <a:pt x="2069" y="2952"/>
                  </a:lnTo>
                  <a:lnTo>
                    <a:pt x="2060" y="2950"/>
                  </a:lnTo>
                  <a:lnTo>
                    <a:pt x="2053" y="2948"/>
                  </a:lnTo>
                  <a:lnTo>
                    <a:pt x="2050" y="2946"/>
                  </a:lnTo>
                  <a:lnTo>
                    <a:pt x="2049" y="2946"/>
                  </a:lnTo>
                  <a:lnTo>
                    <a:pt x="2049" y="2946"/>
                  </a:lnTo>
                  <a:lnTo>
                    <a:pt x="2061" y="2901"/>
                  </a:lnTo>
                  <a:lnTo>
                    <a:pt x="2071" y="2861"/>
                  </a:lnTo>
                  <a:lnTo>
                    <a:pt x="2081" y="2828"/>
                  </a:lnTo>
                  <a:lnTo>
                    <a:pt x="2089" y="2800"/>
                  </a:lnTo>
                  <a:lnTo>
                    <a:pt x="2095" y="2778"/>
                  </a:lnTo>
                  <a:lnTo>
                    <a:pt x="2099" y="2759"/>
                  </a:lnTo>
                  <a:lnTo>
                    <a:pt x="2103" y="2745"/>
                  </a:lnTo>
                  <a:lnTo>
                    <a:pt x="2106" y="2735"/>
                  </a:lnTo>
                  <a:lnTo>
                    <a:pt x="2109" y="2726"/>
                  </a:lnTo>
                  <a:lnTo>
                    <a:pt x="2110" y="2722"/>
                  </a:lnTo>
                  <a:lnTo>
                    <a:pt x="2111" y="2718"/>
                  </a:lnTo>
                  <a:lnTo>
                    <a:pt x="2111" y="2717"/>
                  </a:lnTo>
                  <a:lnTo>
                    <a:pt x="2111" y="2716"/>
                  </a:lnTo>
                  <a:lnTo>
                    <a:pt x="2111" y="2716"/>
                  </a:lnTo>
                  <a:lnTo>
                    <a:pt x="2112" y="2711"/>
                  </a:lnTo>
                  <a:lnTo>
                    <a:pt x="2113" y="2708"/>
                  </a:lnTo>
                  <a:lnTo>
                    <a:pt x="2114" y="2704"/>
                  </a:lnTo>
                  <a:lnTo>
                    <a:pt x="2114" y="2703"/>
                  </a:lnTo>
                  <a:lnTo>
                    <a:pt x="2115" y="2702"/>
                  </a:lnTo>
                  <a:lnTo>
                    <a:pt x="2115" y="2702"/>
                  </a:lnTo>
                  <a:lnTo>
                    <a:pt x="2115" y="2702"/>
                  </a:lnTo>
                  <a:lnTo>
                    <a:pt x="2122" y="2676"/>
                  </a:lnTo>
                  <a:lnTo>
                    <a:pt x="2127" y="2657"/>
                  </a:lnTo>
                  <a:lnTo>
                    <a:pt x="2132" y="2643"/>
                  </a:lnTo>
                  <a:lnTo>
                    <a:pt x="2134" y="2631"/>
                  </a:lnTo>
                  <a:lnTo>
                    <a:pt x="2136" y="2624"/>
                  </a:lnTo>
                  <a:lnTo>
                    <a:pt x="2138" y="2621"/>
                  </a:lnTo>
                  <a:lnTo>
                    <a:pt x="2138" y="2618"/>
                  </a:lnTo>
                  <a:lnTo>
                    <a:pt x="2138" y="2617"/>
                  </a:lnTo>
                  <a:lnTo>
                    <a:pt x="2138" y="2617"/>
                  </a:lnTo>
                  <a:lnTo>
                    <a:pt x="2148" y="2581"/>
                  </a:lnTo>
                  <a:lnTo>
                    <a:pt x="2156" y="2550"/>
                  </a:lnTo>
                  <a:lnTo>
                    <a:pt x="2163" y="2525"/>
                  </a:lnTo>
                  <a:lnTo>
                    <a:pt x="2169" y="2505"/>
                  </a:lnTo>
                  <a:lnTo>
                    <a:pt x="2173" y="2489"/>
                  </a:lnTo>
                  <a:lnTo>
                    <a:pt x="2176" y="2477"/>
                  </a:lnTo>
                  <a:lnTo>
                    <a:pt x="2178" y="2469"/>
                  </a:lnTo>
                  <a:lnTo>
                    <a:pt x="2179" y="2463"/>
                  </a:lnTo>
                  <a:lnTo>
                    <a:pt x="2181" y="2460"/>
                  </a:lnTo>
                  <a:lnTo>
                    <a:pt x="2182" y="2459"/>
                  </a:lnTo>
                  <a:lnTo>
                    <a:pt x="2182" y="2458"/>
                  </a:lnTo>
                  <a:lnTo>
                    <a:pt x="2182" y="2458"/>
                  </a:lnTo>
                  <a:lnTo>
                    <a:pt x="2202" y="2495"/>
                  </a:lnTo>
                  <a:lnTo>
                    <a:pt x="2219" y="2527"/>
                  </a:lnTo>
                  <a:lnTo>
                    <a:pt x="2233" y="2555"/>
                  </a:lnTo>
                  <a:lnTo>
                    <a:pt x="2245" y="2577"/>
                  </a:lnTo>
                  <a:lnTo>
                    <a:pt x="2255" y="2596"/>
                  </a:lnTo>
                  <a:lnTo>
                    <a:pt x="2262" y="2611"/>
                  </a:lnTo>
                  <a:lnTo>
                    <a:pt x="2269" y="2623"/>
                  </a:lnTo>
                  <a:lnTo>
                    <a:pt x="2274" y="2632"/>
                  </a:lnTo>
                  <a:lnTo>
                    <a:pt x="2277" y="2638"/>
                  </a:lnTo>
                  <a:lnTo>
                    <a:pt x="2278" y="2643"/>
                  </a:lnTo>
                  <a:lnTo>
                    <a:pt x="2281" y="2645"/>
                  </a:lnTo>
                  <a:lnTo>
                    <a:pt x="2281" y="2646"/>
                  </a:lnTo>
                  <a:lnTo>
                    <a:pt x="2281" y="2646"/>
                  </a:lnTo>
                  <a:lnTo>
                    <a:pt x="2281" y="2646"/>
                  </a:lnTo>
                  <a:lnTo>
                    <a:pt x="2333" y="2616"/>
                  </a:lnTo>
                  <a:lnTo>
                    <a:pt x="2383" y="2580"/>
                  </a:lnTo>
                  <a:lnTo>
                    <a:pt x="2431" y="2541"/>
                  </a:lnTo>
                  <a:lnTo>
                    <a:pt x="2475" y="2498"/>
                  </a:lnTo>
                  <a:lnTo>
                    <a:pt x="2518" y="2451"/>
                  </a:lnTo>
                  <a:lnTo>
                    <a:pt x="2558" y="2399"/>
                  </a:lnTo>
                  <a:lnTo>
                    <a:pt x="2594" y="2342"/>
                  </a:lnTo>
                  <a:lnTo>
                    <a:pt x="2626" y="2284"/>
                  </a:lnTo>
                  <a:lnTo>
                    <a:pt x="2653" y="2224"/>
                  </a:lnTo>
                  <a:lnTo>
                    <a:pt x="2676" y="2162"/>
                  </a:lnTo>
                  <a:lnTo>
                    <a:pt x="2694" y="2099"/>
                  </a:lnTo>
                  <a:close/>
                  <a:moveTo>
                    <a:pt x="3473" y="1776"/>
                  </a:moveTo>
                  <a:lnTo>
                    <a:pt x="3735" y="1776"/>
                  </a:lnTo>
                  <a:lnTo>
                    <a:pt x="3735" y="1776"/>
                  </a:lnTo>
                  <a:lnTo>
                    <a:pt x="3735" y="1777"/>
                  </a:lnTo>
                  <a:lnTo>
                    <a:pt x="3735" y="1780"/>
                  </a:lnTo>
                  <a:lnTo>
                    <a:pt x="3735" y="1787"/>
                  </a:lnTo>
                  <a:lnTo>
                    <a:pt x="3735" y="1835"/>
                  </a:lnTo>
                  <a:lnTo>
                    <a:pt x="3732" y="1852"/>
                  </a:lnTo>
                  <a:lnTo>
                    <a:pt x="3724" y="1869"/>
                  </a:lnTo>
                  <a:lnTo>
                    <a:pt x="3712" y="1883"/>
                  </a:lnTo>
                  <a:lnTo>
                    <a:pt x="3697" y="1893"/>
                  </a:lnTo>
                  <a:lnTo>
                    <a:pt x="3678" y="1900"/>
                  </a:lnTo>
                  <a:lnTo>
                    <a:pt x="3658" y="1903"/>
                  </a:lnTo>
                  <a:lnTo>
                    <a:pt x="3649" y="1903"/>
                  </a:lnTo>
                  <a:lnTo>
                    <a:pt x="3640" y="1903"/>
                  </a:lnTo>
                  <a:lnTo>
                    <a:pt x="3626" y="1903"/>
                  </a:lnTo>
                  <a:lnTo>
                    <a:pt x="3550" y="1903"/>
                  </a:lnTo>
                  <a:lnTo>
                    <a:pt x="3529" y="1900"/>
                  </a:lnTo>
                  <a:lnTo>
                    <a:pt x="3511" y="1893"/>
                  </a:lnTo>
                  <a:lnTo>
                    <a:pt x="3496" y="1883"/>
                  </a:lnTo>
                  <a:lnTo>
                    <a:pt x="3484" y="1869"/>
                  </a:lnTo>
                  <a:lnTo>
                    <a:pt x="3476" y="1852"/>
                  </a:lnTo>
                  <a:lnTo>
                    <a:pt x="3473" y="1835"/>
                  </a:lnTo>
                  <a:lnTo>
                    <a:pt x="3473" y="1776"/>
                  </a:lnTo>
                  <a:close/>
                  <a:moveTo>
                    <a:pt x="2761" y="1776"/>
                  </a:moveTo>
                  <a:lnTo>
                    <a:pt x="3023" y="1776"/>
                  </a:lnTo>
                  <a:lnTo>
                    <a:pt x="3023" y="1776"/>
                  </a:lnTo>
                  <a:lnTo>
                    <a:pt x="3023" y="1777"/>
                  </a:lnTo>
                  <a:lnTo>
                    <a:pt x="3023" y="1780"/>
                  </a:lnTo>
                  <a:lnTo>
                    <a:pt x="3023" y="1787"/>
                  </a:lnTo>
                  <a:lnTo>
                    <a:pt x="3023" y="1798"/>
                  </a:lnTo>
                  <a:lnTo>
                    <a:pt x="3023" y="1813"/>
                  </a:lnTo>
                  <a:lnTo>
                    <a:pt x="3023" y="1835"/>
                  </a:lnTo>
                  <a:lnTo>
                    <a:pt x="3020" y="1852"/>
                  </a:lnTo>
                  <a:lnTo>
                    <a:pt x="3013" y="1869"/>
                  </a:lnTo>
                  <a:lnTo>
                    <a:pt x="3001" y="1883"/>
                  </a:lnTo>
                  <a:lnTo>
                    <a:pt x="2985" y="1893"/>
                  </a:lnTo>
                  <a:lnTo>
                    <a:pt x="2967" y="1900"/>
                  </a:lnTo>
                  <a:lnTo>
                    <a:pt x="2946" y="1903"/>
                  </a:lnTo>
                  <a:lnTo>
                    <a:pt x="2937" y="1903"/>
                  </a:lnTo>
                  <a:lnTo>
                    <a:pt x="2928" y="1903"/>
                  </a:lnTo>
                  <a:lnTo>
                    <a:pt x="2914" y="1903"/>
                  </a:lnTo>
                  <a:lnTo>
                    <a:pt x="2838" y="1903"/>
                  </a:lnTo>
                  <a:lnTo>
                    <a:pt x="2817" y="1900"/>
                  </a:lnTo>
                  <a:lnTo>
                    <a:pt x="2800" y="1893"/>
                  </a:lnTo>
                  <a:lnTo>
                    <a:pt x="2783" y="1883"/>
                  </a:lnTo>
                  <a:lnTo>
                    <a:pt x="2772" y="1869"/>
                  </a:lnTo>
                  <a:lnTo>
                    <a:pt x="2765" y="1852"/>
                  </a:lnTo>
                  <a:lnTo>
                    <a:pt x="2761" y="1835"/>
                  </a:lnTo>
                  <a:lnTo>
                    <a:pt x="2761" y="1776"/>
                  </a:lnTo>
                  <a:close/>
                  <a:moveTo>
                    <a:pt x="3089" y="1574"/>
                  </a:moveTo>
                  <a:lnTo>
                    <a:pt x="3084" y="1576"/>
                  </a:lnTo>
                  <a:lnTo>
                    <a:pt x="3079" y="1578"/>
                  </a:lnTo>
                  <a:lnTo>
                    <a:pt x="3075" y="1581"/>
                  </a:lnTo>
                  <a:lnTo>
                    <a:pt x="3073" y="1586"/>
                  </a:lnTo>
                  <a:lnTo>
                    <a:pt x="3072" y="1591"/>
                  </a:lnTo>
                  <a:lnTo>
                    <a:pt x="3073" y="1595"/>
                  </a:lnTo>
                  <a:lnTo>
                    <a:pt x="3075" y="1600"/>
                  </a:lnTo>
                  <a:lnTo>
                    <a:pt x="3079" y="1602"/>
                  </a:lnTo>
                  <a:lnTo>
                    <a:pt x="3084" y="1605"/>
                  </a:lnTo>
                  <a:lnTo>
                    <a:pt x="3089" y="1606"/>
                  </a:lnTo>
                  <a:lnTo>
                    <a:pt x="3407" y="1606"/>
                  </a:lnTo>
                  <a:lnTo>
                    <a:pt x="3412" y="1605"/>
                  </a:lnTo>
                  <a:lnTo>
                    <a:pt x="3416" y="1602"/>
                  </a:lnTo>
                  <a:lnTo>
                    <a:pt x="3421" y="1600"/>
                  </a:lnTo>
                  <a:lnTo>
                    <a:pt x="3423" y="1595"/>
                  </a:lnTo>
                  <a:lnTo>
                    <a:pt x="3425" y="1591"/>
                  </a:lnTo>
                  <a:lnTo>
                    <a:pt x="3423" y="1586"/>
                  </a:lnTo>
                  <a:lnTo>
                    <a:pt x="3421" y="1581"/>
                  </a:lnTo>
                  <a:lnTo>
                    <a:pt x="3416" y="1578"/>
                  </a:lnTo>
                  <a:lnTo>
                    <a:pt x="3412" y="1576"/>
                  </a:lnTo>
                  <a:lnTo>
                    <a:pt x="3407" y="1574"/>
                  </a:lnTo>
                  <a:lnTo>
                    <a:pt x="3089" y="1574"/>
                  </a:lnTo>
                  <a:close/>
                  <a:moveTo>
                    <a:pt x="3089" y="1518"/>
                  </a:moveTo>
                  <a:lnTo>
                    <a:pt x="3084" y="1518"/>
                  </a:lnTo>
                  <a:lnTo>
                    <a:pt x="3079" y="1521"/>
                  </a:lnTo>
                  <a:lnTo>
                    <a:pt x="3075" y="1524"/>
                  </a:lnTo>
                  <a:lnTo>
                    <a:pt x="3073" y="1529"/>
                  </a:lnTo>
                  <a:lnTo>
                    <a:pt x="3072" y="1534"/>
                  </a:lnTo>
                  <a:lnTo>
                    <a:pt x="3073" y="1537"/>
                  </a:lnTo>
                  <a:lnTo>
                    <a:pt x="3074" y="1542"/>
                  </a:lnTo>
                  <a:lnTo>
                    <a:pt x="3078" y="1544"/>
                  </a:lnTo>
                  <a:lnTo>
                    <a:pt x="3081" y="1546"/>
                  </a:lnTo>
                  <a:lnTo>
                    <a:pt x="3085" y="1548"/>
                  </a:lnTo>
                  <a:lnTo>
                    <a:pt x="3089" y="1549"/>
                  </a:lnTo>
                  <a:lnTo>
                    <a:pt x="3407" y="1549"/>
                  </a:lnTo>
                  <a:lnTo>
                    <a:pt x="3412" y="1548"/>
                  </a:lnTo>
                  <a:lnTo>
                    <a:pt x="3415" y="1546"/>
                  </a:lnTo>
                  <a:lnTo>
                    <a:pt x="3419" y="1544"/>
                  </a:lnTo>
                  <a:lnTo>
                    <a:pt x="3421" y="1542"/>
                  </a:lnTo>
                  <a:lnTo>
                    <a:pt x="3423" y="1537"/>
                  </a:lnTo>
                  <a:lnTo>
                    <a:pt x="3425" y="1534"/>
                  </a:lnTo>
                  <a:lnTo>
                    <a:pt x="3423" y="1529"/>
                  </a:lnTo>
                  <a:lnTo>
                    <a:pt x="3421" y="1524"/>
                  </a:lnTo>
                  <a:lnTo>
                    <a:pt x="3416" y="1521"/>
                  </a:lnTo>
                  <a:lnTo>
                    <a:pt x="3412" y="1518"/>
                  </a:lnTo>
                  <a:lnTo>
                    <a:pt x="3407" y="1518"/>
                  </a:lnTo>
                  <a:lnTo>
                    <a:pt x="3089" y="1518"/>
                  </a:lnTo>
                  <a:close/>
                  <a:moveTo>
                    <a:pt x="3684" y="1498"/>
                  </a:moveTo>
                  <a:lnTo>
                    <a:pt x="3684" y="1498"/>
                  </a:lnTo>
                  <a:lnTo>
                    <a:pt x="3683" y="1498"/>
                  </a:lnTo>
                  <a:lnTo>
                    <a:pt x="3681" y="1498"/>
                  </a:lnTo>
                  <a:lnTo>
                    <a:pt x="3676" y="1498"/>
                  </a:lnTo>
                  <a:lnTo>
                    <a:pt x="3668" y="1499"/>
                  </a:lnTo>
                  <a:lnTo>
                    <a:pt x="3655" y="1499"/>
                  </a:lnTo>
                  <a:lnTo>
                    <a:pt x="3639" y="1500"/>
                  </a:lnTo>
                  <a:lnTo>
                    <a:pt x="3615" y="1501"/>
                  </a:lnTo>
                  <a:lnTo>
                    <a:pt x="3586" y="1502"/>
                  </a:lnTo>
                  <a:lnTo>
                    <a:pt x="3564" y="1507"/>
                  </a:lnTo>
                  <a:lnTo>
                    <a:pt x="3544" y="1517"/>
                  </a:lnTo>
                  <a:lnTo>
                    <a:pt x="3529" y="1534"/>
                  </a:lnTo>
                  <a:lnTo>
                    <a:pt x="3519" y="1551"/>
                  </a:lnTo>
                  <a:lnTo>
                    <a:pt x="3519" y="1551"/>
                  </a:lnTo>
                  <a:lnTo>
                    <a:pt x="3519" y="1552"/>
                  </a:lnTo>
                  <a:lnTo>
                    <a:pt x="3518" y="1556"/>
                  </a:lnTo>
                  <a:lnTo>
                    <a:pt x="3517" y="1562"/>
                  </a:lnTo>
                  <a:lnTo>
                    <a:pt x="3513" y="1572"/>
                  </a:lnTo>
                  <a:lnTo>
                    <a:pt x="3508" y="1587"/>
                  </a:lnTo>
                  <a:lnTo>
                    <a:pt x="3503" y="1608"/>
                  </a:lnTo>
                  <a:lnTo>
                    <a:pt x="3503" y="1608"/>
                  </a:lnTo>
                  <a:lnTo>
                    <a:pt x="3504" y="1608"/>
                  </a:lnTo>
                  <a:lnTo>
                    <a:pt x="3506" y="1608"/>
                  </a:lnTo>
                  <a:lnTo>
                    <a:pt x="3510" y="1608"/>
                  </a:lnTo>
                  <a:lnTo>
                    <a:pt x="3518" y="1608"/>
                  </a:lnTo>
                  <a:lnTo>
                    <a:pt x="3528" y="1608"/>
                  </a:lnTo>
                  <a:lnTo>
                    <a:pt x="3543" y="1608"/>
                  </a:lnTo>
                  <a:lnTo>
                    <a:pt x="3564" y="1608"/>
                  </a:lnTo>
                  <a:lnTo>
                    <a:pt x="3590" y="1608"/>
                  </a:lnTo>
                  <a:lnTo>
                    <a:pt x="3624" y="1607"/>
                  </a:lnTo>
                  <a:lnTo>
                    <a:pt x="3663" y="1607"/>
                  </a:lnTo>
                  <a:lnTo>
                    <a:pt x="3711" y="1607"/>
                  </a:lnTo>
                  <a:lnTo>
                    <a:pt x="3721" y="1605"/>
                  </a:lnTo>
                  <a:lnTo>
                    <a:pt x="3731" y="1600"/>
                  </a:lnTo>
                  <a:lnTo>
                    <a:pt x="3736" y="1592"/>
                  </a:lnTo>
                  <a:lnTo>
                    <a:pt x="3739" y="1582"/>
                  </a:lnTo>
                  <a:lnTo>
                    <a:pt x="3739" y="1542"/>
                  </a:lnTo>
                  <a:lnTo>
                    <a:pt x="3735" y="1527"/>
                  </a:lnTo>
                  <a:lnTo>
                    <a:pt x="3728" y="1514"/>
                  </a:lnTo>
                  <a:lnTo>
                    <a:pt x="3717" y="1505"/>
                  </a:lnTo>
                  <a:lnTo>
                    <a:pt x="3702" y="1499"/>
                  </a:lnTo>
                  <a:lnTo>
                    <a:pt x="3684" y="1498"/>
                  </a:lnTo>
                  <a:close/>
                  <a:moveTo>
                    <a:pt x="2811" y="1498"/>
                  </a:moveTo>
                  <a:lnTo>
                    <a:pt x="2795" y="1499"/>
                  </a:lnTo>
                  <a:lnTo>
                    <a:pt x="2780" y="1505"/>
                  </a:lnTo>
                  <a:lnTo>
                    <a:pt x="2768" y="1514"/>
                  </a:lnTo>
                  <a:lnTo>
                    <a:pt x="2761" y="1527"/>
                  </a:lnTo>
                  <a:lnTo>
                    <a:pt x="2758" y="1542"/>
                  </a:lnTo>
                  <a:lnTo>
                    <a:pt x="2758" y="1542"/>
                  </a:lnTo>
                  <a:lnTo>
                    <a:pt x="2758" y="1543"/>
                  </a:lnTo>
                  <a:lnTo>
                    <a:pt x="2758" y="1553"/>
                  </a:lnTo>
                  <a:lnTo>
                    <a:pt x="2758" y="1565"/>
                  </a:lnTo>
                  <a:lnTo>
                    <a:pt x="2758" y="1582"/>
                  </a:lnTo>
                  <a:lnTo>
                    <a:pt x="2760" y="1592"/>
                  </a:lnTo>
                  <a:lnTo>
                    <a:pt x="2766" y="1600"/>
                  </a:lnTo>
                  <a:lnTo>
                    <a:pt x="2774" y="1605"/>
                  </a:lnTo>
                  <a:lnTo>
                    <a:pt x="2786" y="1607"/>
                  </a:lnTo>
                  <a:lnTo>
                    <a:pt x="2994" y="1608"/>
                  </a:lnTo>
                  <a:lnTo>
                    <a:pt x="2994" y="1608"/>
                  </a:lnTo>
                  <a:lnTo>
                    <a:pt x="2994" y="1607"/>
                  </a:lnTo>
                  <a:lnTo>
                    <a:pt x="2993" y="1603"/>
                  </a:lnTo>
                  <a:lnTo>
                    <a:pt x="2991" y="1598"/>
                  </a:lnTo>
                  <a:lnTo>
                    <a:pt x="2988" y="1587"/>
                  </a:lnTo>
                  <a:lnTo>
                    <a:pt x="2984" y="1572"/>
                  </a:lnTo>
                  <a:lnTo>
                    <a:pt x="2977" y="1551"/>
                  </a:lnTo>
                  <a:lnTo>
                    <a:pt x="2967" y="1534"/>
                  </a:lnTo>
                  <a:lnTo>
                    <a:pt x="2952" y="1517"/>
                  </a:lnTo>
                  <a:lnTo>
                    <a:pt x="2931" y="1507"/>
                  </a:lnTo>
                  <a:lnTo>
                    <a:pt x="2909" y="1502"/>
                  </a:lnTo>
                  <a:lnTo>
                    <a:pt x="2909" y="1502"/>
                  </a:lnTo>
                  <a:lnTo>
                    <a:pt x="2909" y="1502"/>
                  </a:lnTo>
                  <a:lnTo>
                    <a:pt x="2906" y="1502"/>
                  </a:lnTo>
                  <a:lnTo>
                    <a:pt x="2901" y="1501"/>
                  </a:lnTo>
                  <a:lnTo>
                    <a:pt x="2893" y="1501"/>
                  </a:lnTo>
                  <a:lnTo>
                    <a:pt x="2881" y="1501"/>
                  </a:lnTo>
                  <a:lnTo>
                    <a:pt x="2864" y="1500"/>
                  </a:lnTo>
                  <a:lnTo>
                    <a:pt x="2840" y="1499"/>
                  </a:lnTo>
                  <a:lnTo>
                    <a:pt x="2811" y="1498"/>
                  </a:lnTo>
                  <a:close/>
                  <a:moveTo>
                    <a:pt x="3717" y="1267"/>
                  </a:moveTo>
                  <a:lnTo>
                    <a:pt x="3717" y="1267"/>
                  </a:lnTo>
                  <a:lnTo>
                    <a:pt x="3718" y="1267"/>
                  </a:lnTo>
                  <a:lnTo>
                    <a:pt x="3721" y="1267"/>
                  </a:lnTo>
                  <a:lnTo>
                    <a:pt x="3728" y="1267"/>
                  </a:lnTo>
                  <a:lnTo>
                    <a:pt x="3739" y="1267"/>
                  </a:lnTo>
                  <a:lnTo>
                    <a:pt x="3754" y="1267"/>
                  </a:lnTo>
                  <a:lnTo>
                    <a:pt x="3776" y="1267"/>
                  </a:lnTo>
                  <a:lnTo>
                    <a:pt x="3797" y="1271"/>
                  </a:lnTo>
                  <a:lnTo>
                    <a:pt x="3814" y="1278"/>
                  </a:lnTo>
                  <a:lnTo>
                    <a:pt x="3828" y="1288"/>
                  </a:lnTo>
                  <a:lnTo>
                    <a:pt x="3835" y="1301"/>
                  </a:lnTo>
                  <a:lnTo>
                    <a:pt x="3834" y="1315"/>
                  </a:lnTo>
                  <a:lnTo>
                    <a:pt x="3827" y="1329"/>
                  </a:lnTo>
                  <a:lnTo>
                    <a:pt x="3813" y="1340"/>
                  </a:lnTo>
                  <a:lnTo>
                    <a:pt x="3795" y="1349"/>
                  </a:lnTo>
                  <a:lnTo>
                    <a:pt x="3795" y="1349"/>
                  </a:lnTo>
                  <a:lnTo>
                    <a:pt x="3793" y="1350"/>
                  </a:lnTo>
                  <a:lnTo>
                    <a:pt x="3791" y="1350"/>
                  </a:lnTo>
                  <a:lnTo>
                    <a:pt x="3786" y="1351"/>
                  </a:lnTo>
                  <a:lnTo>
                    <a:pt x="3778" y="1353"/>
                  </a:lnTo>
                  <a:lnTo>
                    <a:pt x="3768" y="1358"/>
                  </a:lnTo>
                  <a:lnTo>
                    <a:pt x="3752" y="1363"/>
                  </a:lnTo>
                  <a:lnTo>
                    <a:pt x="3735" y="1365"/>
                  </a:lnTo>
                  <a:lnTo>
                    <a:pt x="3720" y="1363"/>
                  </a:lnTo>
                  <a:lnTo>
                    <a:pt x="3706" y="1357"/>
                  </a:lnTo>
                  <a:lnTo>
                    <a:pt x="3696" y="1346"/>
                  </a:lnTo>
                  <a:lnTo>
                    <a:pt x="3689" y="1333"/>
                  </a:lnTo>
                  <a:lnTo>
                    <a:pt x="3681" y="1310"/>
                  </a:lnTo>
                  <a:lnTo>
                    <a:pt x="3678" y="1296"/>
                  </a:lnTo>
                  <a:lnTo>
                    <a:pt x="3682" y="1285"/>
                  </a:lnTo>
                  <a:lnTo>
                    <a:pt x="3690" y="1275"/>
                  </a:lnTo>
                  <a:lnTo>
                    <a:pt x="3702" y="1269"/>
                  </a:lnTo>
                  <a:lnTo>
                    <a:pt x="3717" y="1267"/>
                  </a:lnTo>
                  <a:close/>
                  <a:moveTo>
                    <a:pt x="2719" y="1267"/>
                  </a:moveTo>
                  <a:lnTo>
                    <a:pt x="2719" y="1267"/>
                  </a:lnTo>
                  <a:lnTo>
                    <a:pt x="2722" y="1267"/>
                  </a:lnTo>
                  <a:lnTo>
                    <a:pt x="2724" y="1267"/>
                  </a:lnTo>
                  <a:lnTo>
                    <a:pt x="2731" y="1267"/>
                  </a:lnTo>
                  <a:lnTo>
                    <a:pt x="2742" y="1267"/>
                  </a:lnTo>
                  <a:lnTo>
                    <a:pt x="2758" y="1267"/>
                  </a:lnTo>
                  <a:lnTo>
                    <a:pt x="2780" y="1267"/>
                  </a:lnTo>
                  <a:lnTo>
                    <a:pt x="2795" y="1269"/>
                  </a:lnTo>
                  <a:lnTo>
                    <a:pt x="2807" y="1275"/>
                  </a:lnTo>
                  <a:lnTo>
                    <a:pt x="2815" y="1285"/>
                  </a:lnTo>
                  <a:lnTo>
                    <a:pt x="2817" y="1296"/>
                  </a:lnTo>
                  <a:lnTo>
                    <a:pt x="2815" y="1310"/>
                  </a:lnTo>
                  <a:lnTo>
                    <a:pt x="2815" y="1310"/>
                  </a:lnTo>
                  <a:lnTo>
                    <a:pt x="2815" y="1311"/>
                  </a:lnTo>
                  <a:lnTo>
                    <a:pt x="2814" y="1316"/>
                  </a:lnTo>
                  <a:lnTo>
                    <a:pt x="2811" y="1322"/>
                  </a:lnTo>
                  <a:lnTo>
                    <a:pt x="2808" y="1333"/>
                  </a:lnTo>
                  <a:lnTo>
                    <a:pt x="2801" y="1346"/>
                  </a:lnTo>
                  <a:lnTo>
                    <a:pt x="2789" y="1357"/>
                  </a:lnTo>
                  <a:lnTo>
                    <a:pt x="2775" y="1363"/>
                  </a:lnTo>
                  <a:lnTo>
                    <a:pt x="2760" y="1365"/>
                  </a:lnTo>
                  <a:lnTo>
                    <a:pt x="2745" y="1363"/>
                  </a:lnTo>
                  <a:lnTo>
                    <a:pt x="2744" y="1363"/>
                  </a:lnTo>
                  <a:lnTo>
                    <a:pt x="2744" y="1363"/>
                  </a:lnTo>
                  <a:lnTo>
                    <a:pt x="2742" y="1361"/>
                  </a:lnTo>
                  <a:lnTo>
                    <a:pt x="2737" y="1360"/>
                  </a:lnTo>
                  <a:lnTo>
                    <a:pt x="2729" y="1358"/>
                  </a:lnTo>
                  <a:lnTo>
                    <a:pt x="2717" y="1354"/>
                  </a:lnTo>
                  <a:lnTo>
                    <a:pt x="2702" y="1349"/>
                  </a:lnTo>
                  <a:lnTo>
                    <a:pt x="2687" y="1343"/>
                  </a:lnTo>
                  <a:lnTo>
                    <a:pt x="2674" y="1333"/>
                  </a:lnTo>
                  <a:lnTo>
                    <a:pt x="2666" y="1323"/>
                  </a:lnTo>
                  <a:lnTo>
                    <a:pt x="2661" y="1313"/>
                  </a:lnTo>
                  <a:lnTo>
                    <a:pt x="2661" y="1301"/>
                  </a:lnTo>
                  <a:lnTo>
                    <a:pt x="2668" y="1288"/>
                  </a:lnTo>
                  <a:lnTo>
                    <a:pt x="2681" y="1278"/>
                  </a:lnTo>
                  <a:lnTo>
                    <a:pt x="2700" y="1271"/>
                  </a:lnTo>
                  <a:lnTo>
                    <a:pt x="2719" y="1267"/>
                  </a:lnTo>
                  <a:close/>
                  <a:moveTo>
                    <a:pt x="3248" y="1205"/>
                  </a:moveTo>
                  <a:lnTo>
                    <a:pt x="3202" y="1207"/>
                  </a:lnTo>
                  <a:lnTo>
                    <a:pt x="3159" y="1208"/>
                  </a:lnTo>
                  <a:lnTo>
                    <a:pt x="3119" y="1210"/>
                  </a:lnTo>
                  <a:lnTo>
                    <a:pt x="3081" y="1212"/>
                  </a:lnTo>
                  <a:lnTo>
                    <a:pt x="3049" y="1215"/>
                  </a:lnTo>
                  <a:lnTo>
                    <a:pt x="3021" y="1218"/>
                  </a:lnTo>
                  <a:lnTo>
                    <a:pt x="2999" y="1221"/>
                  </a:lnTo>
                  <a:lnTo>
                    <a:pt x="2982" y="1223"/>
                  </a:lnTo>
                  <a:lnTo>
                    <a:pt x="2972" y="1231"/>
                  </a:lnTo>
                  <a:lnTo>
                    <a:pt x="2958" y="1243"/>
                  </a:lnTo>
                  <a:lnTo>
                    <a:pt x="2942" y="1257"/>
                  </a:lnTo>
                  <a:lnTo>
                    <a:pt x="2924" y="1274"/>
                  </a:lnTo>
                  <a:lnTo>
                    <a:pt x="2906" y="1295"/>
                  </a:lnTo>
                  <a:lnTo>
                    <a:pt x="2887" y="1318"/>
                  </a:lnTo>
                  <a:lnTo>
                    <a:pt x="2870" y="1344"/>
                  </a:lnTo>
                  <a:lnTo>
                    <a:pt x="2854" y="1372"/>
                  </a:lnTo>
                  <a:lnTo>
                    <a:pt x="2854" y="1373"/>
                  </a:lnTo>
                  <a:lnTo>
                    <a:pt x="2853" y="1373"/>
                  </a:lnTo>
                  <a:lnTo>
                    <a:pt x="2853" y="1374"/>
                  </a:lnTo>
                  <a:lnTo>
                    <a:pt x="3010" y="1360"/>
                  </a:lnTo>
                  <a:lnTo>
                    <a:pt x="3169" y="1354"/>
                  </a:lnTo>
                  <a:lnTo>
                    <a:pt x="3327" y="1354"/>
                  </a:lnTo>
                  <a:lnTo>
                    <a:pt x="3485" y="1360"/>
                  </a:lnTo>
                  <a:lnTo>
                    <a:pt x="3643" y="1374"/>
                  </a:lnTo>
                  <a:lnTo>
                    <a:pt x="3642" y="1373"/>
                  </a:lnTo>
                  <a:lnTo>
                    <a:pt x="3642" y="1373"/>
                  </a:lnTo>
                  <a:lnTo>
                    <a:pt x="3642" y="1372"/>
                  </a:lnTo>
                  <a:lnTo>
                    <a:pt x="3626" y="1344"/>
                  </a:lnTo>
                  <a:lnTo>
                    <a:pt x="3610" y="1318"/>
                  </a:lnTo>
                  <a:lnTo>
                    <a:pt x="3591" y="1295"/>
                  </a:lnTo>
                  <a:lnTo>
                    <a:pt x="3572" y="1274"/>
                  </a:lnTo>
                  <a:lnTo>
                    <a:pt x="3555" y="1257"/>
                  </a:lnTo>
                  <a:lnTo>
                    <a:pt x="3539" y="1242"/>
                  </a:lnTo>
                  <a:lnTo>
                    <a:pt x="3525" y="1231"/>
                  </a:lnTo>
                  <a:lnTo>
                    <a:pt x="3514" y="1223"/>
                  </a:lnTo>
                  <a:lnTo>
                    <a:pt x="3498" y="1221"/>
                  </a:lnTo>
                  <a:lnTo>
                    <a:pt x="3476" y="1218"/>
                  </a:lnTo>
                  <a:lnTo>
                    <a:pt x="3448" y="1215"/>
                  </a:lnTo>
                  <a:lnTo>
                    <a:pt x="3415" y="1212"/>
                  </a:lnTo>
                  <a:lnTo>
                    <a:pt x="3378" y="1210"/>
                  </a:lnTo>
                  <a:lnTo>
                    <a:pt x="3337" y="1208"/>
                  </a:lnTo>
                  <a:lnTo>
                    <a:pt x="3293" y="1207"/>
                  </a:lnTo>
                  <a:lnTo>
                    <a:pt x="3248" y="1205"/>
                  </a:lnTo>
                  <a:close/>
                  <a:moveTo>
                    <a:pt x="3170" y="1090"/>
                  </a:moveTo>
                  <a:lnTo>
                    <a:pt x="3184" y="1090"/>
                  </a:lnTo>
                  <a:lnTo>
                    <a:pt x="3195" y="1090"/>
                  </a:lnTo>
                  <a:lnTo>
                    <a:pt x="3210" y="1090"/>
                  </a:lnTo>
                  <a:lnTo>
                    <a:pt x="3256" y="1090"/>
                  </a:lnTo>
                  <a:lnTo>
                    <a:pt x="3287" y="1090"/>
                  </a:lnTo>
                  <a:lnTo>
                    <a:pt x="3327" y="1090"/>
                  </a:lnTo>
                  <a:lnTo>
                    <a:pt x="3343" y="1093"/>
                  </a:lnTo>
                  <a:lnTo>
                    <a:pt x="3358" y="1100"/>
                  </a:lnTo>
                  <a:lnTo>
                    <a:pt x="3372" y="1110"/>
                  </a:lnTo>
                  <a:lnTo>
                    <a:pt x="3383" y="1123"/>
                  </a:lnTo>
                  <a:lnTo>
                    <a:pt x="3389" y="1139"/>
                  </a:lnTo>
                  <a:lnTo>
                    <a:pt x="3393" y="1152"/>
                  </a:lnTo>
                  <a:lnTo>
                    <a:pt x="3397" y="1164"/>
                  </a:lnTo>
                  <a:lnTo>
                    <a:pt x="3399" y="1175"/>
                  </a:lnTo>
                  <a:lnTo>
                    <a:pt x="3433" y="1179"/>
                  </a:lnTo>
                  <a:lnTo>
                    <a:pt x="3462" y="1181"/>
                  </a:lnTo>
                  <a:lnTo>
                    <a:pt x="3487" y="1183"/>
                  </a:lnTo>
                  <a:lnTo>
                    <a:pt x="3507" y="1187"/>
                  </a:lnTo>
                  <a:lnTo>
                    <a:pt x="3522" y="1189"/>
                  </a:lnTo>
                  <a:lnTo>
                    <a:pt x="3533" y="1190"/>
                  </a:lnTo>
                  <a:lnTo>
                    <a:pt x="3535" y="1190"/>
                  </a:lnTo>
                  <a:lnTo>
                    <a:pt x="3537" y="1193"/>
                  </a:lnTo>
                  <a:lnTo>
                    <a:pt x="3544" y="1197"/>
                  </a:lnTo>
                  <a:lnTo>
                    <a:pt x="3554" y="1205"/>
                  </a:lnTo>
                  <a:lnTo>
                    <a:pt x="3568" y="1217"/>
                  </a:lnTo>
                  <a:lnTo>
                    <a:pt x="3583" y="1231"/>
                  </a:lnTo>
                  <a:lnTo>
                    <a:pt x="3599" y="1247"/>
                  </a:lnTo>
                  <a:lnTo>
                    <a:pt x="3617" y="1267"/>
                  </a:lnTo>
                  <a:lnTo>
                    <a:pt x="3634" y="1288"/>
                  </a:lnTo>
                  <a:lnTo>
                    <a:pt x="3653" y="1313"/>
                  </a:lnTo>
                  <a:lnTo>
                    <a:pt x="3669" y="1338"/>
                  </a:lnTo>
                  <a:lnTo>
                    <a:pt x="3684" y="1365"/>
                  </a:lnTo>
                  <a:lnTo>
                    <a:pt x="3686" y="1366"/>
                  </a:lnTo>
                  <a:lnTo>
                    <a:pt x="3695" y="1370"/>
                  </a:lnTo>
                  <a:lnTo>
                    <a:pt x="3706" y="1377"/>
                  </a:lnTo>
                  <a:lnTo>
                    <a:pt x="3720" y="1385"/>
                  </a:lnTo>
                  <a:lnTo>
                    <a:pt x="3736" y="1395"/>
                  </a:lnTo>
                  <a:lnTo>
                    <a:pt x="3753" y="1409"/>
                  </a:lnTo>
                  <a:lnTo>
                    <a:pt x="3769" y="1425"/>
                  </a:lnTo>
                  <a:lnTo>
                    <a:pt x="3784" y="1444"/>
                  </a:lnTo>
                  <a:lnTo>
                    <a:pt x="3796" y="1465"/>
                  </a:lnTo>
                  <a:lnTo>
                    <a:pt x="3805" y="1489"/>
                  </a:lnTo>
                  <a:lnTo>
                    <a:pt x="3805" y="1492"/>
                  </a:lnTo>
                  <a:lnTo>
                    <a:pt x="3807" y="1500"/>
                  </a:lnTo>
                  <a:lnTo>
                    <a:pt x="3811" y="1512"/>
                  </a:lnTo>
                  <a:lnTo>
                    <a:pt x="3814" y="1527"/>
                  </a:lnTo>
                  <a:lnTo>
                    <a:pt x="3818" y="1543"/>
                  </a:lnTo>
                  <a:lnTo>
                    <a:pt x="3820" y="1559"/>
                  </a:lnTo>
                  <a:lnTo>
                    <a:pt x="3821" y="1576"/>
                  </a:lnTo>
                  <a:lnTo>
                    <a:pt x="3821" y="1579"/>
                  </a:lnTo>
                  <a:lnTo>
                    <a:pt x="3824" y="1587"/>
                  </a:lnTo>
                  <a:lnTo>
                    <a:pt x="3826" y="1601"/>
                  </a:lnTo>
                  <a:lnTo>
                    <a:pt x="3830" y="1619"/>
                  </a:lnTo>
                  <a:lnTo>
                    <a:pt x="3831" y="1638"/>
                  </a:lnTo>
                  <a:lnTo>
                    <a:pt x="3832" y="1660"/>
                  </a:lnTo>
                  <a:lnTo>
                    <a:pt x="3831" y="1686"/>
                  </a:lnTo>
                  <a:lnTo>
                    <a:pt x="3827" y="1706"/>
                  </a:lnTo>
                  <a:lnTo>
                    <a:pt x="3823" y="1722"/>
                  </a:lnTo>
                  <a:lnTo>
                    <a:pt x="3817" y="1734"/>
                  </a:lnTo>
                  <a:lnTo>
                    <a:pt x="3810" y="1742"/>
                  </a:lnTo>
                  <a:lnTo>
                    <a:pt x="3804" y="1748"/>
                  </a:lnTo>
                  <a:lnTo>
                    <a:pt x="3798" y="1751"/>
                  </a:lnTo>
                  <a:lnTo>
                    <a:pt x="3793" y="1754"/>
                  </a:lnTo>
                  <a:lnTo>
                    <a:pt x="3790" y="1755"/>
                  </a:lnTo>
                  <a:lnTo>
                    <a:pt x="3789" y="1755"/>
                  </a:lnTo>
                  <a:lnTo>
                    <a:pt x="3789" y="1755"/>
                  </a:lnTo>
                  <a:lnTo>
                    <a:pt x="3788" y="1755"/>
                  </a:lnTo>
                  <a:lnTo>
                    <a:pt x="3782" y="1755"/>
                  </a:lnTo>
                  <a:lnTo>
                    <a:pt x="3777" y="1755"/>
                  </a:lnTo>
                  <a:lnTo>
                    <a:pt x="3770" y="1755"/>
                  </a:lnTo>
                  <a:lnTo>
                    <a:pt x="3748" y="1755"/>
                  </a:lnTo>
                  <a:lnTo>
                    <a:pt x="3734" y="1755"/>
                  </a:lnTo>
                  <a:lnTo>
                    <a:pt x="3715" y="1755"/>
                  </a:lnTo>
                  <a:lnTo>
                    <a:pt x="3563" y="1755"/>
                  </a:lnTo>
                  <a:lnTo>
                    <a:pt x="3519" y="1755"/>
                  </a:lnTo>
                  <a:lnTo>
                    <a:pt x="3469" y="1755"/>
                  </a:lnTo>
                  <a:lnTo>
                    <a:pt x="3349" y="1755"/>
                  </a:lnTo>
                  <a:lnTo>
                    <a:pt x="3280" y="1755"/>
                  </a:lnTo>
                  <a:lnTo>
                    <a:pt x="3203" y="1755"/>
                  </a:lnTo>
                  <a:lnTo>
                    <a:pt x="3121" y="1755"/>
                  </a:lnTo>
                  <a:lnTo>
                    <a:pt x="3029" y="1755"/>
                  </a:lnTo>
                  <a:lnTo>
                    <a:pt x="2708" y="1755"/>
                  </a:lnTo>
                  <a:lnTo>
                    <a:pt x="2707" y="1755"/>
                  </a:lnTo>
                  <a:lnTo>
                    <a:pt x="2703" y="1754"/>
                  </a:lnTo>
                  <a:lnTo>
                    <a:pt x="2698" y="1751"/>
                  </a:lnTo>
                  <a:lnTo>
                    <a:pt x="2693" y="1748"/>
                  </a:lnTo>
                  <a:lnTo>
                    <a:pt x="2686" y="1742"/>
                  </a:lnTo>
                  <a:lnTo>
                    <a:pt x="2680" y="1734"/>
                  </a:lnTo>
                  <a:lnTo>
                    <a:pt x="2674" y="1722"/>
                  </a:lnTo>
                  <a:lnTo>
                    <a:pt x="2669" y="1706"/>
                  </a:lnTo>
                  <a:lnTo>
                    <a:pt x="2666" y="1686"/>
                  </a:lnTo>
                  <a:lnTo>
                    <a:pt x="2665" y="1660"/>
                  </a:lnTo>
                  <a:lnTo>
                    <a:pt x="2665" y="1638"/>
                  </a:lnTo>
                  <a:lnTo>
                    <a:pt x="2667" y="1619"/>
                  </a:lnTo>
                  <a:lnTo>
                    <a:pt x="2671" y="1601"/>
                  </a:lnTo>
                  <a:lnTo>
                    <a:pt x="2673" y="1587"/>
                  </a:lnTo>
                  <a:lnTo>
                    <a:pt x="2675" y="1579"/>
                  </a:lnTo>
                  <a:lnTo>
                    <a:pt x="2675" y="1576"/>
                  </a:lnTo>
                  <a:lnTo>
                    <a:pt x="2676" y="1559"/>
                  </a:lnTo>
                  <a:lnTo>
                    <a:pt x="2679" y="1543"/>
                  </a:lnTo>
                  <a:lnTo>
                    <a:pt x="2682" y="1527"/>
                  </a:lnTo>
                  <a:lnTo>
                    <a:pt x="2686" y="1512"/>
                  </a:lnTo>
                  <a:lnTo>
                    <a:pt x="2688" y="1500"/>
                  </a:lnTo>
                  <a:lnTo>
                    <a:pt x="2690" y="1492"/>
                  </a:lnTo>
                  <a:lnTo>
                    <a:pt x="2691" y="1489"/>
                  </a:lnTo>
                  <a:lnTo>
                    <a:pt x="2701" y="1465"/>
                  </a:lnTo>
                  <a:lnTo>
                    <a:pt x="2712" y="1444"/>
                  </a:lnTo>
                  <a:lnTo>
                    <a:pt x="2728" y="1425"/>
                  </a:lnTo>
                  <a:lnTo>
                    <a:pt x="2744" y="1409"/>
                  </a:lnTo>
                  <a:lnTo>
                    <a:pt x="2760" y="1395"/>
                  </a:lnTo>
                  <a:lnTo>
                    <a:pt x="2776" y="1385"/>
                  </a:lnTo>
                  <a:lnTo>
                    <a:pt x="2790" y="1377"/>
                  </a:lnTo>
                  <a:lnTo>
                    <a:pt x="2802" y="1370"/>
                  </a:lnTo>
                  <a:lnTo>
                    <a:pt x="2810" y="1366"/>
                  </a:lnTo>
                  <a:lnTo>
                    <a:pt x="2813" y="1365"/>
                  </a:lnTo>
                  <a:lnTo>
                    <a:pt x="2828" y="1338"/>
                  </a:lnTo>
                  <a:lnTo>
                    <a:pt x="2844" y="1313"/>
                  </a:lnTo>
                  <a:lnTo>
                    <a:pt x="2861" y="1288"/>
                  </a:lnTo>
                  <a:lnTo>
                    <a:pt x="2880" y="1267"/>
                  </a:lnTo>
                  <a:lnTo>
                    <a:pt x="2897" y="1247"/>
                  </a:lnTo>
                  <a:lnTo>
                    <a:pt x="2914" y="1231"/>
                  </a:lnTo>
                  <a:lnTo>
                    <a:pt x="2929" y="1217"/>
                  </a:lnTo>
                  <a:lnTo>
                    <a:pt x="2942" y="1205"/>
                  </a:lnTo>
                  <a:lnTo>
                    <a:pt x="2952" y="1197"/>
                  </a:lnTo>
                  <a:lnTo>
                    <a:pt x="2958" y="1193"/>
                  </a:lnTo>
                  <a:lnTo>
                    <a:pt x="2960" y="1190"/>
                  </a:lnTo>
                  <a:lnTo>
                    <a:pt x="2964" y="1190"/>
                  </a:lnTo>
                  <a:lnTo>
                    <a:pt x="2973" y="1189"/>
                  </a:lnTo>
                  <a:lnTo>
                    <a:pt x="2988" y="1187"/>
                  </a:lnTo>
                  <a:lnTo>
                    <a:pt x="3009" y="1183"/>
                  </a:lnTo>
                  <a:lnTo>
                    <a:pt x="3035" y="1181"/>
                  </a:lnTo>
                  <a:lnTo>
                    <a:pt x="3064" y="1179"/>
                  </a:lnTo>
                  <a:lnTo>
                    <a:pt x="3096" y="1175"/>
                  </a:lnTo>
                  <a:lnTo>
                    <a:pt x="3100" y="1164"/>
                  </a:lnTo>
                  <a:lnTo>
                    <a:pt x="3103" y="1152"/>
                  </a:lnTo>
                  <a:lnTo>
                    <a:pt x="3107" y="1139"/>
                  </a:lnTo>
                  <a:lnTo>
                    <a:pt x="3114" y="1123"/>
                  </a:lnTo>
                  <a:lnTo>
                    <a:pt x="3124" y="1110"/>
                  </a:lnTo>
                  <a:lnTo>
                    <a:pt x="3137" y="1100"/>
                  </a:lnTo>
                  <a:lnTo>
                    <a:pt x="3153" y="1093"/>
                  </a:lnTo>
                  <a:lnTo>
                    <a:pt x="3170" y="1090"/>
                  </a:lnTo>
                  <a:close/>
                  <a:moveTo>
                    <a:pt x="401" y="70"/>
                  </a:moveTo>
                  <a:lnTo>
                    <a:pt x="435" y="79"/>
                  </a:lnTo>
                  <a:lnTo>
                    <a:pt x="462" y="88"/>
                  </a:lnTo>
                  <a:lnTo>
                    <a:pt x="484" y="94"/>
                  </a:lnTo>
                  <a:lnTo>
                    <a:pt x="502" y="100"/>
                  </a:lnTo>
                  <a:lnTo>
                    <a:pt x="514" y="103"/>
                  </a:lnTo>
                  <a:lnTo>
                    <a:pt x="524" y="107"/>
                  </a:lnTo>
                  <a:lnTo>
                    <a:pt x="529" y="108"/>
                  </a:lnTo>
                  <a:lnTo>
                    <a:pt x="534" y="109"/>
                  </a:lnTo>
                  <a:lnTo>
                    <a:pt x="535" y="110"/>
                  </a:lnTo>
                  <a:lnTo>
                    <a:pt x="536" y="110"/>
                  </a:lnTo>
                  <a:lnTo>
                    <a:pt x="536" y="110"/>
                  </a:lnTo>
                  <a:lnTo>
                    <a:pt x="573" y="121"/>
                  </a:lnTo>
                  <a:lnTo>
                    <a:pt x="603" y="130"/>
                  </a:lnTo>
                  <a:lnTo>
                    <a:pt x="628" y="138"/>
                  </a:lnTo>
                  <a:lnTo>
                    <a:pt x="648" y="144"/>
                  </a:lnTo>
                  <a:lnTo>
                    <a:pt x="663" y="149"/>
                  </a:lnTo>
                  <a:lnTo>
                    <a:pt x="675" y="152"/>
                  </a:lnTo>
                  <a:lnTo>
                    <a:pt x="683" y="155"/>
                  </a:lnTo>
                  <a:lnTo>
                    <a:pt x="689" y="156"/>
                  </a:lnTo>
                  <a:lnTo>
                    <a:pt x="692" y="157"/>
                  </a:lnTo>
                  <a:lnTo>
                    <a:pt x="695" y="158"/>
                  </a:lnTo>
                  <a:lnTo>
                    <a:pt x="695" y="158"/>
                  </a:lnTo>
                  <a:lnTo>
                    <a:pt x="695" y="158"/>
                  </a:lnTo>
                  <a:lnTo>
                    <a:pt x="721" y="166"/>
                  </a:lnTo>
                  <a:lnTo>
                    <a:pt x="742" y="172"/>
                  </a:lnTo>
                  <a:lnTo>
                    <a:pt x="759" y="177"/>
                  </a:lnTo>
                  <a:lnTo>
                    <a:pt x="769" y="180"/>
                  </a:lnTo>
                  <a:lnTo>
                    <a:pt x="777" y="183"/>
                  </a:lnTo>
                  <a:lnTo>
                    <a:pt x="782" y="184"/>
                  </a:lnTo>
                  <a:lnTo>
                    <a:pt x="784" y="185"/>
                  </a:lnTo>
                  <a:lnTo>
                    <a:pt x="785" y="185"/>
                  </a:lnTo>
                  <a:lnTo>
                    <a:pt x="785" y="185"/>
                  </a:lnTo>
                  <a:lnTo>
                    <a:pt x="809" y="192"/>
                  </a:lnTo>
                  <a:lnTo>
                    <a:pt x="829" y="198"/>
                  </a:lnTo>
                  <a:lnTo>
                    <a:pt x="842" y="201"/>
                  </a:lnTo>
                  <a:lnTo>
                    <a:pt x="852" y="205"/>
                  </a:lnTo>
                  <a:lnTo>
                    <a:pt x="859" y="207"/>
                  </a:lnTo>
                  <a:lnTo>
                    <a:pt x="863" y="208"/>
                  </a:lnTo>
                  <a:lnTo>
                    <a:pt x="865" y="208"/>
                  </a:lnTo>
                  <a:lnTo>
                    <a:pt x="866" y="209"/>
                  </a:lnTo>
                  <a:lnTo>
                    <a:pt x="866" y="209"/>
                  </a:lnTo>
                  <a:lnTo>
                    <a:pt x="854" y="252"/>
                  </a:lnTo>
                  <a:lnTo>
                    <a:pt x="844" y="290"/>
                  </a:lnTo>
                  <a:lnTo>
                    <a:pt x="835" y="320"/>
                  </a:lnTo>
                  <a:lnTo>
                    <a:pt x="829" y="345"/>
                  </a:lnTo>
                  <a:lnTo>
                    <a:pt x="824" y="365"/>
                  </a:lnTo>
                  <a:lnTo>
                    <a:pt x="819" y="382"/>
                  </a:lnTo>
                  <a:lnTo>
                    <a:pt x="816" y="393"/>
                  </a:lnTo>
                  <a:lnTo>
                    <a:pt x="813" y="401"/>
                  </a:lnTo>
                  <a:lnTo>
                    <a:pt x="812" y="407"/>
                  </a:lnTo>
                  <a:lnTo>
                    <a:pt x="811" y="411"/>
                  </a:lnTo>
                  <a:lnTo>
                    <a:pt x="811" y="412"/>
                  </a:lnTo>
                  <a:lnTo>
                    <a:pt x="811" y="413"/>
                  </a:lnTo>
                  <a:lnTo>
                    <a:pt x="811" y="413"/>
                  </a:lnTo>
                  <a:lnTo>
                    <a:pt x="810" y="414"/>
                  </a:lnTo>
                  <a:lnTo>
                    <a:pt x="810" y="415"/>
                  </a:lnTo>
                  <a:lnTo>
                    <a:pt x="810" y="415"/>
                  </a:lnTo>
                  <a:lnTo>
                    <a:pt x="810" y="415"/>
                  </a:lnTo>
                  <a:lnTo>
                    <a:pt x="798" y="461"/>
                  </a:lnTo>
                  <a:lnTo>
                    <a:pt x="788" y="498"/>
                  </a:lnTo>
                  <a:lnTo>
                    <a:pt x="778" y="530"/>
                  </a:lnTo>
                  <a:lnTo>
                    <a:pt x="771" y="557"/>
                  </a:lnTo>
                  <a:lnTo>
                    <a:pt x="766" y="579"/>
                  </a:lnTo>
                  <a:lnTo>
                    <a:pt x="761" y="598"/>
                  </a:lnTo>
                  <a:lnTo>
                    <a:pt x="756" y="611"/>
                  </a:lnTo>
                  <a:lnTo>
                    <a:pt x="754" y="621"/>
                  </a:lnTo>
                  <a:lnTo>
                    <a:pt x="752" y="629"/>
                  </a:lnTo>
                  <a:lnTo>
                    <a:pt x="751" y="634"/>
                  </a:lnTo>
                  <a:lnTo>
                    <a:pt x="749" y="638"/>
                  </a:lnTo>
                  <a:lnTo>
                    <a:pt x="749" y="639"/>
                  </a:lnTo>
                  <a:lnTo>
                    <a:pt x="749" y="639"/>
                  </a:lnTo>
                  <a:lnTo>
                    <a:pt x="749" y="639"/>
                  </a:lnTo>
                  <a:lnTo>
                    <a:pt x="744" y="661"/>
                  </a:lnTo>
                  <a:lnTo>
                    <a:pt x="739" y="677"/>
                  </a:lnTo>
                  <a:lnTo>
                    <a:pt x="737" y="688"/>
                  </a:lnTo>
                  <a:lnTo>
                    <a:pt x="734" y="693"/>
                  </a:lnTo>
                  <a:lnTo>
                    <a:pt x="733" y="697"/>
                  </a:lnTo>
                  <a:lnTo>
                    <a:pt x="733" y="698"/>
                  </a:lnTo>
                  <a:lnTo>
                    <a:pt x="733" y="698"/>
                  </a:lnTo>
                  <a:lnTo>
                    <a:pt x="713" y="660"/>
                  </a:lnTo>
                  <a:lnTo>
                    <a:pt x="696" y="626"/>
                  </a:lnTo>
                  <a:lnTo>
                    <a:pt x="681" y="598"/>
                  </a:lnTo>
                  <a:lnTo>
                    <a:pt x="668" y="575"/>
                  </a:lnTo>
                  <a:lnTo>
                    <a:pt x="659" y="556"/>
                  </a:lnTo>
                  <a:lnTo>
                    <a:pt x="650" y="540"/>
                  </a:lnTo>
                  <a:lnTo>
                    <a:pt x="643" y="528"/>
                  </a:lnTo>
                  <a:lnTo>
                    <a:pt x="639" y="519"/>
                  </a:lnTo>
                  <a:lnTo>
                    <a:pt x="635" y="513"/>
                  </a:lnTo>
                  <a:lnTo>
                    <a:pt x="633" y="508"/>
                  </a:lnTo>
                  <a:lnTo>
                    <a:pt x="632" y="506"/>
                  </a:lnTo>
                  <a:lnTo>
                    <a:pt x="632" y="505"/>
                  </a:lnTo>
                  <a:lnTo>
                    <a:pt x="631" y="504"/>
                  </a:lnTo>
                  <a:lnTo>
                    <a:pt x="631" y="504"/>
                  </a:lnTo>
                  <a:lnTo>
                    <a:pt x="583" y="540"/>
                  </a:lnTo>
                  <a:lnTo>
                    <a:pt x="536" y="578"/>
                  </a:lnTo>
                  <a:lnTo>
                    <a:pt x="492" y="620"/>
                  </a:lnTo>
                  <a:lnTo>
                    <a:pt x="450" y="667"/>
                  </a:lnTo>
                  <a:lnTo>
                    <a:pt x="412" y="717"/>
                  </a:lnTo>
                  <a:lnTo>
                    <a:pt x="377" y="771"/>
                  </a:lnTo>
                  <a:lnTo>
                    <a:pt x="346" y="826"/>
                  </a:lnTo>
                  <a:lnTo>
                    <a:pt x="320" y="883"/>
                  </a:lnTo>
                  <a:lnTo>
                    <a:pt x="297" y="942"/>
                  </a:lnTo>
                  <a:lnTo>
                    <a:pt x="279" y="1002"/>
                  </a:lnTo>
                  <a:lnTo>
                    <a:pt x="265" y="1061"/>
                  </a:lnTo>
                  <a:lnTo>
                    <a:pt x="0" y="1017"/>
                  </a:lnTo>
                  <a:lnTo>
                    <a:pt x="17" y="934"/>
                  </a:lnTo>
                  <a:lnTo>
                    <a:pt x="42" y="854"/>
                  </a:lnTo>
                  <a:lnTo>
                    <a:pt x="71" y="774"/>
                  </a:lnTo>
                  <a:lnTo>
                    <a:pt x="107" y="696"/>
                  </a:lnTo>
                  <a:lnTo>
                    <a:pt x="149" y="620"/>
                  </a:lnTo>
                  <a:lnTo>
                    <a:pt x="197" y="547"/>
                  </a:lnTo>
                  <a:lnTo>
                    <a:pt x="241" y="489"/>
                  </a:lnTo>
                  <a:lnTo>
                    <a:pt x="287" y="435"/>
                  </a:lnTo>
                  <a:lnTo>
                    <a:pt x="337" y="385"/>
                  </a:lnTo>
                  <a:lnTo>
                    <a:pt x="389" y="338"/>
                  </a:lnTo>
                  <a:lnTo>
                    <a:pt x="443" y="295"/>
                  </a:lnTo>
                  <a:lnTo>
                    <a:pt x="500" y="256"/>
                  </a:lnTo>
                  <a:lnTo>
                    <a:pt x="481" y="219"/>
                  </a:lnTo>
                  <a:lnTo>
                    <a:pt x="463" y="187"/>
                  </a:lnTo>
                  <a:lnTo>
                    <a:pt x="449" y="160"/>
                  </a:lnTo>
                  <a:lnTo>
                    <a:pt x="438" y="137"/>
                  </a:lnTo>
                  <a:lnTo>
                    <a:pt x="427" y="119"/>
                  </a:lnTo>
                  <a:lnTo>
                    <a:pt x="420" y="105"/>
                  </a:lnTo>
                  <a:lnTo>
                    <a:pt x="413" y="93"/>
                  </a:lnTo>
                  <a:lnTo>
                    <a:pt x="408" y="84"/>
                  </a:lnTo>
                  <a:lnTo>
                    <a:pt x="406" y="78"/>
                  </a:lnTo>
                  <a:lnTo>
                    <a:pt x="404" y="73"/>
                  </a:lnTo>
                  <a:lnTo>
                    <a:pt x="403" y="71"/>
                  </a:lnTo>
                  <a:lnTo>
                    <a:pt x="401" y="70"/>
                  </a:lnTo>
                  <a:lnTo>
                    <a:pt x="401" y="70"/>
                  </a:lnTo>
                  <a:lnTo>
                    <a:pt x="401" y="70"/>
                  </a:lnTo>
                  <a:close/>
                  <a:moveTo>
                    <a:pt x="2001" y="0"/>
                  </a:moveTo>
                  <a:lnTo>
                    <a:pt x="2075" y="20"/>
                  </a:lnTo>
                  <a:lnTo>
                    <a:pt x="2147" y="46"/>
                  </a:lnTo>
                  <a:lnTo>
                    <a:pt x="2218" y="78"/>
                  </a:lnTo>
                  <a:lnTo>
                    <a:pt x="2287" y="115"/>
                  </a:lnTo>
                  <a:lnTo>
                    <a:pt x="2354" y="158"/>
                  </a:lnTo>
                  <a:lnTo>
                    <a:pt x="2419" y="206"/>
                  </a:lnTo>
                  <a:lnTo>
                    <a:pt x="2483" y="260"/>
                  </a:lnTo>
                  <a:lnTo>
                    <a:pt x="2541" y="320"/>
                  </a:lnTo>
                  <a:lnTo>
                    <a:pt x="2595" y="383"/>
                  </a:lnTo>
                  <a:lnTo>
                    <a:pt x="2643" y="449"/>
                  </a:lnTo>
                  <a:lnTo>
                    <a:pt x="2687" y="518"/>
                  </a:lnTo>
                  <a:lnTo>
                    <a:pt x="2725" y="589"/>
                  </a:lnTo>
                  <a:lnTo>
                    <a:pt x="2761" y="568"/>
                  </a:lnTo>
                  <a:lnTo>
                    <a:pt x="2793" y="550"/>
                  </a:lnTo>
                  <a:lnTo>
                    <a:pt x="2819" y="535"/>
                  </a:lnTo>
                  <a:lnTo>
                    <a:pt x="2842" y="522"/>
                  </a:lnTo>
                  <a:lnTo>
                    <a:pt x="2859" y="512"/>
                  </a:lnTo>
                  <a:lnTo>
                    <a:pt x="2874" y="504"/>
                  </a:lnTo>
                  <a:lnTo>
                    <a:pt x="2885" y="498"/>
                  </a:lnTo>
                  <a:lnTo>
                    <a:pt x="2894" y="492"/>
                  </a:lnTo>
                  <a:lnTo>
                    <a:pt x="2900" y="490"/>
                  </a:lnTo>
                  <a:lnTo>
                    <a:pt x="2903" y="487"/>
                  </a:lnTo>
                  <a:lnTo>
                    <a:pt x="2906" y="485"/>
                  </a:lnTo>
                  <a:lnTo>
                    <a:pt x="2908" y="485"/>
                  </a:lnTo>
                  <a:lnTo>
                    <a:pt x="2908" y="484"/>
                  </a:lnTo>
                  <a:lnTo>
                    <a:pt x="2908" y="484"/>
                  </a:lnTo>
                  <a:lnTo>
                    <a:pt x="2899" y="518"/>
                  </a:lnTo>
                  <a:lnTo>
                    <a:pt x="2890" y="544"/>
                  </a:lnTo>
                  <a:lnTo>
                    <a:pt x="2885" y="565"/>
                  </a:lnTo>
                  <a:lnTo>
                    <a:pt x="2880" y="583"/>
                  </a:lnTo>
                  <a:lnTo>
                    <a:pt x="2877" y="596"/>
                  </a:lnTo>
                  <a:lnTo>
                    <a:pt x="2874" y="605"/>
                  </a:lnTo>
                  <a:lnTo>
                    <a:pt x="2872" y="611"/>
                  </a:lnTo>
                  <a:lnTo>
                    <a:pt x="2871" y="614"/>
                  </a:lnTo>
                  <a:lnTo>
                    <a:pt x="2871" y="617"/>
                  </a:lnTo>
                  <a:lnTo>
                    <a:pt x="2871" y="617"/>
                  </a:lnTo>
                  <a:lnTo>
                    <a:pt x="2871" y="617"/>
                  </a:lnTo>
                  <a:lnTo>
                    <a:pt x="2859" y="658"/>
                  </a:lnTo>
                  <a:lnTo>
                    <a:pt x="2849" y="695"/>
                  </a:lnTo>
                  <a:lnTo>
                    <a:pt x="2839" y="725"/>
                  </a:lnTo>
                  <a:lnTo>
                    <a:pt x="2832" y="750"/>
                  </a:lnTo>
                  <a:lnTo>
                    <a:pt x="2826" y="771"/>
                  </a:lnTo>
                  <a:lnTo>
                    <a:pt x="2822" y="788"/>
                  </a:lnTo>
                  <a:lnTo>
                    <a:pt x="2818" y="800"/>
                  </a:lnTo>
                  <a:lnTo>
                    <a:pt x="2816" y="811"/>
                  </a:lnTo>
                  <a:lnTo>
                    <a:pt x="2814" y="818"/>
                  </a:lnTo>
                  <a:lnTo>
                    <a:pt x="2813" y="823"/>
                  </a:lnTo>
                  <a:lnTo>
                    <a:pt x="2811" y="825"/>
                  </a:lnTo>
                  <a:lnTo>
                    <a:pt x="2811" y="826"/>
                  </a:lnTo>
                  <a:lnTo>
                    <a:pt x="2811" y="827"/>
                  </a:lnTo>
                  <a:lnTo>
                    <a:pt x="2804" y="853"/>
                  </a:lnTo>
                  <a:lnTo>
                    <a:pt x="2799" y="873"/>
                  </a:lnTo>
                  <a:lnTo>
                    <a:pt x="2794" y="888"/>
                  </a:lnTo>
                  <a:lnTo>
                    <a:pt x="2792" y="898"/>
                  </a:lnTo>
                  <a:lnTo>
                    <a:pt x="2789" y="905"/>
                  </a:lnTo>
                  <a:lnTo>
                    <a:pt x="2788" y="910"/>
                  </a:lnTo>
                  <a:lnTo>
                    <a:pt x="2787" y="912"/>
                  </a:lnTo>
                  <a:lnTo>
                    <a:pt x="2787" y="913"/>
                  </a:lnTo>
                  <a:lnTo>
                    <a:pt x="2787" y="913"/>
                  </a:lnTo>
                  <a:lnTo>
                    <a:pt x="2781" y="933"/>
                  </a:lnTo>
                  <a:lnTo>
                    <a:pt x="2778" y="947"/>
                  </a:lnTo>
                  <a:lnTo>
                    <a:pt x="2774" y="958"/>
                  </a:lnTo>
                  <a:lnTo>
                    <a:pt x="2772" y="965"/>
                  </a:lnTo>
                  <a:lnTo>
                    <a:pt x="2771" y="969"/>
                  </a:lnTo>
                  <a:lnTo>
                    <a:pt x="2771" y="972"/>
                  </a:lnTo>
                  <a:lnTo>
                    <a:pt x="2771" y="972"/>
                  </a:lnTo>
                  <a:lnTo>
                    <a:pt x="2769" y="973"/>
                  </a:lnTo>
                  <a:lnTo>
                    <a:pt x="2726" y="959"/>
                  </a:lnTo>
                  <a:lnTo>
                    <a:pt x="2689" y="947"/>
                  </a:lnTo>
                  <a:lnTo>
                    <a:pt x="2658" y="937"/>
                  </a:lnTo>
                  <a:lnTo>
                    <a:pt x="2631" y="928"/>
                  </a:lnTo>
                  <a:lnTo>
                    <a:pt x="2609" y="921"/>
                  </a:lnTo>
                  <a:lnTo>
                    <a:pt x="2593" y="916"/>
                  </a:lnTo>
                  <a:lnTo>
                    <a:pt x="2579" y="912"/>
                  </a:lnTo>
                  <a:lnTo>
                    <a:pt x="2568" y="909"/>
                  </a:lnTo>
                  <a:lnTo>
                    <a:pt x="2561" y="906"/>
                  </a:lnTo>
                  <a:lnTo>
                    <a:pt x="2557" y="905"/>
                  </a:lnTo>
                  <a:lnTo>
                    <a:pt x="2553" y="904"/>
                  </a:lnTo>
                  <a:lnTo>
                    <a:pt x="2552" y="903"/>
                  </a:lnTo>
                  <a:lnTo>
                    <a:pt x="2551" y="903"/>
                  </a:lnTo>
                  <a:lnTo>
                    <a:pt x="2551" y="903"/>
                  </a:lnTo>
                  <a:lnTo>
                    <a:pt x="2546" y="902"/>
                  </a:lnTo>
                  <a:lnTo>
                    <a:pt x="2543" y="901"/>
                  </a:lnTo>
                  <a:lnTo>
                    <a:pt x="2540" y="901"/>
                  </a:lnTo>
                  <a:lnTo>
                    <a:pt x="2539" y="899"/>
                  </a:lnTo>
                  <a:lnTo>
                    <a:pt x="2539" y="899"/>
                  </a:lnTo>
                  <a:lnTo>
                    <a:pt x="2538" y="899"/>
                  </a:lnTo>
                  <a:lnTo>
                    <a:pt x="2538" y="899"/>
                  </a:lnTo>
                  <a:lnTo>
                    <a:pt x="2515" y="892"/>
                  </a:lnTo>
                  <a:lnTo>
                    <a:pt x="2496" y="885"/>
                  </a:lnTo>
                  <a:lnTo>
                    <a:pt x="2482" y="882"/>
                  </a:lnTo>
                  <a:lnTo>
                    <a:pt x="2472" y="878"/>
                  </a:lnTo>
                  <a:lnTo>
                    <a:pt x="2465" y="876"/>
                  </a:lnTo>
                  <a:lnTo>
                    <a:pt x="2460" y="875"/>
                  </a:lnTo>
                  <a:lnTo>
                    <a:pt x="2459" y="874"/>
                  </a:lnTo>
                  <a:lnTo>
                    <a:pt x="2458" y="874"/>
                  </a:lnTo>
                  <a:lnTo>
                    <a:pt x="2458" y="874"/>
                  </a:lnTo>
                  <a:lnTo>
                    <a:pt x="2423" y="863"/>
                  </a:lnTo>
                  <a:lnTo>
                    <a:pt x="2394" y="854"/>
                  </a:lnTo>
                  <a:lnTo>
                    <a:pt x="2370" y="846"/>
                  </a:lnTo>
                  <a:lnTo>
                    <a:pt x="2351" y="840"/>
                  </a:lnTo>
                  <a:lnTo>
                    <a:pt x="2337" y="835"/>
                  </a:lnTo>
                  <a:lnTo>
                    <a:pt x="2325" y="832"/>
                  </a:lnTo>
                  <a:lnTo>
                    <a:pt x="2317" y="830"/>
                  </a:lnTo>
                  <a:lnTo>
                    <a:pt x="2312" y="828"/>
                  </a:lnTo>
                  <a:lnTo>
                    <a:pt x="2309" y="827"/>
                  </a:lnTo>
                  <a:lnTo>
                    <a:pt x="2306" y="826"/>
                  </a:lnTo>
                  <a:lnTo>
                    <a:pt x="2306" y="826"/>
                  </a:lnTo>
                  <a:lnTo>
                    <a:pt x="2306" y="826"/>
                  </a:lnTo>
                  <a:lnTo>
                    <a:pt x="2342" y="806"/>
                  </a:lnTo>
                  <a:lnTo>
                    <a:pt x="2373" y="788"/>
                  </a:lnTo>
                  <a:lnTo>
                    <a:pt x="2399" y="774"/>
                  </a:lnTo>
                  <a:lnTo>
                    <a:pt x="2422" y="761"/>
                  </a:lnTo>
                  <a:lnTo>
                    <a:pt x="2439" y="750"/>
                  </a:lnTo>
                  <a:lnTo>
                    <a:pt x="2453" y="742"/>
                  </a:lnTo>
                  <a:lnTo>
                    <a:pt x="2465" y="736"/>
                  </a:lnTo>
                  <a:lnTo>
                    <a:pt x="2473" y="732"/>
                  </a:lnTo>
                  <a:lnTo>
                    <a:pt x="2479" y="728"/>
                  </a:lnTo>
                  <a:lnTo>
                    <a:pt x="2483" y="726"/>
                  </a:lnTo>
                  <a:lnTo>
                    <a:pt x="2486" y="725"/>
                  </a:lnTo>
                  <a:lnTo>
                    <a:pt x="2487" y="724"/>
                  </a:lnTo>
                  <a:lnTo>
                    <a:pt x="2487" y="724"/>
                  </a:lnTo>
                  <a:lnTo>
                    <a:pt x="2488" y="724"/>
                  </a:lnTo>
                  <a:lnTo>
                    <a:pt x="2459" y="669"/>
                  </a:lnTo>
                  <a:lnTo>
                    <a:pt x="2426" y="617"/>
                  </a:lnTo>
                  <a:lnTo>
                    <a:pt x="2389" y="567"/>
                  </a:lnTo>
                  <a:lnTo>
                    <a:pt x="2348" y="519"/>
                  </a:lnTo>
                  <a:lnTo>
                    <a:pt x="2304" y="473"/>
                  </a:lnTo>
                  <a:lnTo>
                    <a:pt x="2255" y="432"/>
                  </a:lnTo>
                  <a:lnTo>
                    <a:pt x="2199" y="391"/>
                  </a:lnTo>
                  <a:lnTo>
                    <a:pt x="2141" y="355"/>
                  </a:lnTo>
                  <a:lnTo>
                    <a:pt x="2082" y="324"/>
                  </a:lnTo>
                  <a:lnTo>
                    <a:pt x="2020" y="300"/>
                  </a:lnTo>
                  <a:lnTo>
                    <a:pt x="1957" y="280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93198" y="3264095"/>
            <a:ext cx="1229273" cy="937391"/>
            <a:chOff x="6373188" y="4625340"/>
            <a:chExt cx="763282" cy="582046"/>
          </a:xfrm>
        </p:grpSpPr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6373188" y="4625340"/>
              <a:ext cx="450542" cy="582046"/>
            </a:xfrm>
            <a:custGeom>
              <a:avLst/>
              <a:gdLst/>
              <a:ahLst/>
              <a:cxnLst>
                <a:cxn ang="0">
                  <a:pos x="535" y="1200"/>
                </a:cxn>
                <a:cxn ang="0">
                  <a:pos x="476" y="1259"/>
                </a:cxn>
                <a:cxn ang="0">
                  <a:pos x="535" y="1317"/>
                </a:cxn>
                <a:cxn ang="0">
                  <a:pos x="593" y="1259"/>
                </a:cxn>
                <a:cxn ang="0">
                  <a:pos x="535" y="1200"/>
                </a:cxn>
                <a:cxn ang="0">
                  <a:pos x="1021" y="0"/>
                </a:cxn>
                <a:cxn ang="0">
                  <a:pos x="48" y="0"/>
                </a:cxn>
                <a:cxn ang="0">
                  <a:pos x="0" y="48"/>
                </a:cxn>
                <a:cxn ang="0">
                  <a:pos x="0" y="1333"/>
                </a:cxn>
                <a:cxn ang="0">
                  <a:pos x="48" y="1381"/>
                </a:cxn>
                <a:cxn ang="0">
                  <a:pos x="1021" y="1381"/>
                </a:cxn>
                <a:cxn ang="0">
                  <a:pos x="1069" y="1333"/>
                </a:cxn>
                <a:cxn ang="0">
                  <a:pos x="1069" y="48"/>
                </a:cxn>
                <a:cxn ang="0">
                  <a:pos x="1021" y="0"/>
                </a:cxn>
                <a:cxn ang="0">
                  <a:pos x="445" y="77"/>
                </a:cxn>
                <a:cxn ang="0">
                  <a:pos x="625" y="77"/>
                </a:cxn>
                <a:cxn ang="0">
                  <a:pos x="632" y="84"/>
                </a:cxn>
                <a:cxn ang="0">
                  <a:pos x="625" y="91"/>
                </a:cxn>
                <a:cxn ang="0">
                  <a:pos x="445" y="91"/>
                </a:cxn>
                <a:cxn ang="0">
                  <a:pos x="437" y="84"/>
                </a:cxn>
                <a:cxn ang="0">
                  <a:pos x="445" y="77"/>
                </a:cxn>
                <a:cxn ang="0">
                  <a:pos x="535" y="1333"/>
                </a:cxn>
                <a:cxn ang="0">
                  <a:pos x="460" y="1259"/>
                </a:cxn>
                <a:cxn ang="0">
                  <a:pos x="535" y="1184"/>
                </a:cxn>
                <a:cxn ang="0">
                  <a:pos x="609" y="1259"/>
                </a:cxn>
                <a:cxn ang="0">
                  <a:pos x="535" y="1333"/>
                </a:cxn>
                <a:cxn ang="0">
                  <a:pos x="989" y="1135"/>
                </a:cxn>
                <a:cxn ang="0">
                  <a:pos x="80" y="1135"/>
                </a:cxn>
                <a:cxn ang="0">
                  <a:pos x="80" y="156"/>
                </a:cxn>
                <a:cxn ang="0">
                  <a:pos x="989" y="156"/>
                </a:cxn>
                <a:cxn ang="0">
                  <a:pos x="989" y="1135"/>
                </a:cxn>
              </a:cxnLst>
              <a:rect l="0" t="0" r="r" b="b"/>
              <a:pathLst>
                <a:path w="1069" h="1381">
                  <a:moveTo>
                    <a:pt x="535" y="1200"/>
                  </a:moveTo>
                  <a:cubicBezTo>
                    <a:pt x="502" y="1200"/>
                    <a:pt x="476" y="1226"/>
                    <a:pt x="476" y="1259"/>
                  </a:cubicBezTo>
                  <a:cubicBezTo>
                    <a:pt x="476" y="1291"/>
                    <a:pt x="502" y="1317"/>
                    <a:pt x="535" y="1317"/>
                  </a:cubicBezTo>
                  <a:cubicBezTo>
                    <a:pt x="567" y="1317"/>
                    <a:pt x="593" y="1291"/>
                    <a:pt x="593" y="1259"/>
                  </a:cubicBezTo>
                  <a:cubicBezTo>
                    <a:pt x="593" y="1226"/>
                    <a:pt x="567" y="1200"/>
                    <a:pt x="535" y="1200"/>
                  </a:cubicBezTo>
                  <a:close/>
                  <a:moveTo>
                    <a:pt x="1021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333"/>
                    <a:pt x="0" y="1333"/>
                    <a:pt x="0" y="1333"/>
                  </a:cubicBezTo>
                  <a:cubicBezTo>
                    <a:pt x="0" y="1360"/>
                    <a:pt x="21" y="1381"/>
                    <a:pt x="48" y="1381"/>
                  </a:cubicBezTo>
                  <a:cubicBezTo>
                    <a:pt x="1021" y="1381"/>
                    <a:pt x="1021" y="1381"/>
                    <a:pt x="1021" y="1381"/>
                  </a:cubicBezTo>
                  <a:cubicBezTo>
                    <a:pt x="1048" y="1381"/>
                    <a:pt x="1069" y="1360"/>
                    <a:pt x="1069" y="1333"/>
                  </a:cubicBezTo>
                  <a:cubicBezTo>
                    <a:pt x="1069" y="48"/>
                    <a:pt x="1069" y="48"/>
                    <a:pt x="1069" y="48"/>
                  </a:cubicBezTo>
                  <a:cubicBezTo>
                    <a:pt x="1069" y="21"/>
                    <a:pt x="1048" y="0"/>
                    <a:pt x="1021" y="0"/>
                  </a:cubicBezTo>
                  <a:close/>
                  <a:moveTo>
                    <a:pt x="445" y="77"/>
                  </a:moveTo>
                  <a:cubicBezTo>
                    <a:pt x="625" y="77"/>
                    <a:pt x="625" y="77"/>
                    <a:pt x="625" y="77"/>
                  </a:cubicBezTo>
                  <a:cubicBezTo>
                    <a:pt x="630" y="77"/>
                    <a:pt x="632" y="80"/>
                    <a:pt x="632" y="84"/>
                  </a:cubicBezTo>
                  <a:cubicBezTo>
                    <a:pt x="632" y="88"/>
                    <a:pt x="630" y="91"/>
                    <a:pt x="625" y="91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1" y="91"/>
                    <a:pt x="437" y="88"/>
                    <a:pt x="437" y="84"/>
                  </a:cubicBezTo>
                  <a:cubicBezTo>
                    <a:pt x="437" y="80"/>
                    <a:pt x="441" y="77"/>
                    <a:pt x="445" y="77"/>
                  </a:cubicBezTo>
                  <a:close/>
                  <a:moveTo>
                    <a:pt x="535" y="1333"/>
                  </a:moveTo>
                  <a:cubicBezTo>
                    <a:pt x="493" y="1333"/>
                    <a:pt x="460" y="1300"/>
                    <a:pt x="460" y="1259"/>
                  </a:cubicBezTo>
                  <a:cubicBezTo>
                    <a:pt x="460" y="1217"/>
                    <a:pt x="493" y="1184"/>
                    <a:pt x="535" y="1184"/>
                  </a:cubicBezTo>
                  <a:cubicBezTo>
                    <a:pt x="576" y="1184"/>
                    <a:pt x="609" y="1217"/>
                    <a:pt x="609" y="1259"/>
                  </a:cubicBezTo>
                  <a:cubicBezTo>
                    <a:pt x="609" y="1300"/>
                    <a:pt x="576" y="1333"/>
                    <a:pt x="535" y="1333"/>
                  </a:cubicBezTo>
                  <a:close/>
                  <a:moveTo>
                    <a:pt x="989" y="1135"/>
                  </a:moveTo>
                  <a:cubicBezTo>
                    <a:pt x="80" y="1135"/>
                    <a:pt x="80" y="1135"/>
                    <a:pt x="80" y="1135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989" y="156"/>
                    <a:pt x="989" y="156"/>
                    <a:pt x="989" y="156"/>
                  </a:cubicBezTo>
                  <a:lnTo>
                    <a:pt x="989" y="11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6917638" y="4774479"/>
              <a:ext cx="218832" cy="432907"/>
            </a:xfrm>
            <a:custGeom>
              <a:avLst/>
              <a:gdLst/>
              <a:ahLst/>
              <a:cxnLst>
                <a:cxn ang="0">
                  <a:pos x="478" y="0"/>
                </a:cxn>
                <a:cxn ang="0">
                  <a:pos x="48" y="0"/>
                </a:cxn>
                <a:cxn ang="0">
                  <a:pos x="0" y="48"/>
                </a:cxn>
                <a:cxn ang="0">
                  <a:pos x="0" y="992"/>
                </a:cxn>
                <a:cxn ang="0">
                  <a:pos x="48" y="1040"/>
                </a:cxn>
                <a:cxn ang="0">
                  <a:pos x="478" y="1040"/>
                </a:cxn>
                <a:cxn ang="0">
                  <a:pos x="526" y="992"/>
                </a:cxn>
                <a:cxn ang="0">
                  <a:pos x="526" y="48"/>
                </a:cxn>
                <a:cxn ang="0">
                  <a:pos x="478" y="0"/>
                </a:cxn>
                <a:cxn ang="0">
                  <a:pos x="195" y="75"/>
                </a:cxn>
                <a:cxn ang="0">
                  <a:pos x="331" y="75"/>
                </a:cxn>
                <a:cxn ang="0">
                  <a:pos x="340" y="82"/>
                </a:cxn>
                <a:cxn ang="0">
                  <a:pos x="331" y="89"/>
                </a:cxn>
                <a:cxn ang="0">
                  <a:pos x="195" y="89"/>
                </a:cxn>
                <a:cxn ang="0">
                  <a:pos x="186" y="82"/>
                </a:cxn>
                <a:cxn ang="0">
                  <a:pos x="195" y="75"/>
                </a:cxn>
                <a:cxn ang="0">
                  <a:pos x="263" y="999"/>
                </a:cxn>
                <a:cxn ang="0">
                  <a:pos x="207" y="943"/>
                </a:cxn>
                <a:cxn ang="0">
                  <a:pos x="263" y="887"/>
                </a:cxn>
                <a:cxn ang="0">
                  <a:pos x="319" y="943"/>
                </a:cxn>
                <a:cxn ang="0">
                  <a:pos x="263" y="999"/>
                </a:cxn>
                <a:cxn ang="0">
                  <a:pos x="473" y="817"/>
                </a:cxn>
                <a:cxn ang="0">
                  <a:pos x="53" y="817"/>
                </a:cxn>
                <a:cxn ang="0">
                  <a:pos x="53" y="131"/>
                </a:cxn>
                <a:cxn ang="0">
                  <a:pos x="473" y="131"/>
                </a:cxn>
                <a:cxn ang="0">
                  <a:pos x="473" y="817"/>
                </a:cxn>
                <a:cxn ang="0">
                  <a:pos x="263" y="899"/>
                </a:cxn>
                <a:cxn ang="0">
                  <a:pos x="219" y="943"/>
                </a:cxn>
                <a:cxn ang="0">
                  <a:pos x="263" y="987"/>
                </a:cxn>
                <a:cxn ang="0">
                  <a:pos x="307" y="943"/>
                </a:cxn>
                <a:cxn ang="0">
                  <a:pos x="263" y="899"/>
                </a:cxn>
              </a:cxnLst>
              <a:rect l="0" t="0" r="r" b="b"/>
              <a:pathLst>
                <a:path w="526" h="1040">
                  <a:moveTo>
                    <a:pt x="47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992"/>
                    <a:pt x="0" y="992"/>
                    <a:pt x="0" y="992"/>
                  </a:cubicBezTo>
                  <a:cubicBezTo>
                    <a:pt x="0" y="1019"/>
                    <a:pt x="22" y="1040"/>
                    <a:pt x="48" y="1040"/>
                  </a:cubicBezTo>
                  <a:cubicBezTo>
                    <a:pt x="478" y="1040"/>
                    <a:pt x="478" y="1040"/>
                    <a:pt x="478" y="1040"/>
                  </a:cubicBezTo>
                  <a:cubicBezTo>
                    <a:pt x="504" y="1040"/>
                    <a:pt x="526" y="1019"/>
                    <a:pt x="526" y="992"/>
                  </a:cubicBezTo>
                  <a:cubicBezTo>
                    <a:pt x="526" y="48"/>
                    <a:pt x="526" y="48"/>
                    <a:pt x="526" y="48"/>
                  </a:cubicBezTo>
                  <a:cubicBezTo>
                    <a:pt x="526" y="21"/>
                    <a:pt x="504" y="0"/>
                    <a:pt x="478" y="0"/>
                  </a:cubicBezTo>
                  <a:close/>
                  <a:moveTo>
                    <a:pt x="195" y="75"/>
                  </a:moveTo>
                  <a:cubicBezTo>
                    <a:pt x="331" y="75"/>
                    <a:pt x="331" y="75"/>
                    <a:pt x="331" y="75"/>
                  </a:cubicBezTo>
                  <a:cubicBezTo>
                    <a:pt x="335" y="75"/>
                    <a:pt x="340" y="79"/>
                    <a:pt x="340" y="82"/>
                  </a:cubicBezTo>
                  <a:cubicBezTo>
                    <a:pt x="340" y="87"/>
                    <a:pt x="335" y="89"/>
                    <a:pt x="331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89" y="89"/>
                    <a:pt x="186" y="87"/>
                    <a:pt x="186" y="82"/>
                  </a:cubicBezTo>
                  <a:cubicBezTo>
                    <a:pt x="186" y="79"/>
                    <a:pt x="189" y="75"/>
                    <a:pt x="195" y="75"/>
                  </a:cubicBezTo>
                  <a:close/>
                  <a:moveTo>
                    <a:pt x="263" y="999"/>
                  </a:moveTo>
                  <a:cubicBezTo>
                    <a:pt x="232" y="999"/>
                    <a:pt x="207" y="974"/>
                    <a:pt x="207" y="943"/>
                  </a:cubicBezTo>
                  <a:cubicBezTo>
                    <a:pt x="207" y="912"/>
                    <a:pt x="232" y="887"/>
                    <a:pt x="263" y="887"/>
                  </a:cubicBezTo>
                  <a:cubicBezTo>
                    <a:pt x="294" y="887"/>
                    <a:pt x="319" y="912"/>
                    <a:pt x="319" y="943"/>
                  </a:cubicBezTo>
                  <a:cubicBezTo>
                    <a:pt x="319" y="974"/>
                    <a:pt x="294" y="999"/>
                    <a:pt x="263" y="999"/>
                  </a:cubicBezTo>
                  <a:close/>
                  <a:moveTo>
                    <a:pt x="473" y="817"/>
                  </a:moveTo>
                  <a:cubicBezTo>
                    <a:pt x="53" y="817"/>
                    <a:pt x="53" y="817"/>
                    <a:pt x="53" y="817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473" y="131"/>
                    <a:pt x="473" y="131"/>
                    <a:pt x="473" y="131"/>
                  </a:cubicBezTo>
                  <a:lnTo>
                    <a:pt x="473" y="817"/>
                  </a:lnTo>
                  <a:close/>
                  <a:moveTo>
                    <a:pt x="263" y="899"/>
                  </a:moveTo>
                  <a:cubicBezTo>
                    <a:pt x="239" y="899"/>
                    <a:pt x="219" y="918"/>
                    <a:pt x="219" y="943"/>
                  </a:cubicBezTo>
                  <a:cubicBezTo>
                    <a:pt x="219" y="967"/>
                    <a:pt x="239" y="987"/>
                    <a:pt x="263" y="987"/>
                  </a:cubicBezTo>
                  <a:cubicBezTo>
                    <a:pt x="287" y="987"/>
                    <a:pt x="307" y="967"/>
                    <a:pt x="307" y="943"/>
                  </a:cubicBezTo>
                  <a:cubicBezTo>
                    <a:pt x="307" y="918"/>
                    <a:pt x="287" y="899"/>
                    <a:pt x="263" y="89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1534" y="3801327"/>
            <a:ext cx="2611667" cy="878042"/>
            <a:chOff x="461534" y="3640559"/>
            <a:chExt cx="2611667" cy="878042"/>
          </a:xfrm>
        </p:grpSpPr>
        <p:sp>
          <p:nvSpPr>
            <p:cNvPr id="70" name="TextBox 69"/>
            <p:cNvSpPr txBox="1"/>
            <p:nvPr/>
          </p:nvSpPr>
          <p:spPr>
            <a:xfrm>
              <a:off x="461534" y="3640559"/>
              <a:ext cx="1381429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100">
                  <a:solidFill>
                    <a:schemeClr val="bg1"/>
                  </a:solidFill>
                </a:rPr>
                <a:t>Tablet </a:t>
              </a:r>
              <a:br>
                <a:rPr lang="en-US" sz="1100">
                  <a:solidFill>
                    <a:schemeClr val="bg1"/>
                  </a:solidFill>
                </a:rPr>
              </a:br>
              <a:r>
                <a:rPr lang="en-US" sz="1100">
                  <a:solidFill>
                    <a:schemeClr val="bg1"/>
                  </a:solidFill>
                </a:rPr>
                <a:t>Sales </a:t>
              </a:r>
              <a:r>
                <a:rPr lang="en-US" sz="1100" dirty="0">
                  <a:solidFill>
                    <a:schemeClr val="bg1"/>
                  </a:solidFill>
                </a:rPr>
                <a:t>Up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3350" y="3640559"/>
              <a:ext cx="1069851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smtClean="0">
                  <a:solidFill>
                    <a:schemeClr val="bg1"/>
                  </a:solidFill>
                </a:rPr>
                <a:t>Smartphone </a:t>
              </a:r>
              <a:br>
                <a:rPr lang="en-US" sz="1100" smtClean="0">
                  <a:solidFill>
                    <a:schemeClr val="bg1"/>
                  </a:solidFill>
                </a:rPr>
              </a:br>
              <a:r>
                <a:rPr lang="en-US" sz="1100" smtClean="0">
                  <a:solidFill>
                    <a:schemeClr val="bg1"/>
                  </a:solidFill>
                </a:rPr>
                <a:t>Sales Up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24461" y="3933825"/>
              <a:ext cx="136338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spc="-15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18%</a:t>
              </a:r>
              <a:endParaRPr lang="en-US" sz="3200" spc="-150" dirty="0">
                <a:solidFill>
                  <a:srgbClr val="FFCC00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958512" y="3933825"/>
              <a:ext cx="9637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pc="-15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12%</a:t>
              </a:r>
              <a:endParaRPr lang="en-US" sz="3200" spc="-150" dirty="0">
                <a:solidFill>
                  <a:srgbClr val="FFCC00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 rot="16200000" flipV="1">
            <a:off x="1583730" y="4237054"/>
            <a:ext cx="716451" cy="0"/>
          </a:xfrm>
          <a:prstGeom prst="line">
            <a:avLst/>
          </a:prstGeom>
          <a:ln w="9525" cap="rnd">
            <a:solidFill>
              <a:schemeClr val="bg2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516280" y="3739340"/>
            <a:ext cx="2359832" cy="908281"/>
            <a:chOff x="4086148" y="7064445"/>
            <a:chExt cx="2359832" cy="908281"/>
          </a:xfrm>
        </p:grpSpPr>
        <p:sp>
          <p:nvSpPr>
            <p:cNvPr id="131" name="TextBox 130"/>
            <p:cNvSpPr txBox="1"/>
            <p:nvPr/>
          </p:nvSpPr>
          <p:spPr>
            <a:xfrm>
              <a:off x="5162524" y="7064445"/>
              <a:ext cx="9637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pc="-150" dirty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30%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401178" y="7181553"/>
              <a:ext cx="809656" cy="39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100" smtClean="0">
                  <a:solidFill>
                    <a:schemeClr val="bg1"/>
                  </a:solidFill>
                </a:rPr>
                <a:t>Spending </a:t>
              </a:r>
              <a:br>
                <a:rPr lang="en-US" sz="1100" smtClean="0">
                  <a:solidFill>
                    <a:schemeClr val="bg1"/>
                  </a:solidFill>
                </a:rPr>
              </a:br>
              <a:r>
                <a:rPr lang="en-US" sz="1100" smtClean="0">
                  <a:solidFill>
                    <a:schemeClr val="bg1"/>
                  </a:solidFill>
                </a:rPr>
                <a:t>Will Grow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086148" y="7664949"/>
              <a:ext cx="2359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</a:rPr>
                <a:t>Surpassing $</a:t>
              </a:r>
              <a:r>
                <a:rPr lang="en-US" sz="1400" dirty="0" smtClean="0">
                  <a:solidFill>
                    <a:schemeClr val="bg1"/>
                  </a:solidFill>
                </a:rPr>
                <a:t>14B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4" name="Straight Connector 133"/>
          <p:cNvCxnSpPr/>
          <p:nvPr/>
        </p:nvCxnSpPr>
        <p:spPr>
          <a:xfrm flipV="1">
            <a:off x="3984084" y="4328713"/>
            <a:ext cx="1424225" cy="0"/>
          </a:xfrm>
          <a:prstGeom prst="line">
            <a:avLst/>
          </a:prstGeom>
          <a:ln w="9525" cap="rnd">
            <a:solidFill>
              <a:schemeClr val="bg2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893036" y="3801328"/>
            <a:ext cx="2733214" cy="878042"/>
            <a:chOff x="461534" y="3640559"/>
            <a:chExt cx="2733214" cy="878042"/>
          </a:xfrm>
        </p:grpSpPr>
        <p:sp>
          <p:nvSpPr>
            <p:cNvPr id="142" name="TextBox 141"/>
            <p:cNvSpPr txBox="1"/>
            <p:nvPr/>
          </p:nvSpPr>
          <p:spPr>
            <a:xfrm>
              <a:off x="461534" y="3640559"/>
              <a:ext cx="1381429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100">
                  <a:solidFill>
                    <a:schemeClr val="bg1"/>
                  </a:solidFill>
                </a:rPr>
                <a:t>Spending</a:t>
              </a:r>
              <a:br>
                <a:rPr lang="en-US" sz="1100">
                  <a:solidFill>
                    <a:schemeClr val="bg1"/>
                  </a:solidFill>
                </a:rPr>
              </a:br>
              <a:r>
                <a:rPr lang="en-US" sz="1100">
                  <a:solidFill>
                    <a:schemeClr val="bg1"/>
                  </a:solidFill>
                </a:rPr>
                <a:t>Will Surge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003350" y="3640559"/>
              <a:ext cx="1069851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smtClean="0">
                  <a:solidFill>
                    <a:schemeClr val="bg1"/>
                  </a:solidFill>
                </a:rPr>
                <a:t>Sales </a:t>
              </a:r>
              <a:br>
                <a:rPr lang="en-US" sz="1100" smtClean="0">
                  <a:solidFill>
                    <a:schemeClr val="bg1"/>
                  </a:solidFill>
                </a:rPr>
              </a:br>
              <a:r>
                <a:rPr lang="en-US" sz="1100" smtClean="0">
                  <a:solidFill>
                    <a:schemeClr val="bg1"/>
                  </a:solidFill>
                </a:rPr>
                <a:t>Will Reach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24461" y="3933825"/>
              <a:ext cx="136338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spc="-15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25%</a:t>
              </a:r>
              <a:endParaRPr lang="en-US" sz="3200" spc="-150" dirty="0">
                <a:solidFill>
                  <a:srgbClr val="FFCC00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958512" y="3933825"/>
              <a:ext cx="1236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pc="-150" baseline="2000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$</a:t>
              </a:r>
              <a:r>
                <a:rPr lang="en-US" sz="3200" spc="-15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10</a:t>
              </a:r>
              <a:r>
                <a:rPr lang="en-US" sz="320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0</a:t>
              </a:r>
              <a:r>
                <a:rPr lang="en-US" sz="2400" dirty="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B</a:t>
              </a:r>
              <a:endParaRPr lang="en-US" sz="3200" dirty="0">
                <a:solidFill>
                  <a:srgbClr val="FFCC00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cxnSp>
        <p:nvCxnSpPr>
          <p:cNvPr id="146" name="Straight Connector 145"/>
          <p:cNvCxnSpPr/>
          <p:nvPr/>
        </p:nvCxnSpPr>
        <p:spPr>
          <a:xfrm rot="16200000" flipV="1">
            <a:off x="7015232" y="4237055"/>
            <a:ext cx="716451" cy="0"/>
          </a:xfrm>
          <a:prstGeom prst="line">
            <a:avLst/>
          </a:prstGeom>
          <a:ln w="9525" cap="rnd">
            <a:solidFill>
              <a:schemeClr val="bg2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8953165" y="3819724"/>
            <a:ext cx="2618613" cy="847359"/>
            <a:chOff x="3935311" y="7144829"/>
            <a:chExt cx="2618613" cy="847359"/>
          </a:xfrm>
        </p:grpSpPr>
        <p:sp>
          <p:nvSpPr>
            <p:cNvPr id="207" name="TextBox 206"/>
            <p:cNvSpPr txBox="1"/>
            <p:nvPr/>
          </p:nvSpPr>
          <p:spPr>
            <a:xfrm>
              <a:off x="5189775" y="7144829"/>
              <a:ext cx="998991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3000" spc="-150" baseline="2000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$ </a:t>
              </a:r>
              <a:r>
                <a:rPr lang="en-US" sz="3000" spc="-15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8.9</a:t>
              </a:r>
              <a:r>
                <a:rPr lang="en-US" sz="240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 </a:t>
              </a:r>
              <a:r>
                <a:rPr lang="en-US" sz="240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/>
              </a:r>
              <a:br>
                <a:rPr lang="en-US" sz="240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</a:br>
              <a:r>
                <a:rPr lang="en-US" sz="1200" spc="20" smtClean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TRILLION</a:t>
              </a:r>
              <a:endParaRPr lang="en-US" spc="20" dirty="0">
                <a:solidFill>
                  <a:srgbClr val="FFCC00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3935311" y="7181553"/>
              <a:ext cx="1305667" cy="54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100" smtClean="0">
                  <a:solidFill>
                    <a:schemeClr val="bg1"/>
                  </a:solidFill>
                </a:rPr>
                <a:t>By 2020 Revenue </a:t>
              </a:r>
              <a:br>
                <a:rPr lang="en-US" sz="1100" smtClean="0">
                  <a:solidFill>
                    <a:schemeClr val="bg1"/>
                  </a:solidFill>
                </a:rPr>
              </a:br>
              <a:r>
                <a:rPr lang="en-US" sz="1100" smtClean="0">
                  <a:solidFill>
                    <a:schemeClr val="bg1"/>
                  </a:solidFill>
                </a:rPr>
                <a:t>Will Reach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3958109" y="7715189"/>
              <a:ext cx="2595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With 30B Connected End Points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10" name="Straight Connector 209"/>
          <p:cNvCxnSpPr/>
          <p:nvPr/>
        </p:nvCxnSpPr>
        <p:spPr>
          <a:xfrm flipV="1">
            <a:off x="9470188" y="4389001"/>
            <a:ext cx="1607364" cy="0"/>
          </a:xfrm>
          <a:prstGeom prst="line">
            <a:avLst/>
          </a:prstGeom>
          <a:ln w="9525" cap="rnd">
            <a:solidFill>
              <a:schemeClr val="bg2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rot="16200000" flipV="1">
            <a:off x="5138553" y="2101709"/>
            <a:ext cx="580441" cy="0"/>
          </a:xfrm>
          <a:prstGeom prst="line">
            <a:avLst/>
          </a:prstGeom>
          <a:ln w="9525" cap="rnd">
            <a:solidFill>
              <a:schemeClr val="bg2">
                <a:alpha val="5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>
            <a:off x="5742134" y="1797003"/>
            <a:ext cx="3882258" cy="646331"/>
            <a:chOff x="5651981" y="1636235"/>
            <a:chExt cx="3882258" cy="646331"/>
          </a:xfrm>
        </p:grpSpPr>
        <p:sp>
          <p:nvSpPr>
            <p:cNvPr id="238" name="TextBox 237"/>
            <p:cNvSpPr txBox="1"/>
            <p:nvPr/>
          </p:nvSpPr>
          <p:spPr>
            <a:xfrm>
              <a:off x="5651981" y="1636235"/>
              <a:ext cx="12282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90000"/>
                </a:lnSpc>
              </a:pPr>
              <a:r>
                <a:rPr lang="en-US" sz="4000" dirty="0">
                  <a:solidFill>
                    <a:srgbClr val="FFCC00"/>
                  </a:solidFill>
                  <a:effectLst>
                    <a:outerShdw blurRad="50800" dist="12700" dir="5400000" algn="ctr" rotWithShape="0">
                      <a:srgbClr val="000000">
                        <a:alpha val="40000"/>
                      </a:srgbClr>
                    </a:outerShdw>
                  </a:effectLst>
                </a:rPr>
                <a:t>53%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6929398" y="1717539"/>
              <a:ext cx="2604841" cy="4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 smtClean="0">
                  <a:solidFill>
                    <a:schemeClr val="bg1"/>
                  </a:solidFill>
                </a:rPr>
                <a:t>Of CIOs increasing their security budget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23858" y="1666738"/>
            <a:ext cx="4699320" cy="869944"/>
            <a:chOff x="4023858" y="1666738"/>
            <a:chExt cx="4699320" cy="869944"/>
          </a:xfrm>
        </p:grpSpPr>
        <p:grpSp>
          <p:nvGrpSpPr>
            <p:cNvPr id="101" name="Group 100"/>
            <p:cNvGrpSpPr/>
            <p:nvPr/>
          </p:nvGrpSpPr>
          <p:grpSpPr>
            <a:xfrm>
              <a:off x="5060907" y="1865931"/>
              <a:ext cx="343380" cy="443709"/>
              <a:chOff x="3456407" y="5019675"/>
              <a:chExt cx="2417763" cy="3124201"/>
            </a:xfrm>
          </p:grpSpPr>
          <p:sp>
            <p:nvSpPr>
              <p:cNvPr id="103" name="Freeform 6"/>
              <p:cNvSpPr>
                <a:spLocks/>
              </p:cNvSpPr>
              <p:nvPr/>
            </p:nvSpPr>
            <p:spPr bwMode="auto">
              <a:xfrm>
                <a:off x="3624682" y="5019675"/>
                <a:ext cx="2082800" cy="1263647"/>
              </a:xfrm>
              <a:custGeom>
                <a:avLst/>
                <a:gdLst>
                  <a:gd name="T0" fmla="*/ 1324 w 2623"/>
                  <a:gd name="T1" fmla="*/ 0 h 1591"/>
                  <a:gd name="T2" fmla="*/ 1516 w 2623"/>
                  <a:gd name="T3" fmla="*/ 14 h 1591"/>
                  <a:gd name="T4" fmla="*/ 1700 w 2623"/>
                  <a:gd name="T5" fmla="*/ 56 h 1591"/>
                  <a:gd name="T6" fmla="*/ 1872 w 2623"/>
                  <a:gd name="T7" fmla="*/ 122 h 1591"/>
                  <a:gd name="T8" fmla="*/ 2032 w 2623"/>
                  <a:gd name="T9" fmla="*/ 212 h 1591"/>
                  <a:gd name="T10" fmla="*/ 2176 w 2623"/>
                  <a:gd name="T11" fmla="*/ 322 h 1591"/>
                  <a:gd name="T12" fmla="*/ 2304 w 2623"/>
                  <a:gd name="T13" fmla="*/ 451 h 1591"/>
                  <a:gd name="T14" fmla="*/ 2413 w 2623"/>
                  <a:gd name="T15" fmla="*/ 597 h 1591"/>
                  <a:gd name="T16" fmla="*/ 2502 w 2623"/>
                  <a:gd name="T17" fmla="*/ 758 h 1591"/>
                  <a:gd name="T18" fmla="*/ 2568 w 2623"/>
                  <a:gd name="T19" fmla="*/ 932 h 1591"/>
                  <a:gd name="T20" fmla="*/ 2609 w 2623"/>
                  <a:gd name="T21" fmla="*/ 1117 h 1591"/>
                  <a:gd name="T22" fmla="*/ 2623 w 2623"/>
                  <a:gd name="T23" fmla="*/ 1311 h 1591"/>
                  <a:gd name="T24" fmla="*/ 2142 w 2623"/>
                  <a:gd name="T25" fmla="*/ 1591 h 1591"/>
                  <a:gd name="T26" fmla="*/ 2139 w 2623"/>
                  <a:gd name="T27" fmla="*/ 1231 h 1591"/>
                  <a:gd name="T28" fmla="*/ 2110 w 2623"/>
                  <a:gd name="T29" fmla="*/ 1078 h 1591"/>
                  <a:gd name="T30" fmla="*/ 2054 w 2623"/>
                  <a:gd name="T31" fmla="*/ 936 h 1591"/>
                  <a:gd name="T32" fmla="*/ 1976 w 2623"/>
                  <a:gd name="T33" fmla="*/ 809 h 1591"/>
                  <a:gd name="T34" fmla="*/ 1876 w 2623"/>
                  <a:gd name="T35" fmla="*/ 697 h 1591"/>
                  <a:gd name="T36" fmla="*/ 1758 w 2623"/>
                  <a:gd name="T37" fmla="*/ 607 h 1591"/>
                  <a:gd name="T38" fmla="*/ 1625 w 2623"/>
                  <a:gd name="T39" fmla="*/ 538 h 1591"/>
                  <a:gd name="T40" fmla="*/ 1480 w 2623"/>
                  <a:gd name="T41" fmla="*/ 495 h 1591"/>
                  <a:gd name="T42" fmla="*/ 1324 w 2623"/>
                  <a:gd name="T43" fmla="*/ 480 h 1591"/>
                  <a:gd name="T44" fmla="*/ 1220 w 2623"/>
                  <a:gd name="T45" fmla="*/ 483 h 1591"/>
                  <a:gd name="T46" fmla="*/ 1069 w 2623"/>
                  <a:gd name="T47" fmla="*/ 513 h 1591"/>
                  <a:gd name="T48" fmla="*/ 930 w 2623"/>
                  <a:gd name="T49" fmla="*/ 569 h 1591"/>
                  <a:gd name="T50" fmla="*/ 804 w 2623"/>
                  <a:gd name="T51" fmla="*/ 650 h 1591"/>
                  <a:gd name="T52" fmla="*/ 696 w 2623"/>
                  <a:gd name="T53" fmla="*/ 750 h 1591"/>
                  <a:gd name="T54" fmla="*/ 606 w 2623"/>
                  <a:gd name="T55" fmla="*/ 870 h 1591"/>
                  <a:gd name="T56" fmla="*/ 539 w 2623"/>
                  <a:gd name="T57" fmla="*/ 1005 h 1591"/>
                  <a:gd name="T58" fmla="*/ 495 w 2623"/>
                  <a:gd name="T59" fmla="*/ 1153 h 1591"/>
                  <a:gd name="T60" fmla="*/ 481 w 2623"/>
                  <a:gd name="T61" fmla="*/ 1311 h 1591"/>
                  <a:gd name="T62" fmla="*/ 0 w 2623"/>
                  <a:gd name="T63" fmla="*/ 1591 h 1591"/>
                  <a:gd name="T64" fmla="*/ 4 w 2623"/>
                  <a:gd name="T65" fmla="*/ 1213 h 1591"/>
                  <a:gd name="T66" fmla="*/ 31 w 2623"/>
                  <a:gd name="T67" fmla="*/ 1024 h 1591"/>
                  <a:gd name="T68" fmla="*/ 85 w 2623"/>
                  <a:gd name="T69" fmla="*/ 843 h 1591"/>
                  <a:gd name="T70" fmla="*/ 162 w 2623"/>
                  <a:gd name="T71" fmla="*/ 676 h 1591"/>
                  <a:gd name="T72" fmla="*/ 261 w 2623"/>
                  <a:gd name="T73" fmla="*/ 522 h 1591"/>
                  <a:gd name="T74" fmla="*/ 380 w 2623"/>
                  <a:gd name="T75" fmla="*/ 384 h 1591"/>
                  <a:gd name="T76" fmla="*/ 517 w 2623"/>
                  <a:gd name="T77" fmla="*/ 264 h 1591"/>
                  <a:gd name="T78" fmla="*/ 669 w 2623"/>
                  <a:gd name="T79" fmla="*/ 164 h 1591"/>
                  <a:gd name="T80" fmla="*/ 836 w 2623"/>
                  <a:gd name="T81" fmla="*/ 86 h 1591"/>
                  <a:gd name="T82" fmla="*/ 1014 w 2623"/>
                  <a:gd name="T83" fmla="*/ 32 h 1591"/>
                  <a:gd name="T84" fmla="*/ 1202 w 2623"/>
                  <a:gd name="T85" fmla="*/ 4 h 1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3" h="1591">
                    <a:moveTo>
                      <a:pt x="1298" y="0"/>
                    </a:moveTo>
                    <a:lnTo>
                      <a:pt x="1324" y="0"/>
                    </a:lnTo>
                    <a:lnTo>
                      <a:pt x="1421" y="4"/>
                    </a:lnTo>
                    <a:lnTo>
                      <a:pt x="1516" y="14"/>
                    </a:lnTo>
                    <a:lnTo>
                      <a:pt x="1610" y="32"/>
                    </a:lnTo>
                    <a:lnTo>
                      <a:pt x="1700" y="56"/>
                    </a:lnTo>
                    <a:lnTo>
                      <a:pt x="1787" y="86"/>
                    </a:lnTo>
                    <a:lnTo>
                      <a:pt x="1872" y="122"/>
                    </a:lnTo>
                    <a:lnTo>
                      <a:pt x="1954" y="164"/>
                    </a:lnTo>
                    <a:lnTo>
                      <a:pt x="2032" y="212"/>
                    </a:lnTo>
                    <a:lnTo>
                      <a:pt x="2106" y="264"/>
                    </a:lnTo>
                    <a:lnTo>
                      <a:pt x="2176" y="322"/>
                    </a:lnTo>
                    <a:lnTo>
                      <a:pt x="2243" y="384"/>
                    </a:lnTo>
                    <a:lnTo>
                      <a:pt x="2304" y="451"/>
                    </a:lnTo>
                    <a:lnTo>
                      <a:pt x="2362" y="522"/>
                    </a:lnTo>
                    <a:lnTo>
                      <a:pt x="2413" y="597"/>
                    </a:lnTo>
                    <a:lnTo>
                      <a:pt x="2460" y="676"/>
                    </a:lnTo>
                    <a:lnTo>
                      <a:pt x="2502" y="758"/>
                    </a:lnTo>
                    <a:lnTo>
                      <a:pt x="2538" y="843"/>
                    </a:lnTo>
                    <a:lnTo>
                      <a:pt x="2568" y="932"/>
                    </a:lnTo>
                    <a:lnTo>
                      <a:pt x="2592" y="1024"/>
                    </a:lnTo>
                    <a:lnTo>
                      <a:pt x="2609" y="1117"/>
                    </a:lnTo>
                    <a:lnTo>
                      <a:pt x="2620" y="1213"/>
                    </a:lnTo>
                    <a:lnTo>
                      <a:pt x="2623" y="1311"/>
                    </a:lnTo>
                    <a:lnTo>
                      <a:pt x="2623" y="1591"/>
                    </a:lnTo>
                    <a:lnTo>
                      <a:pt x="2142" y="1591"/>
                    </a:lnTo>
                    <a:lnTo>
                      <a:pt x="2142" y="1311"/>
                    </a:lnTo>
                    <a:lnTo>
                      <a:pt x="2139" y="1231"/>
                    </a:lnTo>
                    <a:lnTo>
                      <a:pt x="2128" y="1153"/>
                    </a:lnTo>
                    <a:lnTo>
                      <a:pt x="2110" y="1078"/>
                    </a:lnTo>
                    <a:lnTo>
                      <a:pt x="2085" y="1005"/>
                    </a:lnTo>
                    <a:lnTo>
                      <a:pt x="2054" y="936"/>
                    </a:lnTo>
                    <a:lnTo>
                      <a:pt x="2018" y="870"/>
                    </a:lnTo>
                    <a:lnTo>
                      <a:pt x="1976" y="809"/>
                    </a:lnTo>
                    <a:lnTo>
                      <a:pt x="1928" y="750"/>
                    </a:lnTo>
                    <a:lnTo>
                      <a:pt x="1876" y="697"/>
                    </a:lnTo>
                    <a:lnTo>
                      <a:pt x="1818" y="650"/>
                    </a:lnTo>
                    <a:lnTo>
                      <a:pt x="1758" y="607"/>
                    </a:lnTo>
                    <a:lnTo>
                      <a:pt x="1694" y="569"/>
                    </a:lnTo>
                    <a:lnTo>
                      <a:pt x="1625" y="538"/>
                    </a:lnTo>
                    <a:lnTo>
                      <a:pt x="1553" y="513"/>
                    </a:lnTo>
                    <a:lnTo>
                      <a:pt x="1480" y="495"/>
                    </a:lnTo>
                    <a:lnTo>
                      <a:pt x="1403" y="483"/>
                    </a:lnTo>
                    <a:lnTo>
                      <a:pt x="1324" y="480"/>
                    </a:lnTo>
                    <a:lnTo>
                      <a:pt x="1298" y="480"/>
                    </a:lnTo>
                    <a:lnTo>
                      <a:pt x="1220" y="483"/>
                    </a:lnTo>
                    <a:lnTo>
                      <a:pt x="1143" y="495"/>
                    </a:lnTo>
                    <a:lnTo>
                      <a:pt x="1069" y="513"/>
                    </a:lnTo>
                    <a:lnTo>
                      <a:pt x="998" y="538"/>
                    </a:lnTo>
                    <a:lnTo>
                      <a:pt x="930" y="569"/>
                    </a:lnTo>
                    <a:lnTo>
                      <a:pt x="865" y="607"/>
                    </a:lnTo>
                    <a:lnTo>
                      <a:pt x="804" y="650"/>
                    </a:lnTo>
                    <a:lnTo>
                      <a:pt x="747" y="697"/>
                    </a:lnTo>
                    <a:lnTo>
                      <a:pt x="696" y="750"/>
                    </a:lnTo>
                    <a:lnTo>
                      <a:pt x="648" y="809"/>
                    </a:lnTo>
                    <a:lnTo>
                      <a:pt x="606" y="870"/>
                    </a:lnTo>
                    <a:lnTo>
                      <a:pt x="568" y="936"/>
                    </a:lnTo>
                    <a:lnTo>
                      <a:pt x="539" y="1005"/>
                    </a:lnTo>
                    <a:lnTo>
                      <a:pt x="513" y="1078"/>
                    </a:lnTo>
                    <a:lnTo>
                      <a:pt x="495" y="1153"/>
                    </a:lnTo>
                    <a:lnTo>
                      <a:pt x="485" y="1231"/>
                    </a:lnTo>
                    <a:lnTo>
                      <a:pt x="481" y="1311"/>
                    </a:lnTo>
                    <a:lnTo>
                      <a:pt x="481" y="1591"/>
                    </a:lnTo>
                    <a:lnTo>
                      <a:pt x="0" y="1591"/>
                    </a:lnTo>
                    <a:lnTo>
                      <a:pt x="0" y="1311"/>
                    </a:lnTo>
                    <a:lnTo>
                      <a:pt x="4" y="1213"/>
                    </a:lnTo>
                    <a:lnTo>
                      <a:pt x="14" y="1117"/>
                    </a:lnTo>
                    <a:lnTo>
                      <a:pt x="31" y="1024"/>
                    </a:lnTo>
                    <a:lnTo>
                      <a:pt x="55" y="932"/>
                    </a:lnTo>
                    <a:lnTo>
                      <a:pt x="85" y="843"/>
                    </a:lnTo>
                    <a:lnTo>
                      <a:pt x="121" y="758"/>
                    </a:lnTo>
                    <a:lnTo>
                      <a:pt x="162" y="676"/>
                    </a:lnTo>
                    <a:lnTo>
                      <a:pt x="210" y="597"/>
                    </a:lnTo>
                    <a:lnTo>
                      <a:pt x="261" y="522"/>
                    </a:lnTo>
                    <a:lnTo>
                      <a:pt x="319" y="451"/>
                    </a:lnTo>
                    <a:lnTo>
                      <a:pt x="380" y="384"/>
                    </a:lnTo>
                    <a:lnTo>
                      <a:pt x="446" y="322"/>
                    </a:lnTo>
                    <a:lnTo>
                      <a:pt x="517" y="264"/>
                    </a:lnTo>
                    <a:lnTo>
                      <a:pt x="591" y="212"/>
                    </a:lnTo>
                    <a:lnTo>
                      <a:pt x="669" y="164"/>
                    </a:lnTo>
                    <a:lnTo>
                      <a:pt x="751" y="122"/>
                    </a:lnTo>
                    <a:lnTo>
                      <a:pt x="836" y="86"/>
                    </a:lnTo>
                    <a:lnTo>
                      <a:pt x="924" y="56"/>
                    </a:lnTo>
                    <a:lnTo>
                      <a:pt x="1014" y="32"/>
                    </a:lnTo>
                    <a:lnTo>
                      <a:pt x="1107" y="14"/>
                    </a:lnTo>
                    <a:lnTo>
                      <a:pt x="1202" y="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3456407" y="6469060"/>
                <a:ext cx="2417763" cy="1674816"/>
              </a:xfrm>
              <a:custGeom>
                <a:avLst/>
                <a:gdLst>
                  <a:gd name="T0" fmla="*/ 2504 w 3045"/>
                  <a:gd name="T1" fmla="*/ 458 h 2110"/>
                  <a:gd name="T2" fmla="*/ 2148 w 3045"/>
                  <a:gd name="T3" fmla="*/ 916 h 2110"/>
                  <a:gd name="T4" fmla="*/ 2602 w 3045"/>
                  <a:gd name="T5" fmla="*/ 916 h 2110"/>
                  <a:gd name="T6" fmla="*/ 2959 w 3045"/>
                  <a:gd name="T7" fmla="*/ 458 h 2110"/>
                  <a:gd name="T8" fmla="*/ 2504 w 3045"/>
                  <a:gd name="T9" fmla="*/ 458 h 2110"/>
                  <a:gd name="T10" fmla="*/ 1825 w 3045"/>
                  <a:gd name="T11" fmla="*/ 458 h 2110"/>
                  <a:gd name="T12" fmla="*/ 1468 w 3045"/>
                  <a:gd name="T13" fmla="*/ 916 h 2110"/>
                  <a:gd name="T14" fmla="*/ 1923 w 3045"/>
                  <a:gd name="T15" fmla="*/ 916 h 2110"/>
                  <a:gd name="T16" fmla="*/ 2279 w 3045"/>
                  <a:gd name="T17" fmla="*/ 458 h 2110"/>
                  <a:gd name="T18" fmla="*/ 1825 w 3045"/>
                  <a:gd name="T19" fmla="*/ 458 h 2110"/>
                  <a:gd name="T20" fmla="*/ 1147 w 3045"/>
                  <a:gd name="T21" fmla="*/ 458 h 2110"/>
                  <a:gd name="T22" fmla="*/ 789 w 3045"/>
                  <a:gd name="T23" fmla="*/ 916 h 2110"/>
                  <a:gd name="T24" fmla="*/ 1243 w 3045"/>
                  <a:gd name="T25" fmla="*/ 916 h 2110"/>
                  <a:gd name="T26" fmla="*/ 1600 w 3045"/>
                  <a:gd name="T27" fmla="*/ 458 h 2110"/>
                  <a:gd name="T28" fmla="*/ 1147 w 3045"/>
                  <a:gd name="T29" fmla="*/ 458 h 2110"/>
                  <a:gd name="T30" fmla="*/ 468 w 3045"/>
                  <a:gd name="T31" fmla="*/ 458 h 2110"/>
                  <a:gd name="T32" fmla="*/ 110 w 3045"/>
                  <a:gd name="T33" fmla="*/ 916 h 2110"/>
                  <a:gd name="T34" fmla="*/ 564 w 3045"/>
                  <a:gd name="T35" fmla="*/ 916 h 2110"/>
                  <a:gd name="T36" fmla="*/ 921 w 3045"/>
                  <a:gd name="T37" fmla="*/ 458 h 2110"/>
                  <a:gd name="T38" fmla="*/ 468 w 3045"/>
                  <a:gd name="T39" fmla="*/ 458 h 2110"/>
                  <a:gd name="T40" fmla="*/ 32 w 3045"/>
                  <a:gd name="T41" fmla="*/ 0 h 2110"/>
                  <a:gd name="T42" fmla="*/ 3013 w 3045"/>
                  <a:gd name="T43" fmla="*/ 0 h 2110"/>
                  <a:gd name="T44" fmla="*/ 3026 w 3045"/>
                  <a:gd name="T45" fmla="*/ 3 h 2110"/>
                  <a:gd name="T46" fmla="*/ 3036 w 3045"/>
                  <a:gd name="T47" fmla="*/ 9 h 2110"/>
                  <a:gd name="T48" fmla="*/ 3043 w 3045"/>
                  <a:gd name="T49" fmla="*/ 20 h 2110"/>
                  <a:gd name="T50" fmla="*/ 3045 w 3045"/>
                  <a:gd name="T51" fmla="*/ 32 h 2110"/>
                  <a:gd name="T52" fmla="*/ 3045 w 3045"/>
                  <a:gd name="T53" fmla="*/ 636 h 2110"/>
                  <a:gd name="T54" fmla="*/ 2827 w 3045"/>
                  <a:gd name="T55" fmla="*/ 916 h 2110"/>
                  <a:gd name="T56" fmla="*/ 3045 w 3045"/>
                  <a:gd name="T57" fmla="*/ 916 h 2110"/>
                  <a:gd name="T58" fmla="*/ 3045 w 3045"/>
                  <a:gd name="T59" fmla="*/ 2078 h 2110"/>
                  <a:gd name="T60" fmla="*/ 3043 w 3045"/>
                  <a:gd name="T61" fmla="*/ 2091 h 2110"/>
                  <a:gd name="T62" fmla="*/ 3036 w 3045"/>
                  <a:gd name="T63" fmla="*/ 2100 h 2110"/>
                  <a:gd name="T64" fmla="*/ 3026 w 3045"/>
                  <a:gd name="T65" fmla="*/ 2108 h 2110"/>
                  <a:gd name="T66" fmla="*/ 3013 w 3045"/>
                  <a:gd name="T67" fmla="*/ 2110 h 2110"/>
                  <a:gd name="T68" fmla="*/ 32 w 3045"/>
                  <a:gd name="T69" fmla="*/ 2110 h 2110"/>
                  <a:gd name="T70" fmla="*/ 19 w 3045"/>
                  <a:gd name="T71" fmla="*/ 2108 h 2110"/>
                  <a:gd name="T72" fmla="*/ 9 w 3045"/>
                  <a:gd name="T73" fmla="*/ 2100 h 2110"/>
                  <a:gd name="T74" fmla="*/ 2 w 3045"/>
                  <a:gd name="T75" fmla="*/ 2091 h 2110"/>
                  <a:gd name="T76" fmla="*/ 0 w 3045"/>
                  <a:gd name="T77" fmla="*/ 2078 h 2110"/>
                  <a:gd name="T78" fmla="*/ 0 w 3045"/>
                  <a:gd name="T79" fmla="*/ 769 h 2110"/>
                  <a:gd name="T80" fmla="*/ 242 w 3045"/>
                  <a:gd name="T81" fmla="*/ 458 h 2110"/>
                  <a:gd name="T82" fmla="*/ 0 w 3045"/>
                  <a:gd name="T83" fmla="*/ 458 h 2110"/>
                  <a:gd name="T84" fmla="*/ 0 w 3045"/>
                  <a:gd name="T85" fmla="*/ 32 h 2110"/>
                  <a:gd name="T86" fmla="*/ 2 w 3045"/>
                  <a:gd name="T87" fmla="*/ 20 h 2110"/>
                  <a:gd name="T88" fmla="*/ 9 w 3045"/>
                  <a:gd name="T89" fmla="*/ 9 h 2110"/>
                  <a:gd name="T90" fmla="*/ 19 w 3045"/>
                  <a:gd name="T91" fmla="*/ 3 h 2110"/>
                  <a:gd name="T92" fmla="*/ 32 w 3045"/>
                  <a:gd name="T93" fmla="*/ 0 h 2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45" h="2110">
                    <a:moveTo>
                      <a:pt x="2504" y="458"/>
                    </a:moveTo>
                    <a:lnTo>
                      <a:pt x="2148" y="916"/>
                    </a:lnTo>
                    <a:lnTo>
                      <a:pt x="2602" y="916"/>
                    </a:lnTo>
                    <a:lnTo>
                      <a:pt x="2959" y="458"/>
                    </a:lnTo>
                    <a:lnTo>
                      <a:pt x="2504" y="458"/>
                    </a:lnTo>
                    <a:close/>
                    <a:moveTo>
                      <a:pt x="1825" y="458"/>
                    </a:moveTo>
                    <a:lnTo>
                      <a:pt x="1468" y="916"/>
                    </a:lnTo>
                    <a:lnTo>
                      <a:pt x="1923" y="916"/>
                    </a:lnTo>
                    <a:lnTo>
                      <a:pt x="2279" y="458"/>
                    </a:lnTo>
                    <a:lnTo>
                      <a:pt x="1825" y="458"/>
                    </a:lnTo>
                    <a:close/>
                    <a:moveTo>
                      <a:pt x="1147" y="458"/>
                    </a:moveTo>
                    <a:lnTo>
                      <a:pt x="789" y="916"/>
                    </a:lnTo>
                    <a:lnTo>
                      <a:pt x="1243" y="916"/>
                    </a:lnTo>
                    <a:lnTo>
                      <a:pt x="1600" y="458"/>
                    </a:lnTo>
                    <a:lnTo>
                      <a:pt x="1147" y="458"/>
                    </a:lnTo>
                    <a:close/>
                    <a:moveTo>
                      <a:pt x="468" y="458"/>
                    </a:moveTo>
                    <a:lnTo>
                      <a:pt x="110" y="916"/>
                    </a:lnTo>
                    <a:lnTo>
                      <a:pt x="564" y="916"/>
                    </a:lnTo>
                    <a:lnTo>
                      <a:pt x="921" y="458"/>
                    </a:lnTo>
                    <a:lnTo>
                      <a:pt x="468" y="458"/>
                    </a:lnTo>
                    <a:close/>
                    <a:moveTo>
                      <a:pt x="32" y="0"/>
                    </a:moveTo>
                    <a:lnTo>
                      <a:pt x="3013" y="0"/>
                    </a:lnTo>
                    <a:lnTo>
                      <a:pt x="3026" y="3"/>
                    </a:lnTo>
                    <a:lnTo>
                      <a:pt x="3036" y="9"/>
                    </a:lnTo>
                    <a:lnTo>
                      <a:pt x="3043" y="20"/>
                    </a:lnTo>
                    <a:lnTo>
                      <a:pt x="3045" y="32"/>
                    </a:lnTo>
                    <a:lnTo>
                      <a:pt x="3045" y="636"/>
                    </a:lnTo>
                    <a:lnTo>
                      <a:pt x="2827" y="916"/>
                    </a:lnTo>
                    <a:lnTo>
                      <a:pt x="3045" y="916"/>
                    </a:lnTo>
                    <a:lnTo>
                      <a:pt x="3045" y="2078"/>
                    </a:lnTo>
                    <a:lnTo>
                      <a:pt x="3043" y="2091"/>
                    </a:lnTo>
                    <a:lnTo>
                      <a:pt x="3036" y="2100"/>
                    </a:lnTo>
                    <a:lnTo>
                      <a:pt x="3026" y="2108"/>
                    </a:lnTo>
                    <a:lnTo>
                      <a:pt x="3013" y="2110"/>
                    </a:lnTo>
                    <a:lnTo>
                      <a:pt x="32" y="2110"/>
                    </a:lnTo>
                    <a:lnTo>
                      <a:pt x="19" y="2108"/>
                    </a:lnTo>
                    <a:lnTo>
                      <a:pt x="9" y="2100"/>
                    </a:lnTo>
                    <a:lnTo>
                      <a:pt x="2" y="2091"/>
                    </a:lnTo>
                    <a:lnTo>
                      <a:pt x="0" y="2078"/>
                    </a:lnTo>
                    <a:lnTo>
                      <a:pt x="0" y="769"/>
                    </a:lnTo>
                    <a:lnTo>
                      <a:pt x="242" y="458"/>
                    </a:lnTo>
                    <a:lnTo>
                      <a:pt x="0" y="458"/>
                    </a:lnTo>
                    <a:lnTo>
                      <a:pt x="0" y="32"/>
                    </a:lnTo>
                    <a:lnTo>
                      <a:pt x="2" y="20"/>
                    </a:lnTo>
                    <a:lnTo>
                      <a:pt x="9" y="9"/>
                    </a:lnTo>
                    <a:lnTo>
                      <a:pt x="19" y="3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31"/>
            <p:cNvSpPr>
              <a:spLocks noChangeArrowheads="1"/>
            </p:cNvSpPr>
            <p:nvPr/>
          </p:nvSpPr>
          <p:spPr bwMode="auto">
            <a:xfrm>
              <a:off x="4023858" y="1666738"/>
              <a:ext cx="4699320" cy="869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dirty="0" smtClean="0">
                  <a:solidFill>
                    <a:schemeClr val="accent6"/>
                  </a:solidFill>
                  <a:effectLst>
                    <a:outerShdw blurRad="50800" dist="12700" dir="5400000" algn="tl">
                      <a:srgbClr val="000000">
                        <a:alpha val="40000"/>
                      </a:srgbClr>
                    </a:outerShdw>
                  </a:effectLst>
                </a:rPr>
                <a:t>SECURITY</a:t>
              </a:r>
              <a:endParaRPr lang="en-US" sz="2400" dirty="0">
                <a:solidFill>
                  <a:schemeClr val="accent6"/>
                </a:solidFill>
                <a:effectLst>
                  <a:outerShdw blurRad="50800" dist="12700" dir="5400000" algn="tl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cxnSp>
        <p:nvCxnSpPr>
          <p:cNvPr id="117" name="Straight Connector 116"/>
          <p:cNvCxnSpPr/>
          <p:nvPr/>
        </p:nvCxnSpPr>
        <p:spPr>
          <a:xfrm>
            <a:off x="457200" y="2124166"/>
            <a:ext cx="4189412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455612" y="1976117"/>
            <a:ext cx="0" cy="3048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1728857" y="1976117"/>
            <a:ext cx="0" cy="3048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542212" y="2124166"/>
            <a:ext cx="4189412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57200" y="2124166"/>
            <a:ext cx="237744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9599612" y="2124166"/>
            <a:ext cx="2132012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Midsize </a:t>
            </a:r>
            <a:r>
              <a:rPr lang="en-US" smtClean="0"/>
              <a:t>Customers Are </a:t>
            </a:r>
            <a:r>
              <a:rPr lang="en-US" dirty="0" smtClean="0"/>
              <a:t>Thinking and Buying Differently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0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852E-6 -4.72357E-6 L -1.1852E-6 -0.0758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852E-6 -0.07587 L -1.1852E-6 -0.00161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852E-6 -4.72357E-6 L -1.1852E-6 -0.07587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852E-6 -0.07587 L -1.1852E-6 -0.00161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852E-6 -4.72357E-6 L -1.1852E-6 -0.07587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852E-6 -0.07587 L -1.1852E-6 -0.00161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852E-6 -4.72357E-6 L -1.1852E-6 -0.07587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852E-6 -0.07587 L -1.1852E-6 -0.00161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1596E-7 -1.48148E-6 L -0.16673 -1.48148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7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141740"/>
            <a:ext cx="12185649" cy="5494218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3" y="1141740"/>
            <a:ext cx="12188824" cy="5507866"/>
            <a:chOff x="2" y="1141740"/>
            <a:chExt cx="9144000" cy="5507866"/>
          </a:xfrm>
        </p:grpSpPr>
        <p:sp>
          <p:nvSpPr>
            <p:cNvPr id="81" name="Rectangle 80"/>
            <p:cNvSpPr/>
            <p:nvPr/>
          </p:nvSpPr>
          <p:spPr>
            <a:xfrm>
              <a:off x="2" y="1141740"/>
              <a:ext cx="9141618" cy="5507866"/>
            </a:xfrm>
            <a:prstGeom prst="rect">
              <a:avLst/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 flipV="1">
              <a:off x="2" y="6521972"/>
              <a:ext cx="9144000" cy="127634"/>
            </a:xfrm>
            <a:prstGeom prst="rect">
              <a:avLst/>
            </a:prstGeom>
            <a:gradFill>
              <a:gsLst>
                <a:gs pos="0">
                  <a:srgbClr val="000000">
                    <a:alpha val="5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2165351" y="3124201"/>
            <a:ext cx="1797050" cy="1797050"/>
          </a:xfrm>
          <a:prstGeom prst="ellipse">
            <a:avLst/>
          </a:prstGeom>
          <a:solidFill>
            <a:schemeClr val="accent6">
              <a:alpha val="4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86" name="Oval 85"/>
          <p:cNvSpPr/>
          <p:nvPr/>
        </p:nvSpPr>
        <p:spPr>
          <a:xfrm>
            <a:off x="1861030" y="2826424"/>
            <a:ext cx="2405501" cy="24055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 and Marketing Engagement Model</a:t>
            </a:r>
            <a:endParaRPr lang="en-US" dirty="0"/>
          </a:p>
        </p:txBody>
      </p:sp>
      <p:grpSp>
        <p:nvGrpSpPr>
          <p:cNvPr id="60" name="green"/>
          <p:cNvGrpSpPr/>
          <p:nvPr/>
        </p:nvGrpSpPr>
        <p:grpSpPr>
          <a:xfrm>
            <a:off x="880542" y="1733619"/>
            <a:ext cx="4373845" cy="4110154"/>
            <a:chOff x="880542" y="1788211"/>
            <a:chExt cx="4373845" cy="4110154"/>
          </a:xfrm>
        </p:grpSpPr>
        <p:grpSp>
          <p:nvGrpSpPr>
            <p:cNvPr id="12" name="Group 11"/>
            <p:cNvGrpSpPr/>
            <p:nvPr/>
          </p:nvGrpSpPr>
          <p:grpSpPr>
            <a:xfrm>
              <a:off x="1301666" y="2319566"/>
              <a:ext cx="3519722" cy="3519722"/>
              <a:chOff x="1246576" y="1700621"/>
              <a:chExt cx="4258864" cy="4258864"/>
            </a:xfrm>
          </p:grpSpPr>
          <p:sp>
            <p:nvSpPr>
              <p:cNvPr id="11" name="Donut 10"/>
              <p:cNvSpPr/>
              <p:nvPr/>
            </p:nvSpPr>
            <p:spPr>
              <a:xfrm>
                <a:off x="1923407" y="2379977"/>
                <a:ext cx="2910657" cy="2910657"/>
              </a:xfrm>
              <a:prstGeom prst="donut">
                <a:avLst>
                  <a:gd name="adj" fmla="val 13270"/>
                </a:avLst>
              </a:prstGeom>
              <a:solidFill>
                <a:schemeClr val="accent5">
                  <a:lumMod val="75000"/>
                  <a:alpha val="3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1246576" y="1700621"/>
                <a:ext cx="4258864" cy="4258864"/>
                <a:chOff x="3259811" y="1119087"/>
                <a:chExt cx="5153227" cy="5153227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3259811" y="1119087"/>
                  <a:ext cx="5153227" cy="5153227"/>
                </a:xfrm>
                <a:prstGeom prst="ellipse">
                  <a:avLst/>
                </a:prstGeom>
                <a:noFill/>
                <a:ln w="19050" cap="rnd">
                  <a:solidFill>
                    <a:schemeClr val="bg1">
                      <a:alpha val="76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Donut 40"/>
                <p:cNvSpPr/>
                <p:nvPr/>
              </p:nvSpPr>
              <p:spPr>
                <a:xfrm>
                  <a:off x="3908677" y="1752203"/>
                  <a:ext cx="3855495" cy="3894050"/>
                </a:xfrm>
                <a:prstGeom prst="donut">
                  <a:avLst>
                    <a:gd name="adj" fmla="val 5123"/>
                  </a:avLst>
                </a:prstGeom>
                <a:solidFill>
                  <a:srgbClr val="FFFFFF">
                    <a:alpha val="34000"/>
                  </a:srgbClr>
                </a:solidFill>
                <a:ln w="9525" cap="rnd">
                  <a:noFill/>
                  <a:prstDash val="solid"/>
                </a:ln>
                <a:effectLst>
                  <a:outerShdw blurRad="50800" dist="50800" dir="5400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2" name="Oval 41"/>
              <p:cNvSpPr/>
              <p:nvPr/>
            </p:nvSpPr>
            <p:spPr>
              <a:xfrm>
                <a:off x="2182596" y="2636641"/>
                <a:ext cx="2386823" cy="2386823"/>
              </a:xfrm>
              <a:prstGeom prst="ellipse">
                <a:avLst/>
              </a:prstGeom>
              <a:blipFill dpi="0"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tile tx="0" ty="0" sx="100000" sy="100000" flip="none" algn="ctr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880542" y="4185569"/>
              <a:ext cx="1712800" cy="1712796"/>
              <a:chOff x="7948316" y="976215"/>
              <a:chExt cx="803647" cy="80364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6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83000">
                    <a:schemeClr val="accent6">
                      <a:lumMod val="54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sz="1400" kern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205127" y="1788211"/>
              <a:ext cx="1712800" cy="1712796"/>
              <a:chOff x="7948316" y="976215"/>
              <a:chExt cx="803647" cy="803645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9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83000">
                    <a:schemeClr val="accent6">
                      <a:lumMod val="54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sz="1400" kern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541587" y="4185569"/>
              <a:ext cx="1712800" cy="1712796"/>
              <a:chOff x="7948316" y="976215"/>
              <a:chExt cx="803647" cy="803645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83000">
                    <a:schemeClr val="accent6">
                      <a:lumMod val="54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sz="1400" kern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419917" y="2376843"/>
              <a:ext cx="127060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>
                  <a:solidFill>
                    <a:schemeClr val="bg1"/>
                  </a:solidFill>
                </a:rPr>
                <a:t>Social Networks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85611" y="4897312"/>
              <a:ext cx="1270608" cy="3139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>
                  <a:solidFill>
                    <a:schemeClr val="bg1"/>
                  </a:solidFill>
                </a:rPr>
                <a:t>Engage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2457" y="4897312"/>
              <a:ext cx="1270608" cy="3139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>
                  <a:solidFill>
                    <a:schemeClr val="bg1"/>
                  </a:solidFill>
                </a:rPr>
                <a:t>Educate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purple"/>
          <p:cNvGrpSpPr/>
          <p:nvPr/>
        </p:nvGrpSpPr>
        <p:grpSpPr>
          <a:xfrm>
            <a:off x="880542" y="1733619"/>
            <a:ext cx="4373845" cy="4110154"/>
            <a:chOff x="880542" y="1788211"/>
            <a:chExt cx="4373845" cy="4110154"/>
          </a:xfrm>
        </p:grpSpPr>
        <p:grpSp>
          <p:nvGrpSpPr>
            <p:cNvPr id="62" name="Group 61"/>
            <p:cNvGrpSpPr/>
            <p:nvPr/>
          </p:nvGrpSpPr>
          <p:grpSpPr>
            <a:xfrm>
              <a:off x="1301666" y="2319566"/>
              <a:ext cx="3519722" cy="3519722"/>
              <a:chOff x="1246576" y="1700621"/>
              <a:chExt cx="4258864" cy="4258864"/>
            </a:xfrm>
          </p:grpSpPr>
          <p:sp>
            <p:nvSpPr>
              <p:cNvPr id="75" name="Donut 74"/>
              <p:cNvSpPr/>
              <p:nvPr/>
            </p:nvSpPr>
            <p:spPr>
              <a:xfrm>
                <a:off x="1923407" y="2379977"/>
                <a:ext cx="2910657" cy="2910657"/>
              </a:xfrm>
              <a:prstGeom prst="donut">
                <a:avLst>
                  <a:gd name="adj" fmla="val 1327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1246576" y="1700621"/>
                <a:ext cx="4258864" cy="4258864"/>
                <a:chOff x="3259811" y="1119087"/>
                <a:chExt cx="5153227" cy="5153227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3259811" y="1119087"/>
                  <a:ext cx="5153227" cy="5153227"/>
                </a:xfrm>
                <a:prstGeom prst="ellipse">
                  <a:avLst/>
                </a:prstGeom>
                <a:noFill/>
                <a:ln w="19050" cap="rnd">
                  <a:solidFill>
                    <a:schemeClr val="bg1">
                      <a:alpha val="76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Donut 79"/>
                <p:cNvSpPr/>
                <p:nvPr/>
              </p:nvSpPr>
              <p:spPr>
                <a:xfrm>
                  <a:off x="3908677" y="1752203"/>
                  <a:ext cx="3855495" cy="3894050"/>
                </a:xfrm>
                <a:prstGeom prst="donut">
                  <a:avLst>
                    <a:gd name="adj" fmla="val 5123"/>
                  </a:avLst>
                </a:prstGeom>
                <a:solidFill>
                  <a:srgbClr val="FFFFFF">
                    <a:alpha val="34000"/>
                  </a:srgbClr>
                </a:solidFill>
                <a:ln w="9525" cap="rnd">
                  <a:noFill/>
                  <a:prstDash val="solid"/>
                </a:ln>
                <a:effectLst>
                  <a:outerShdw blurRad="50800" dist="50800" dir="5400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77" name="Oval 76"/>
              <p:cNvSpPr/>
              <p:nvPr/>
            </p:nvSpPr>
            <p:spPr>
              <a:xfrm>
                <a:off x="2182596" y="2636641"/>
                <a:ext cx="2386823" cy="2386823"/>
              </a:xfrm>
              <a:prstGeom prst="ellipse">
                <a:avLst/>
              </a:prstGeom>
              <a:blipFill dpi="0"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tile tx="0" ty="0" sx="100000" sy="100000" flip="none" algn="ctr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538864" y="3401781"/>
                <a:ext cx="1674293" cy="85654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FFFFFF"/>
                    </a:solidFill>
                    <a:effectLst>
                      <a:outerShdw blurRad="25400" dist="127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Old Sales </a:t>
                </a:r>
                <a:br>
                  <a:rPr lang="en-US" sz="2000" dirty="0" smtClean="0">
                    <a:solidFill>
                      <a:srgbClr val="FFFFFF"/>
                    </a:solidFill>
                    <a:effectLst>
                      <a:outerShdw blurRad="25400" dist="127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</a:br>
                <a:r>
                  <a:rPr lang="en-US" sz="2000" dirty="0" smtClean="0">
                    <a:solidFill>
                      <a:srgbClr val="FFFFFF"/>
                    </a:solidFill>
                    <a:effectLst>
                      <a:outerShdw blurRad="25400" dist="127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Model</a:t>
                </a:r>
                <a:endParaRPr lang="en-US" sz="2000" dirty="0">
                  <a:solidFill>
                    <a:srgbClr val="FFFFFF"/>
                  </a:solidFill>
                  <a:effectLst>
                    <a:outerShdw blurRad="25400" dist="127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80542" y="4185569"/>
              <a:ext cx="1712800" cy="1712796"/>
              <a:chOff x="7948316" y="976215"/>
              <a:chExt cx="803647" cy="803645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sz="1400" kern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2205127" y="1788211"/>
              <a:ext cx="1712800" cy="1712796"/>
              <a:chOff x="7948316" y="976215"/>
              <a:chExt cx="803647" cy="803645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541587" y="4185569"/>
              <a:ext cx="1712800" cy="1712796"/>
              <a:chOff x="7948316" y="976215"/>
              <a:chExt cx="803647" cy="803645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sz="1400" kern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2419917" y="2493799"/>
              <a:ext cx="127060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>
                  <a:solidFill>
                    <a:schemeClr val="bg1"/>
                  </a:solidFill>
                </a:rPr>
                <a:t>Cold Calls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785611" y="4786513"/>
              <a:ext cx="127060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>
                  <a:solidFill>
                    <a:schemeClr val="bg1"/>
                  </a:solidFill>
                </a:rPr>
                <a:t>Qualify Leads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92457" y="4786513"/>
              <a:ext cx="127060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mtClean="0">
                  <a:solidFill>
                    <a:schemeClr val="bg1"/>
                  </a:solidFill>
                </a:rPr>
                <a:t>Sales</a:t>
              </a:r>
              <a:br>
                <a:rPr lang="en-US" smtClean="0">
                  <a:solidFill>
                    <a:schemeClr val="bg1"/>
                  </a:solidFill>
                </a:rPr>
              </a:br>
              <a:r>
                <a:rPr lang="en-US" smtClean="0">
                  <a:solidFill>
                    <a:schemeClr val="bg1"/>
                  </a:solidFill>
                </a:rPr>
                <a:t>Demos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6142502" y="1760980"/>
            <a:ext cx="5152651" cy="114299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ctr" anchorCtr="0">
            <a:noAutofit/>
          </a:bodyPr>
          <a:lstStyle/>
          <a:p>
            <a:pPr marL="0" lvl="2">
              <a:lnSpc>
                <a:spcPct val="90000"/>
              </a:lnSpc>
              <a:spcAft>
                <a:spcPts val="1800"/>
              </a:spcAft>
              <a:buClr>
                <a:srgbClr val="F37528"/>
              </a:buClr>
              <a:buSzPct val="80000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  <a:t>Customers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  <a:t>research on-line </a:t>
            </a:r>
            <a:br>
              <a:rPr lang="en-US" sz="24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24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  <a:t>(web, social media, </a:t>
            </a:r>
            <a:r>
              <a:rPr lang="en-US" sz="240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  <a:t>blogs</a:t>
            </a:r>
            <a:r>
              <a:rPr lang="en-US" sz="2400" smtClean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en-US" sz="2400" dirty="0">
              <a:solidFill>
                <a:schemeClr val="bg1"/>
              </a:solidFill>
              <a:effectLst>
                <a:outerShdw blurRad="50800" dist="12700" dir="5400000" algn="ctr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142502" y="3300583"/>
            <a:ext cx="5152651" cy="114299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ctr" anchorCtr="0">
            <a:noAutofit/>
          </a:bodyPr>
          <a:lstStyle/>
          <a:p>
            <a:pPr marL="0" lvl="2">
              <a:lnSpc>
                <a:spcPct val="90000"/>
              </a:lnSpc>
              <a:spcAft>
                <a:spcPts val="1800"/>
              </a:spcAft>
              <a:buClr>
                <a:srgbClr val="F37528"/>
              </a:buClr>
              <a:buSzPct val="80000"/>
            </a:pPr>
            <a:r>
              <a:rPr lang="en-US" sz="240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  <a:t>Our opportunity is to engage and educate them during the process</a:t>
            </a:r>
            <a:endParaRPr lang="en-US" sz="2400" dirty="0">
              <a:solidFill>
                <a:schemeClr val="bg1"/>
              </a:solidFill>
              <a:effectLst>
                <a:outerShdw blurRad="50800" dist="12700" dir="5400000" algn="ctr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142502" y="4840185"/>
            <a:ext cx="5152651" cy="114299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ctr" anchorCtr="0">
            <a:noAutofit/>
          </a:bodyPr>
          <a:lstStyle/>
          <a:p>
            <a:pPr marL="0" lvl="2">
              <a:lnSpc>
                <a:spcPct val="90000"/>
              </a:lnSpc>
              <a:spcAft>
                <a:spcPts val="1800"/>
              </a:spcAft>
              <a:buClr>
                <a:srgbClr val="F37528"/>
              </a:buClr>
              <a:buSzPct val="80000"/>
            </a:pPr>
            <a:r>
              <a:rPr lang="en-US" sz="24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  <a:t>Customer i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  <a:t>ntelligence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000000">
                      <a:alpha val="40000"/>
                    </a:srgbClr>
                  </a:outerShdw>
                </a:effectLst>
              </a:rPr>
              <a:t>and analytics will drive our targeted approach 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6124131" y="3102277"/>
            <a:ext cx="5544241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124131" y="4641880"/>
            <a:ext cx="5544241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306355" y="3670891"/>
            <a:ext cx="15103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FFCC00"/>
                </a:solidFill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a:rPr>
              <a:t>New Sales </a:t>
            </a:r>
            <a:br>
              <a:rPr lang="en-US" sz="2000" dirty="0" smtClean="0">
                <a:solidFill>
                  <a:srgbClr val="FFCC00"/>
                </a:solidFill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000" dirty="0" smtClean="0">
                <a:solidFill>
                  <a:srgbClr val="FFCC00"/>
                </a:solidFill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a:rPr>
              <a:t>Model</a:t>
            </a:r>
            <a:endParaRPr lang="en-US" sz="2000" dirty="0">
              <a:solidFill>
                <a:srgbClr val="FFCC00"/>
              </a:solidFill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" y="1079966"/>
            <a:ext cx="12188822" cy="114101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91"/>
            <a:endParaRPr lang="en-US" sz="14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8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7" grpId="0"/>
      <p:bldP spid="88" grpId="0"/>
      <p:bldP spid="94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C:\Users\chariti\Downloads\iStock_000029313638Larg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8953" cy="664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oup 122"/>
          <p:cNvGrpSpPr/>
          <p:nvPr/>
        </p:nvGrpSpPr>
        <p:grpSpPr>
          <a:xfrm>
            <a:off x="3" y="1079966"/>
            <a:ext cx="12188824" cy="5569640"/>
            <a:chOff x="2" y="1079966"/>
            <a:chExt cx="9144000" cy="5569640"/>
          </a:xfrm>
        </p:grpSpPr>
        <p:sp>
          <p:nvSpPr>
            <p:cNvPr id="124" name="Rectangle 123"/>
            <p:cNvSpPr/>
            <p:nvPr/>
          </p:nvSpPr>
          <p:spPr>
            <a:xfrm>
              <a:off x="2" y="1079966"/>
              <a:ext cx="9141618" cy="5569640"/>
            </a:xfrm>
            <a:prstGeom prst="rect">
              <a:avLst/>
            </a:prstGeom>
            <a:solidFill>
              <a:srgbClr val="000000">
                <a:alpha val="7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 flipV="1">
              <a:off x="2" y="6521972"/>
              <a:ext cx="9144000" cy="127634"/>
            </a:xfrm>
            <a:prstGeom prst="rect">
              <a:avLst/>
            </a:prstGeom>
            <a:gradFill>
              <a:gsLst>
                <a:gs pos="0">
                  <a:srgbClr val="000000">
                    <a:alpha val="3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</a:endParaRPr>
            </a:p>
          </p:txBody>
        </p:sp>
      </p:grpSp>
      <p:sp>
        <p:nvSpPr>
          <p:cNvPr id="241" name="Pentagon 240"/>
          <p:cNvSpPr/>
          <p:nvPr/>
        </p:nvSpPr>
        <p:spPr>
          <a:xfrm rot="10800000">
            <a:off x="6627941" y="1281114"/>
            <a:ext cx="5561012" cy="5348286"/>
          </a:xfrm>
          <a:prstGeom prst="homePlate">
            <a:avLst>
              <a:gd name="adj" fmla="val 21349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1000"/>
                </a:srgbClr>
              </a:gs>
            </a:gsLst>
            <a:lin ang="480000" scaled="0"/>
            <a:tileRect/>
          </a:gra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385814"/>
            <a:endParaRPr lang="en-US" sz="1100" dirty="0">
              <a:solidFill>
                <a:schemeClr val="bg1"/>
              </a:solidFill>
              <a:ea typeface="Arial" pitchFamily="-107" charset="0"/>
              <a:cs typeface="Arial" pitchFamily="-107" charset="0"/>
            </a:endParaRPr>
          </a:p>
        </p:txBody>
      </p:sp>
      <p:sp>
        <p:nvSpPr>
          <p:cNvPr id="132" name="Pentagon 131"/>
          <p:cNvSpPr/>
          <p:nvPr/>
        </p:nvSpPr>
        <p:spPr>
          <a:xfrm>
            <a:off x="0" y="1281114"/>
            <a:ext cx="5561012" cy="5348286"/>
          </a:xfrm>
          <a:prstGeom prst="homePlate">
            <a:avLst>
              <a:gd name="adj" fmla="val 21349"/>
            </a:avLst>
          </a:prstGeom>
          <a:gradFill flip="none" rotWithShape="1">
            <a:gsLst>
              <a:gs pos="0">
                <a:srgbClr val="FFFFFF">
                  <a:alpha val="32000"/>
                </a:srgbClr>
              </a:gs>
              <a:gs pos="100000">
                <a:srgbClr val="FFFFFF">
                  <a:alpha val="1000"/>
                </a:srgbClr>
              </a:gs>
            </a:gsLst>
            <a:lin ang="480000" scaled="0"/>
            <a:tileRect/>
          </a:gra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385814"/>
            <a:endParaRPr lang="en-US" sz="1100" dirty="0">
              <a:solidFill>
                <a:schemeClr val="bg1"/>
              </a:solidFill>
              <a:ea typeface="Arial" pitchFamily="-107" charset="0"/>
              <a:cs typeface="Arial" pitchFamily="-107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038599" y="3099204"/>
            <a:ext cx="2111626" cy="1956636"/>
            <a:chOff x="5087546" y="2746822"/>
            <a:chExt cx="2111626" cy="1956636"/>
          </a:xfrm>
        </p:grpSpPr>
        <p:grpSp>
          <p:nvGrpSpPr>
            <p:cNvPr id="8" name="Group 7"/>
            <p:cNvGrpSpPr/>
            <p:nvPr/>
          </p:nvGrpSpPr>
          <p:grpSpPr>
            <a:xfrm>
              <a:off x="5165041" y="2746822"/>
              <a:ext cx="1956636" cy="1956636"/>
              <a:chOff x="5116094" y="2746822"/>
              <a:chExt cx="1956636" cy="1956636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5116094" y="2746822"/>
                <a:ext cx="1956636" cy="1956636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5188819" y="2819546"/>
                <a:ext cx="1811187" cy="1811188"/>
                <a:chOff x="2951162" y="3680460"/>
                <a:chExt cx="2651760" cy="2651760"/>
              </a:xfrm>
              <a:effectLst>
                <a:outerShdw blurRad="76200" dist="25400" dir="5400000" algn="t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954972" y="3684270"/>
                  <a:ext cx="2644140" cy="2644140"/>
                </a:xfrm>
                <a:prstGeom prst="ellipse">
                  <a:avLst/>
                </a:prstGeom>
                <a:gradFill flip="none" rotWithShape="1">
                  <a:gsLst>
                    <a:gs pos="833">
                      <a:srgbClr val="005570"/>
                    </a:gs>
                    <a:gs pos="50000">
                      <a:srgbClr val="007DA2"/>
                    </a:gs>
                    <a:gs pos="100000">
                      <a:srgbClr val="4FAEE9"/>
                    </a:gs>
                  </a:gsLst>
                  <a:lin ang="162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spcFirstLastPara="0" vert="horz" wrap="none" lIns="132492" tIns="94392" rIns="132492" bIns="94392" numCol="1" spcCol="1270" anchor="ctr" anchorCtr="0">
                  <a:noAutofit/>
                </a:bodyPr>
                <a:lstStyle/>
                <a:p>
                  <a:pPr algn="ctr" defTabSz="88874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kern="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2951162" y="3680460"/>
                  <a:ext cx="2651760" cy="2651760"/>
                </a:xfrm>
                <a:prstGeom prst="ellipse">
                  <a:avLst/>
                </a:prstGeom>
                <a:blipFill dpi="0" rotWithShape="1">
                  <a:blip r:embed="rId4" cstate="email">
                    <a:alphaModFix amt="22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tile tx="0" ty="6032500" sx="100000" sy="100000" flip="none" algn="ctr"/>
                </a:blip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9" name="Rectangle 188"/>
            <p:cNvSpPr/>
            <p:nvPr/>
          </p:nvSpPr>
          <p:spPr>
            <a:xfrm>
              <a:off x="5087546" y="3458873"/>
              <a:ext cx="2111626" cy="595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 smtClean="0">
                  <a:solidFill>
                    <a:srgbClr val="FFFFFF"/>
                  </a:solidFill>
                </a:rPr>
                <a:t>Driving New </a:t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r>
                <a:rPr lang="en-US" b="1" dirty="0" smtClean="0">
                  <a:solidFill>
                    <a:srgbClr val="FFFFFF"/>
                  </a:solidFill>
                </a:rPr>
                <a:t>IT Needs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42" name="Group 1041"/>
          <p:cNvGrpSpPr/>
          <p:nvPr/>
        </p:nvGrpSpPr>
        <p:grpSpPr>
          <a:xfrm>
            <a:off x="3666086" y="1982845"/>
            <a:ext cx="800894" cy="800890"/>
            <a:chOff x="3268267" y="2133600"/>
            <a:chExt cx="986926" cy="986920"/>
          </a:xfrm>
        </p:grpSpPr>
        <p:grpSp>
          <p:nvGrpSpPr>
            <p:cNvPr id="148" name="Group 147"/>
            <p:cNvGrpSpPr/>
            <p:nvPr/>
          </p:nvGrpSpPr>
          <p:grpSpPr>
            <a:xfrm>
              <a:off x="3268267" y="2133600"/>
              <a:ext cx="986926" cy="986920"/>
              <a:chOff x="7948316" y="1797153"/>
              <a:chExt cx="803647" cy="803645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50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>
                <a:gsLst>
                  <a:gs pos="97917">
                    <a:srgbClr val="272848">
                      <a:lumMod val="78000"/>
                      <a:lumOff val="22000"/>
                    </a:srgbClr>
                  </a:gs>
                  <a:gs pos="54000">
                    <a:srgbClr val="272848">
                      <a:lumMod val="60000"/>
                      <a:lumOff val="40000"/>
                    </a:srgbClr>
                  </a:gs>
                  <a:gs pos="0">
                    <a:srgbClr val="272848">
                      <a:lumMod val="40000"/>
                      <a:lumOff val="60000"/>
                    </a:srgb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173" name="Group 172"/>
            <p:cNvGrpSpPr>
              <a:grpSpLocks noChangeAspect="1"/>
            </p:cNvGrpSpPr>
            <p:nvPr/>
          </p:nvGrpSpPr>
          <p:grpSpPr>
            <a:xfrm>
              <a:off x="3496236" y="2273530"/>
              <a:ext cx="609552" cy="649372"/>
              <a:chOff x="3825875" y="2630488"/>
              <a:chExt cx="1822450" cy="1941512"/>
            </a:xfrm>
          </p:grpSpPr>
          <p:sp>
            <p:nvSpPr>
              <p:cNvPr id="174" name="Freeform 1"/>
              <p:cNvSpPr>
                <a:spLocks noChangeArrowheads="1"/>
              </p:cNvSpPr>
              <p:nvPr/>
            </p:nvSpPr>
            <p:spPr bwMode="auto">
              <a:xfrm>
                <a:off x="4714875" y="3408363"/>
                <a:ext cx="933450" cy="925512"/>
              </a:xfrm>
              <a:custGeom>
                <a:avLst/>
                <a:gdLst>
                  <a:gd name="T0" fmla="*/ 1296 w 2595"/>
                  <a:gd name="T1" fmla="*/ 0 h 2569"/>
                  <a:gd name="T2" fmla="*/ 1296 w 2595"/>
                  <a:gd name="T3" fmla="*/ 0 h 2569"/>
                  <a:gd name="T4" fmla="*/ 0 w 2595"/>
                  <a:gd name="T5" fmla="*/ 1296 h 2569"/>
                  <a:gd name="T6" fmla="*/ 1296 w 2595"/>
                  <a:gd name="T7" fmla="*/ 2568 h 2569"/>
                  <a:gd name="T8" fmla="*/ 2594 w 2595"/>
                  <a:gd name="T9" fmla="*/ 1296 h 2569"/>
                  <a:gd name="T10" fmla="*/ 1296 w 2595"/>
                  <a:gd name="T11" fmla="*/ 0 h 2569"/>
                  <a:gd name="T12" fmla="*/ 1577 w 2595"/>
                  <a:gd name="T13" fmla="*/ 1194 h 2569"/>
                  <a:gd name="T14" fmla="*/ 1577 w 2595"/>
                  <a:gd name="T15" fmla="*/ 1194 h 2569"/>
                  <a:gd name="T16" fmla="*/ 1068 w 2595"/>
                  <a:gd name="T17" fmla="*/ 1983 h 2569"/>
                  <a:gd name="T18" fmla="*/ 991 w 2595"/>
                  <a:gd name="T19" fmla="*/ 2034 h 2569"/>
                  <a:gd name="T20" fmla="*/ 838 w 2595"/>
                  <a:gd name="T21" fmla="*/ 2161 h 2569"/>
                  <a:gd name="T22" fmla="*/ 762 w 2595"/>
                  <a:gd name="T23" fmla="*/ 1958 h 2569"/>
                  <a:gd name="T24" fmla="*/ 711 w 2595"/>
                  <a:gd name="T25" fmla="*/ 1881 h 2569"/>
                  <a:gd name="T26" fmla="*/ 584 w 2595"/>
                  <a:gd name="T27" fmla="*/ 1627 h 2569"/>
                  <a:gd name="T28" fmla="*/ 432 w 2595"/>
                  <a:gd name="T29" fmla="*/ 1525 h 2569"/>
                  <a:gd name="T30" fmla="*/ 686 w 2595"/>
                  <a:gd name="T31" fmla="*/ 1372 h 2569"/>
                  <a:gd name="T32" fmla="*/ 889 w 2595"/>
                  <a:gd name="T33" fmla="*/ 1627 h 2569"/>
                  <a:gd name="T34" fmla="*/ 940 w 2595"/>
                  <a:gd name="T35" fmla="*/ 1704 h 2569"/>
                  <a:gd name="T36" fmla="*/ 1475 w 2595"/>
                  <a:gd name="T37" fmla="*/ 1017 h 2569"/>
                  <a:gd name="T38" fmla="*/ 2111 w 2595"/>
                  <a:gd name="T39" fmla="*/ 509 h 2569"/>
                  <a:gd name="T40" fmla="*/ 2161 w 2595"/>
                  <a:gd name="T41" fmla="*/ 584 h 2569"/>
                  <a:gd name="T42" fmla="*/ 1577 w 2595"/>
                  <a:gd name="T43" fmla="*/ 1194 h 2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95" h="2569">
                    <a:moveTo>
                      <a:pt x="1296" y="0"/>
                    </a:moveTo>
                    <a:lnTo>
                      <a:pt x="1296" y="0"/>
                    </a:lnTo>
                    <a:cubicBezTo>
                      <a:pt x="584" y="0"/>
                      <a:pt x="0" y="584"/>
                      <a:pt x="0" y="1296"/>
                    </a:cubicBezTo>
                    <a:cubicBezTo>
                      <a:pt x="0" y="2009"/>
                      <a:pt x="584" y="2568"/>
                      <a:pt x="1296" y="2568"/>
                    </a:cubicBezTo>
                    <a:cubicBezTo>
                      <a:pt x="2009" y="2568"/>
                      <a:pt x="2594" y="2009"/>
                      <a:pt x="2594" y="1296"/>
                    </a:cubicBezTo>
                    <a:cubicBezTo>
                      <a:pt x="2594" y="584"/>
                      <a:pt x="2009" y="0"/>
                      <a:pt x="1296" y="0"/>
                    </a:cubicBezTo>
                    <a:close/>
                    <a:moveTo>
                      <a:pt x="1577" y="1194"/>
                    </a:moveTo>
                    <a:lnTo>
                      <a:pt x="1577" y="1194"/>
                    </a:lnTo>
                    <a:cubicBezTo>
                      <a:pt x="1347" y="1474"/>
                      <a:pt x="1169" y="1729"/>
                      <a:pt x="1068" y="1983"/>
                    </a:cubicBezTo>
                    <a:cubicBezTo>
                      <a:pt x="991" y="2034"/>
                      <a:pt x="991" y="2034"/>
                      <a:pt x="991" y="2034"/>
                    </a:cubicBezTo>
                    <a:cubicBezTo>
                      <a:pt x="889" y="2085"/>
                      <a:pt x="864" y="2111"/>
                      <a:pt x="838" y="2161"/>
                    </a:cubicBezTo>
                    <a:cubicBezTo>
                      <a:pt x="813" y="2111"/>
                      <a:pt x="788" y="2034"/>
                      <a:pt x="762" y="1958"/>
                    </a:cubicBezTo>
                    <a:cubicBezTo>
                      <a:pt x="711" y="1881"/>
                      <a:pt x="711" y="1881"/>
                      <a:pt x="711" y="1881"/>
                    </a:cubicBezTo>
                    <a:cubicBezTo>
                      <a:pt x="661" y="1754"/>
                      <a:pt x="635" y="1678"/>
                      <a:pt x="584" y="1627"/>
                    </a:cubicBezTo>
                    <a:cubicBezTo>
                      <a:pt x="533" y="1576"/>
                      <a:pt x="483" y="1525"/>
                      <a:pt x="432" y="1525"/>
                    </a:cubicBezTo>
                    <a:cubicBezTo>
                      <a:pt x="533" y="1424"/>
                      <a:pt x="609" y="1372"/>
                      <a:pt x="686" y="1372"/>
                    </a:cubicBezTo>
                    <a:cubicBezTo>
                      <a:pt x="762" y="1372"/>
                      <a:pt x="838" y="1474"/>
                      <a:pt x="889" y="1627"/>
                    </a:cubicBezTo>
                    <a:cubicBezTo>
                      <a:pt x="940" y="1704"/>
                      <a:pt x="940" y="1704"/>
                      <a:pt x="940" y="1704"/>
                    </a:cubicBezTo>
                    <a:cubicBezTo>
                      <a:pt x="1068" y="1474"/>
                      <a:pt x="1245" y="1245"/>
                      <a:pt x="1475" y="1017"/>
                    </a:cubicBezTo>
                    <a:cubicBezTo>
                      <a:pt x="1678" y="813"/>
                      <a:pt x="1907" y="635"/>
                      <a:pt x="2111" y="509"/>
                    </a:cubicBezTo>
                    <a:cubicBezTo>
                      <a:pt x="2161" y="584"/>
                      <a:pt x="2161" y="584"/>
                      <a:pt x="2161" y="584"/>
                    </a:cubicBezTo>
                    <a:cubicBezTo>
                      <a:pt x="1984" y="711"/>
                      <a:pt x="1780" y="915"/>
                      <a:pt x="1577" y="11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5" name="Freeform 2"/>
              <p:cNvSpPr>
                <a:spLocks noChangeArrowheads="1"/>
              </p:cNvSpPr>
              <p:nvPr/>
            </p:nvSpPr>
            <p:spPr bwMode="auto">
              <a:xfrm>
                <a:off x="3825875" y="2630488"/>
                <a:ext cx="1484313" cy="1941512"/>
              </a:xfrm>
              <a:custGeom>
                <a:avLst/>
                <a:gdLst>
                  <a:gd name="T0" fmla="*/ 3764 w 4121"/>
                  <a:gd name="T1" fmla="*/ 4884 h 5394"/>
                  <a:gd name="T2" fmla="*/ 3764 w 4121"/>
                  <a:gd name="T3" fmla="*/ 4884 h 5394"/>
                  <a:gd name="T4" fmla="*/ 2341 w 4121"/>
                  <a:gd name="T5" fmla="*/ 3459 h 5394"/>
                  <a:gd name="T6" fmla="*/ 2646 w 4121"/>
                  <a:gd name="T7" fmla="*/ 2570 h 5394"/>
                  <a:gd name="T8" fmla="*/ 2621 w 4121"/>
                  <a:gd name="T9" fmla="*/ 2570 h 5394"/>
                  <a:gd name="T10" fmla="*/ 2468 w 4121"/>
                  <a:gd name="T11" fmla="*/ 2468 h 5394"/>
                  <a:gd name="T12" fmla="*/ 2391 w 4121"/>
                  <a:gd name="T13" fmla="*/ 2392 h 5394"/>
                  <a:gd name="T14" fmla="*/ 2951 w 4121"/>
                  <a:gd name="T15" fmla="*/ 1222 h 5394"/>
                  <a:gd name="T16" fmla="*/ 2977 w 4121"/>
                  <a:gd name="T17" fmla="*/ 433 h 5394"/>
                  <a:gd name="T18" fmla="*/ 2850 w 4121"/>
                  <a:gd name="T19" fmla="*/ 280 h 5394"/>
                  <a:gd name="T20" fmla="*/ 2544 w 4121"/>
                  <a:gd name="T21" fmla="*/ 76 h 5394"/>
                  <a:gd name="T22" fmla="*/ 1934 w 4121"/>
                  <a:gd name="T23" fmla="*/ 76 h 5394"/>
                  <a:gd name="T24" fmla="*/ 1628 w 4121"/>
                  <a:gd name="T25" fmla="*/ 103 h 5394"/>
                  <a:gd name="T26" fmla="*/ 1450 w 4121"/>
                  <a:gd name="T27" fmla="*/ 103 h 5394"/>
                  <a:gd name="T28" fmla="*/ 1145 w 4121"/>
                  <a:gd name="T29" fmla="*/ 458 h 5394"/>
                  <a:gd name="T30" fmla="*/ 1170 w 4121"/>
                  <a:gd name="T31" fmla="*/ 1298 h 5394"/>
                  <a:gd name="T32" fmla="*/ 1704 w 4121"/>
                  <a:gd name="T33" fmla="*/ 2367 h 5394"/>
                  <a:gd name="T34" fmla="*/ 1628 w 4121"/>
                  <a:gd name="T35" fmla="*/ 2443 h 5394"/>
                  <a:gd name="T36" fmla="*/ 1475 w 4121"/>
                  <a:gd name="T37" fmla="*/ 2545 h 5394"/>
                  <a:gd name="T38" fmla="*/ 1018 w 4121"/>
                  <a:gd name="T39" fmla="*/ 2773 h 5394"/>
                  <a:gd name="T40" fmla="*/ 77 w 4121"/>
                  <a:gd name="T41" fmla="*/ 3841 h 5394"/>
                  <a:gd name="T42" fmla="*/ 0 w 4121"/>
                  <a:gd name="T43" fmla="*/ 5164 h 5394"/>
                  <a:gd name="T44" fmla="*/ 2061 w 4121"/>
                  <a:gd name="T45" fmla="*/ 5393 h 5394"/>
                  <a:gd name="T46" fmla="*/ 4120 w 4121"/>
                  <a:gd name="T47" fmla="*/ 5164 h 5394"/>
                  <a:gd name="T48" fmla="*/ 4095 w 4121"/>
                  <a:gd name="T49" fmla="*/ 4858 h 5394"/>
                  <a:gd name="T50" fmla="*/ 3764 w 4121"/>
                  <a:gd name="T51" fmla="*/ 4884 h 5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21" h="5394">
                    <a:moveTo>
                      <a:pt x="3764" y="4884"/>
                    </a:moveTo>
                    <a:lnTo>
                      <a:pt x="3764" y="4884"/>
                    </a:lnTo>
                    <a:cubicBezTo>
                      <a:pt x="2977" y="4884"/>
                      <a:pt x="2341" y="4248"/>
                      <a:pt x="2341" y="3459"/>
                    </a:cubicBezTo>
                    <a:cubicBezTo>
                      <a:pt x="2341" y="3128"/>
                      <a:pt x="2443" y="2823"/>
                      <a:pt x="2646" y="2570"/>
                    </a:cubicBezTo>
                    <a:cubicBezTo>
                      <a:pt x="2621" y="2570"/>
                      <a:pt x="2621" y="2570"/>
                      <a:pt x="2621" y="2570"/>
                    </a:cubicBezTo>
                    <a:cubicBezTo>
                      <a:pt x="2570" y="2545"/>
                      <a:pt x="2544" y="2494"/>
                      <a:pt x="2468" y="2468"/>
                    </a:cubicBezTo>
                    <a:cubicBezTo>
                      <a:pt x="2443" y="2443"/>
                      <a:pt x="2417" y="2417"/>
                      <a:pt x="2391" y="2392"/>
                    </a:cubicBezTo>
                    <a:cubicBezTo>
                      <a:pt x="2697" y="2188"/>
                      <a:pt x="2951" y="1756"/>
                      <a:pt x="2951" y="1222"/>
                    </a:cubicBezTo>
                    <a:cubicBezTo>
                      <a:pt x="2977" y="1094"/>
                      <a:pt x="3001" y="637"/>
                      <a:pt x="2977" y="433"/>
                    </a:cubicBezTo>
                    <a:cubicBezTo>
                      <a:pt x="2951" y="280"/>
                      <a:pt x="2900" y="306"/>
                      <a:pt x="2850" y="280"/>
                    </a:cubicBezTo>
                    <a:cubicBezTo>
                      <a:pt x="2773" y="230"/>
                      <a:pt x="2697" y="103"/>
                      <a:pt x="2544" y="76"/>
                    </a:cubicBezTo>
                    <a:cubicBezTo>
                      <a:pt x="2341" y="0"/>
                      <a:pt x="2086" y="26"/>
                      <a:pt x="1934" y="76"/>
                    </a:cubicBezTo>
                    <a:cubicBezTo>
                      <a:pt x="1806" y="128"/>
                      <a:pt x="1755" y="103"/>
                      <a:pt x="1628" y="103"/>
                    </a:cubicBezTo>
                    <a:cubicBezTo>
                      <a:pt x="1577" y="103"/>
                      <a:pt x="1527" y="103"/>
                      <a:pt x="1450" y="103"/>
                    </a:cubicBezTo>
                    <a:cubicBezTo>
                      <a:pt x="1348" y="128"/>
                      <a:pt x="1195" y="255"/>
                      <a:pt x="1145" y="458"/>
                    </a:cubicBezTo>
                    <a:cubicBezTo>
                      <a:pt x="1068" y="687"/>
                      <a:pt x="1145" y="1247"/>
                      <a:pt x="1170" y="1298"/>
                    </a:cubicBezTo>
                    <a:cubicBezTo>
                      <a:pt x="1195" y="1781"/>
                      <a:pt x="1399" y="2188"/>
                      <a:pt x="1704" y="2367"/>
                    </a:cubicBezTo>
                    <a:cubicBezTo>
                      <a:pt x="1679" y="2392"/>
                      <a:pt x="1654" y="2417"/>
                      <a:pt x="1628" y="2443"/>
                    </a:cubicBezTo>
                    <a:cubicBezTo>
                      <a:pt x="1577" y="2468"/>
                      <a:pt x="1527" y="2519"/>
                      <a:pt x="1475" y="2545"/>
                    </a:cubicBezTo>
                    <a:cubicBezTo>
                      <a:pt x="1348" y="2647"/>
                      <a:pt x="1221" y="2721"/>
                      <a:pt x="1018" y="2773"/>
                    </a:cubicBezTo>
                    <a:cubicBezTo>
                      <a:pt x="534" y="2925"/>
                      <a:pt x="127" y="3307"/>
                      <a:pt x="77" y="3841"/>
                    </a:cubicBezTo>
                    <a:cubicBezTo>
                      <a:pt x="77" y="3841"/>
                      <a:pt x="77" y="3841"/>
                      <a:pt x="0" y="5164"/>
                    </a:cubicBezTo>
                    <a:cubicBezTo>
                      <a:pt x="0" y="5164"/>
                      <a:pt x="865" y="5393"/>
                      <a:pt x="2061" y="5393"/>
                    </a:cubicBezTo>
                    <a:cubicBezTo>
                      <a:pt x="3230" y="5393"/>
                      <a:pt x="4120" y="5164"/>
                      <a:pt x="4120" y="5164"/>
                    </a:cubicBezTo>
                    <a:cubicBezTo>
                      <a:pt x="4095" y="4858"/>
                      <a:pt x="4095" y="4858"/>
                      <a:pt x="4095" y="4858"/>
                    </a:cubicBezTo>
                    <a:cubicBezTo>
                      <a:pt x="3993" y="4884"/>
                      <a:pt x="3891" y="4884"/>
                      <a:pt x="3764" y="488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ker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90" name="TextBox 189"/>
          <p:cNvSpPr txBox="1"/>
          <p:nvPr/>
        </p:nvSpPr>
        <p:spPr>
          <a:xfrm>
            <a:off x="557696" y="204072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Improve Employee Productivity</a:t>
            </a:r>
          </a:p>
        </p:txBody>
      </p:sp>
      <p:grpSp>
        <p:nvGrpSpPr>
          <p:cNvPr id="1041" name="Group 1040"/>
          <p:cNvGrpSpPr/>
          <p:nvPr/>
        </p:nvGrpSpPr>
        <p:grpSpPr>
          <a:xfrm>
            <a:off x="3666086" y="2868061"/>
            <a:ext cx="800894" cy="800890"/>
            <a:chOff x="3325743" y="3200400"/>
            <a:chExt cx="986926" cy="986920"/>
          </a:xfrm>
        </p:grpSpPr>
        <p:grpSp>
          <p:nvGrpSpPr>
            <p:cNvPr id="152" name="Group 151"/>
            <p:cNvGrpSpPr/>
            <p:nvPr/>
          </p:nvGrpSpPr>
          <p:grpSpPr>
            <a:xfrm>
              <a:off x="3325743" y="3200400"/>
              <a:ext cx="986926" cy="986920"/>
              <a:chOff x="7948316" y="1797153"/>
              <a:chExt cx="803647" cy="803645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54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>
                <a:gsLst>
                  <a:gs pos="97917">
                    <a:srgbClr val="272848">
                      <a:lumMod val="78000"/>
                      <a:lumOff val="22000"/>
                    </a:srgbClr>
                  </a:gs>
                  <a:gs pos="54000">
                    <a:srgbClr val="272848">
                      <a:lumMod val="60000"/>
                      <a:lumOff val="40000"/>
                    </a:srgbClr>
                  </a:gs>
                  <a:gs pos="0">
                    <a:srgbClr val="272848">
                      <a:lumMod val="40000"/>
                      <a:lumOff val="60000"/>
                    </a:srgb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182" name="Group 181"/>
            <p:cNvGrpSpPr>
              <a:grpSpLocks noChangeAspect="1"/>
            </p:cNvGrpSpPr>
            <p:nvPr/>
          </p:nvGrpSpPr>
          <p:grpSpPr>
            <a:xfrm>
              <a:off x="3547952" y="3352800"/>
              <a:ext cx="613302" cy="649972"/>
              <a:chOff x="6591300" y="2630488"/>
              <a:chExt cx="1831975" cy="1941512"/>
            </a:xfrm>
          </p:grpSpPr>
          <p:sp>
            <p:nvSpPr>
              <p:cNvPr id="183" name="Freeform 8"/>
              <p:cNvSpPr>
                <a:spLocks noChangeArrowheads="1"/>
              </p:cNvSpPr>
              <p:nvPr/>
            </p:nvSpPr>
            <p:spPr bwMode="auto">
              <a:xfrm>
                <a:off x="6591300" y="2630488"/>
                <a:ext cx="1493838" cy="1941512"/>
              </a:xfrm>
              <a:custGeom>
                <a:avLst/>
                <a:gdLst>
                  <a:gd name="T0" fmla="*/ 3791 w 4148"/>
                  <a:gd name="T1" fmla="*/ 4884 h 5394"/>
                  <a:gd name="T2" fmla="*/ 3791 w 4148"/>
                  <a:gd name="T3" fmla="*/ 4884 h 5394"/>
                  <a:gd name="T4" fmla="*/ 2341 w 4148"/>
                  <a:gd name="T5" fmla="*/ 3459 h 5394"/>
                  <a:gd name="T6" fmla="*/ 2646 w 4148"/>
                  <a:gd name="T7" fmla="*/ 2570 h 5394"/>
                  <a:gd name="T8" fmla="*/ 2646 w 4148"/>
                  <a:gd name="T9" fmla="*/ 2570 h 5394"/>
                  <a:gd name="T10" fmla="*/ 2494 w 4148"/>
                  <a:gd name="T11" fmla="*/ 2468 h 5394"/>
                  <a:gd name="T12" fmla="*/ 2417 w 4148"/>
                  <a:gd name="T13" fmla="*/ 2392 h 5394"/>
                  <a:gd name="T14" fmla="*/ 2977 w 4148"/>
                  <a:gd name="T15" fmla="*/ 1222 h 5394"/>
                  <a:gd name="T16" fmla="*/ 2977 w 4148"/>
                  <a:gd name="T17" fmla="*/ 433 h 5394"/>
                  <a:gd name="T18" fmla="*/ 2875 w 4148"/>
                  <a:gd name="T19" fmla="*/ 280 h 5394"/>
                  <a:gd name="T20" fmla="*/ 2570 w 4148"/>
                  <a:gd name="T21" fmla="*/ 76 h 5394"/>
                  <a:gd name="T22" fmla="*/ 1960 w 4148"/>
                  <a:gd name="T23" fmla="*/ 76 h 5394"/>
                  <a:gd name="T24" fmla="*/ 1628 w 4148"/>
                  <a:gd name="T25" fmla="*/ 103 h 5394"/>
                  <a:gd name="T26" fmla="*/ 1476 w 4148"/>
                  <a:gd name="T27" fmla="*/ 103 h 5394"/>
                  <a:gd name="T28" fmla="*/ 1145 w 4148"/>
                  <a:gd name="T29" fmla="*/ 458 h 5394"/>
                  <a:gd name="T30" fmla="*/ 1171 w 4148"/>
                  <a:gd name="T31" fmla="*/ 1298 h 5394"/>
                  <a:gd name="T32" fmla="*/ 1730 w 4148"/>
                  <a:gd name="T33" fmla="*/ 2367 h 5394"/>
                  <a:gd name="T34" fmla="*/ 1654 w 4148"/>
                  <a:gd name="T35" fmla="*/ 2443 h 5394"/>
                  <a:gd name="T36" fmla="*/ 1501 w 4148"/>
                  <a:gd name="T37" fmla="*/ 2545 h 5394"/>
                  <a:gd name="T38" fmla="*/ 1044 w 4148"/>
                  <a:gd name="T39" fmla="*/ 2773 h 5394"/>
                  <a:gd name="T40" fmla="*/ 102 w 4148"/>
                  <a:gd name="T41" fmla="*/ 3841 h 5394"/>
                  <a:gd name="T42" fmla="*/ 0 w 4148"/>
                  <a:gd name="T43" fmla="*/ 5164 h 5394"/>
                  <a:gd name="T44" fmla="*/ 2087 w 4148"/>
                  <a:gd name="T45" fmla="*/ 5393 h 5394"/>
                  <a:gd name="T46" fmla="*/ 4147 w 4148"/>
                  <a:gd name="T47" fmla="*/ 5164 h 5394"/>
                  <a:gd name="T48" fmla="*/ 4122 w 4148"/>
                  <a:gd name="T49" fmla="*/ 4858 h 5394"/>
                  <a:gd name="T50" fmla="*/ 3791 w 4148"/>
                  <a:gd name="T51" fmla="*/ 4884 h 5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48" h="5394">
                    <a:moveTo>
                      <a:pt x="3791" y="4884"/>
                    </a:moveTo>
                    <a:lnTo>
                      <a:pt x="3791" y="4884"/>
                    </a:lnTo>
                    <a:cubicBezTo>
                      <a:pt x="3002" y="4884"/>
                      <a:pt x="2341" y="4248"/>
                      <a:pt x="2341" y="3459"/>
                    </a:cubicBezTo>
                    <a:cubicBezTo>
                      <a:pt x="2341" y="3128"/>
                      <a:pt x="2468" y="2823"/>
                      <a:pt x="2646" y="2570"/>
                    </a:cubicBezTo>
                    <a:lnTo>
                      <a:pt x="2646" y="2570"/>
                    </a:lnTo>
                    <a:cubicBezTo>
                      <a:pt x="2595" y="2545"/>
                      <a:pt x="2544" y="2494"/>
                      <a:pt x="2494" y="2468"/>
                    </a:cubicBezTo>
                    <a:cubicBezTo>
                      <a:pt x="2468" y="2443"/>
                      <a:pt x="2442" y="2417"/>
                      <a:pt x="2417" y="2392"/>
                    </a:cubicBezTo>
                    <a:cubicBezTo>
                      <a:pt x="2722" y="2188"/>
                      <a:pt x="2951" y="1756"/>
                      <a:pt x="2977" y="1222"/>
                    </a:cubicBezTo>
                    <a:cubicBezTo>
                      <a:pt x="3002" y="1094"/>
                      <a:pt x="3002" y="637"/>
                      <a:pt x="2977" y="433"/>
                    </a:cubicBezTo>
                    <a:cubicBezTo>
                      <a:pt x="2951" y="280"/>
                      <a:pt x="2901" y="306"/>
                      <a:pt x="2875" y="280"/>
                    </a:cubicBezTo>
                    <a:cubicBezTo>
                      <a:pt x="2774" y="230"/>
                      <a:pt x="2697" y="103"/>
                      <a:pt x="2570" y="76"/>
                    </a:cubicBezTo>
                    <a:cubicBezTo>
                      <a:pt x="2367" y="0"/>
                      <a:pt x="2087" y="26"/>
                      <a:pt x="1960" y="76"/>
                    </a:cubicBezTo>
                    <a:cubicBezTo>
                      <a:pt x="1806" y="128"/>
                      <a:pt x="1756" y="103"/>
                      <a:pt x="1628" y="103"/>
                    </a:cubicBezTo>
                    <a:cubicBezTo>
                      <a:pt x="1578" y="103"/>
                      <a:pt x="1526" y="103"/>
                      <a:pt x="1476" y="103"/>
                    </a:cubicBezTo>
                    <a:cubicBezTo>
                      <a:pt x="1374" y="128"/>
                      <a:pt x="1196" y="255"/>
                      <a:pt x="1145" y="458"/>
                    </a:cubicBezTo>
                    <a:cubicBezTo>
                      <a:pt x="1094" y="687"/>
                      <a:pt x="1171" y="1247"/>
                      <a:pt x="1171" y="1298"/>
                    </a:cubicBezTo>
                    <a:cubicBezTo>
                      <a:pt x="1221" y="1781"/>
                      <a:pt x="1425" y="2188"/>
                      <a:pt x="1730" y="2367"/>
                    </a:cubicBezTo>
                    <a:cubicBezTo>
                      <a:pt x="1705" y="2392"/>
                      <a:pt x="1679" y="2417"/>
                      <a:pt x="1654" y="2443"/>
                    </a:cubicBezTo>
                    <a:cubicBezTo>
                      <a:pt x="1603" y="2468"/>
                      <a:pt x="1552" y="2519"/>
                      <a:pt x="1501" y="2545"/>
                    </a:cubicBezTo>
                    <a:cubicBezTo>
                      <a:pt x="1374" y="2647"/>
                      <a:pt x="1221" y="2721"/>
                      <a:pt x="1044" y="2773"/>
                    </a:cubicBezTo>
                    <a:cubicBezTo>
                      <a:pt x="535" y="2925"/>
                      <a:pt x="128" y="3307"/>
                      <a:pt x="102" y="3841"/>
                    </a:cubicBezTo>
                    <a:cubicBezTo>
                      <a:pt x="102" y="3841"/>
                      <a:pt x="102" y="3841"/>
                      <a:pt x="0" y="5164"/>
                    </a:cubicBezTo>
                    <a:cubicBezTo>
                      <a:pt x="0" y="5164"/>
                      <a:pt x="865" y="5393"/>
                      <a:pt x="2087" y="5393"/>
                    </a:cubicBezTo>
                    <a:cubicBezTo>
                      <a:pt x="3256" y="5393"/>
                      <a:pt x="4147" y="5164"/>
                      <a:pt x="4147" y="5164"/>
                    </a:cubicBezTo>
                    <a:cubicBezTo>
                      <a:pt x="4122" y="4858"/>
                      <a:pt x="4122" y="4858"/>
                      <a:pt x="4122" y="4858"/>
                    </a:cubicBezTo>
                    <a:cubicBezTo>
                      <a:pt x="4020" y="4884"/>
                      <a:pt x="3893" y="4884"/>
                      <a:pt x="3791" y="488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" name="Freeform 9"/>
              <p:cNvSpPr>
                <a:spLocks noChangeArrowheads="1"/>
              </p:cNvSpPr>
              <p:nvPr/>
            </p:nvSpPr>
            <p:spPr bwMode="auto">
              <a:xfrm>
                <a:off x="7489825" y="3408363"/>
                <a:ext cx="933450" cy="925512"/>
              </a:xfrm>
              <a:custGeom>
                <a:avLst/>
                <a:gdLst>
                  <a:gd name="T0" fmla="*/ 2594 w 2595"/>
                  <a:gd name="T1" fmla="*/ 1296 h 2569"/>
                  <a:gd name="T2" fmla="*/ 2594 w 2595"/>
                  <a:gd name="T3" fmla="*/ 1296 h 2569"/>
                  <a:gd name="T4" fmla="*/ 1297 w 2595"/>
                  <a:gd name="T5" fmla="*/ 0 h 2569"/>
                  <a:gd name="T6" fmla="*/ 0 w 2595"/>
                  <a:gd name="T7" fmla="*/ 1245 h 2569"/>
                  <a:gd name="T8" fmla="*/ 0 w 2595"/>
                  <a:gd name="T9" fmla="*/ 1322 h 2569"/>
                  <a:gd name="T10" fmla="*/ 127 w 2595"/>
                  <a:gd name="T11" fmla="*/ 1806 h 2569"/>
                  <a:gd name="T12" fmla="*/ 1297 w 2595"/>
                  <a:gd name="T13" fmla="*/ 2568 h 2569"/>
                  <a:gd name="T14" fmla="*/ 2492 w 2595"/>
                  <a:gd name="T15" fmla="*/ 1779 h 2569"/>
                  <a:gd name="T16" fmla="*/ 2594 w 2595"/>
                  <a:gd name="T17" fmla="*/ 1322 h 2569"/>
                  <a:gd name="T18" fmla="*/ 2594 w 2595"/>
                  <a:gd name="T19" fmla="*/ 1296 h 2569"/>
                  <a:gd name="T20" fmla="*/ 1297 w 2595"/>
                  <a:gd name="T21" fmla="*/ 2340 h 2569"/>
                  <a:gd name="T22" fmla="*/ 1297 w 2595"/>
                  <a:gd name="T23" fmla="*/ 2340 h 2569"/>
                  <a:gd name="T24" fmla="*/ 1119 w 2595"/>
                  <a:gd name="T25" fmla="*/ 2213 h 2569"/>
                  <a:gd name="T26" fmla="*/ 1475 w 2595"/>
                  <a:gd name="T27" fmla="*/ 2213 h 2569"/>
                  <a:gd name="T28" fmla="*/ 1297 w 2595"/>
                  <a:gd name="T29" fmla="*/ 2340 h 2569"/>
                  <a:gd name="T30" fmla="*/ 1551 w 2595"/>
                  <a:gd name="T31" fmla="*/ 2136 h 2569"/>
                  <a:gd name="T32" fmla="*/ 1551 w 2595"/>
                  <a:gd name="T33" fmla="*/ 2136 h 2569"/>
                  <a:gd name="T34" fmla="*/ 1501 w 2595"/>
                  <a:gd name="T35" fmla="*/ 2187 h 2569"/>
                  <a:gd name="T36" fmla="*/ 1094 w 2595"/>
                  <a:gd name="T37" fmla="*/ 2187 h 2569"/>
                  <a:gd name="T38" fmla="*/ 1042 w 2595"/>
                  <a:gd name="T39" fmla="*/ 2136 h 2569"/>
                  <a:gd name="T40" fmla="*/ 1042 w 2595"/>
                  <a:gd name="T41" fmla="*/ 2136 h 2569"/>
                  <a:gd name="T42" fmla="*/ 1094 w 2595"/>
                  <a:gd name="T43" fmla="*/ 2085 h 2569"/>
                  <a:gd name="T44" fmla="*/ 1501 w 2595"/>
                  <a:gd name="T45" fmla="*/ 2085 h 2569"/>
                  <a:gd name="T46" fmla="*/ 1551 w 2595"/>
                  <a:gd name="T47" fmla="*/ 2136 h 2569"/>
                  <a:gd name="T48" fmla="*/ 1551 w 2595"/>
                  <a:gd name="T49" fmla="*/ 2009 h 2569"/>
                  <a:gd name="T50" fmla="*/ 1551 w 2595"/>
                  <a:gd name="T51" fmla="*/ 2009 h 2569"/>
                  <a:gd name="T52" fmla="*/ 1501 w 2595"/>
                  <a:gd name="T53" fmla="*/ 2034 h 2569"/>
                  <a:gd name="T54" fmla="*/ 1094 w 2595"/>
                  <a:gd name="T55" fmla="*/ 2034 h 2569"/>
                  <a:gd name="T56" fmla="*/ 1042 w 2595"/>
                  <a:gd name="T57" fmla="*/ 2009 h 2569"/>
                  <a:gd name="T58" fmla="*/ 1042 w 2595"/>
                  <a:gd name="T59" fmla="*/ 1983 h 2569"/>
                  <a:gd name="T60" fmla="*/ 1094 w 2595"/>
                  <a:gd name="T61" fmla="*/ 1958 h 2569"/>
                  <a:gd name="T62" fmla="*/ 1501 w 2595"/>
                  <a:gd name="T63" fmla="*/ 1958 h 2569"/>
                  <a:gd name="T64" fmla="*/ 1551 w 2595"/>
                  <a:gd name="T65" fmla="*/ 1983 h 2569"/>
                  <a:gd name="T66" fmla="*/ 1551 w 2595"/>
                  <a:gd name="T67" fmla="*/ 2009 h 2569"/>
                  <a:gd name="T68" fmla="*/ 1551 w 2595"/>
                  <a:gd name="T69" fmla="*/ 1856 h 2569"/>
                  <a:gd name="T70" fmla="*/ 1551 w 2595"/>
                  <a:gd name="T71" fmla="*/ 1856 h 2569"/>
                  <a:gd name="T72" fmla="*/ 1501 w 2595"/>
                  <a:gd name="T73" fmla="*/ 1907 h 2569"/>
                  <a:gd name="T74" fmla="*/ 1094 w 2595"/>
                  <a:gd name="T75" fmla="*/ 1907 h 2569"/>
                  <a:gd name="T76" fmla="*/ 1042 w 2595"/>
                  <a:gd name="T77" fmla="*/ 1856 h 2569"/>
                  <a:gd name="T78" fmla="*/ 1042 w 2595"/>
                  <a:gd name="T79" fmla="*/ 1856 h 2569"/>
                  <a:gd name="T80" fmla="*/ 1094 w 2595"/>
                  <a:gd name="T81" fmla="*/ 1806 h 2569"/>
                  <a:gd name="T82" fmla="*/ 1501 w 2595"/>
                  <a:gd name="T83" fmla="*/ 1806 h 2569"/>
                  <a:gd name="T84" fmla="*/ 1551 w 2595"/>
                  <a:gd name="T85" fmla="*/ 1856 h 2569"/>
                  <a:gd name="T86" fmla="*/ 1780 w 2595"/>
                  <a:gd name="T87" fmla="*/ 1093 h 2569"/>
                  <a:gd name="T88" fmla="*/ 1780 w 2595"/>
                  <a:gd name="T89" fmla="*/ 1093 h 2569"/>
                  <a:gd name="T90" fmla="*/ 1551 w 2595"/>
                  <a:gd name="T91" fmla="*/ 1754 h 2569"/>
                  <a:gd name="T92" fmla="*/ 1042 w 2595"/>
                  <a:gd name="T93" fmla="*/ 1754 h 2569"/>
                  <a:gd name="T94" fmla="*/ 814 w 2595"/>
                  <a:gd name="T95" fmla="*/ 1093 h 2569"/>
                  <a:gd name="T96" fmla="*/ 737 w 2595"/>
                  <a:gd name="T97" fmla="*/ 813 h 2569"/>
                  <a:gd name="T98" fmla="*/ 1297 w 2595"/>
                  <a:gd name="T99" fmla="*/ 254 h 2569"/>
                  <a:gd name="T100" fmla="*/ 1857 w 2595"/>
                  <a:gd name="T101" fmla="*/ 813 h 2569"/>
                  <a:gd name="T102" fmla="*/ 1780 w 2595"/>
                  <a:gd name="T103" fmla="*/ 1093 h 2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595" h="2569">
                    <a:moveTo>
                      <a:pt x="2594" y="1296"/>
                    </a:moveTo>
                    <a:lnTo>
                      <a:pt x="2594" y="1296"/>
                    </a:lnTo>
                    <a:cubicBezTo>
                      <a:pt x="2594" y="584"/>
                      <a:pt x="2010" y="0"/>
                      <a:pt x="1297" y="0"/>
                    </a:cubicBezTo>
                    <a:cubicBezTo>
                      <a:pt x="585" y="0"/>
                      <a:pt x="25" y="558"/>
                      <a:pt x="0" y="1245"/>
                    </a:cubicBezTo>
                    <a:cubicBezTo>
                      <a:pt x="0" y="1271"/>
                      <a:pt x="0" y="1296"/>
                      <a:pt x="0" y="1322"/>
                    </a:cubicBezTo>
                    <a:cubicBezTo>
                      <a:pt x="0" y="1500"/>
                      <a:pt x="50" y="1652"/>
                      <a:pt x="127" y="1806"/>
                    </a:cubicBezTo>
                    <a:cubicBezTo>
                      <a:pt x="305" y="2263"/>
                      <a:pt x="762" y="2568"/>
                      <a:pt x="1297" y="2568"/>
                    </a:cubicBezTo>
                    <a:cubicBezTo>
                      <a:pt x="1831" y="2568"/>
                      <a:pt x="2315" y="2238"/>
                      <a:pt x="2492" y="1779"/>
                    </a:cubicBezTo>
                    <a:cubicBezTo>
                      <a:pt x="2544" y="1627"/>
                      <a:pt x="2594" y="1474"/>
                      <a:pt x="2594" y="1322"/>
                    </a:cubicBezTo>
                    <a:cubicBezTo>
                      <a:pt x="2594" y="1322"/>
                      <a:pt x="2594" y="1322"/>
                      <a:pt x="2594" y="1296"/>
                    </a:cubicBezTo>
                    <a:close/>
                    <a:moveTo>
                      <a:pt x="1297" y="2340"/>
                    </a:moveTo>
                    <a:lnTo>
                      <a:pt x="1297" y="2340"/>
                    </a:lnTo>
                    <a:cubicBezTo>
                      <a:pt x="1221" y="2340"/>
                      <a:pt x="1144" y="2288"/>
                      <a:pt x="1119" y="2213"/>
                    </a:cubicBezTo>
                    <a:cubicBezTo>
                      <a:pt x="1475" y="2213"/>
                      <a:pt x="1475" y="2213"/>
                      <a:pt x="1475" y="2213"/>
                    </a:cubicBezTo>
                    <a:cubicBezTo>
                      <a:pt x="1424" y="2288"/>
                      <a:pt x="1373" y="2340"/>
                      <a:pt x="1297" y="2340"/>
                    </a:cubicBezTo>
                    <a:close/>
                    <a:moveTo>
                      <a:pt x="1551" y="2136"/>
                    </a:moveTo>
                    <a:lnTo>
                      <a:pt x="1551" y="2136"/>
                    </a:lnTo>
                    <a:cubicBezTo>
                      <a:pt x="1551" y="2161"/>
                      <a:pt x="1526" y="2187"/>
                      <a:pt x="1501" y="2187"/>
                    </a:cubicBezTo>
                    <a:cubicBezTo>
                      <a:pt x="1501" y="2187"/>
                      <a:pt x="1501" y="2187"/>
                      <a:pt x="1094" y="2187"/>
                    </a:cubicBezTo>
                    <a:cubicBezTo>
                      <a:pt x="1068" y="2187"/>
                      <a:pt x="1042" y="2161"/>
                      <a:pt x="1042" y="2136"/>
                    </a:cubicBezTo>
                    <a:lnTo>
                      <a:pt x="1042" y="2136"/>
                    </a:lnTo>
                    <a:cubicBezTo>
                      <a:pt x="1042" y="2111"/>
                      <a:pt x="1068" y="2085"/>
                      <a:pt x="1094" y="2085"/>
                    </a:cubicBezTo>
                    <a:cubicBezTo>
                      <a:pt x="1094" y="2085"/>
                      <a:pt x="1094" y="2085"/>
                      <a:pt x="1501" y="2085"/>
                    </a:cubicBezTo>
                    <a:cubicBezTo>
                      <a:pt x="1526" y="2085"/>
                      <a:pt x="1551" y="2111"/>
                      <a:pt x="1551" y="2136"/>
                    </a:cubicBezTo>
                    <a:close/>
                    <a:moveTo>
                      <a:pt x="1551" y="2009"/>
                    </a:moveTo>
                    <a:lnTo>
                      <a:pt x="1551" y="2009"/>
                    </a:lnTo>
                    <a:cubicBezTo>
                      <a:pt x="1551" y="2034"/>
                      <a:pt x="1526" y="2034"/>
                      <a:pt x="1501" y="2034"/>
                    </a:cubicBezTo>
                    <a:cubicBezTo>
                      <a:pt x="1501" y="2034"/>
                      <a:pt x="1501" y="2034"/>
                      <a:pt x="1094" y="2034"/>
                    </a:cubicBezTo>
                    <a:cubicBezTo>
                      <a:pt x="1068" y="2034"/>
                      <a:pt x="1042" y="2034"/>
                      <a:pt x="1042" y="2009"/>
                    </a:cubicBezTo>
                    <a:cubicBezTo>
                      <a:pt x="1042" y="2009"/>
                      <a:pt x="1042" y="2009"/>
                      <a:pt x="1042" y="1983"/>
                    </a:cubicBezTo>
                    <a:cubicBezTo>
                      <a:pt x="1042" y="1958"/>
                      <a:pt x="1068" y="1958"/>
                      <a:pt x="1094" y="1958"/>
                    </a:cubicBezTo>
                    <a:cubicBezTo>
                      <a:pt x="1094" y="1958"/>
                      <a:pt x="1094" y="1958"/>
                      <a:pt x="1501" y="1958"/>
                    </a:cubicBezTo>
                    <a:cubicBezTo>
                      <a:pt x="1526" y="1958"/>
                      <a:pt x="1551" y="1958"/>
                      <a:pt x="1551" y="1983"/>
                    </a:cubicBezTo>
                    <a:cubicBezTo>
                      <a:pt x="1551" y="1983"/>
                      <a:pt x="1551" y="1983"/>
                      <a:pt x="1551" y="2009"/>
                    </a:cubicBezTo>
                    <a:close/>
                    <a:moveTo>
                      <a:pt x="1551" y="1856"/>
                    </a:moveTo>
                    <a:lnTo>
                      <a:pt x="1551" y="1856"/>
                    </a:lnTo>
                    <a:cubicBezTo>
                      <a:pt x="1551" y="1881"/>
                      <a:pt x="1526" y="1907"/>
                      <a:pt x="1501" y="1907"/>
                    </a:cubicBezTo>
                    <a:cubicBezTo>
                      <a:pt x="1501" y="1907"/>
                      <a:pt x="1501" y="1907"/>
                      <a:pt x="1094" y="1907"/>
                    </a:cubicBezTo>
                    <a:cubicBezTo>
                      <a:pt x="1068" y="1907"/>
                      <a:pt x="1042" y="1881"/>
                      <a:pt x="1042" y="1856"/>
                    </a:cubicBezTo>
                    <a:lnTo>
                      <a:pt x="1042" y="1856"/>
                    </a:lnTo>
                    <a:cubicBezTo>
                      <a:pt x="1042" y="1831"/>
                      <a:pt x="1068" y="1806"/>
                      <a:pt x="1094" y="1806"/>
                    </a:cubicBezTo>
                    <a:cubicBezTo>
                      <a:pt x="1094" y="1806"/>
                      <a:pt x="1094" y="1806"/>
                      <a:pt x="1501" y="1806"/>
                    </a:cubicBezTo>
                    <a:cubicBezTo>
                      <a:pt x="1526" y="1806"/>
                      <a:pt x="1551" y="1831"/>
                      <a:pt x="1551" y="1856"/>
                    </a:cubicBezTo>
                    <a:close/>
                    <a:moveTo>
                      <a:pt x="1780" y="1093"/>
                    </a:moveTo>
                    <a:lnTo>
                      <a:pt x="1780" y="1093"/>
                    </a:lnTo>
                    <a:cubicBezTo>
                      <a:pt x="1653" y="1347"/>
                      <a:pt x="1577" y="1627"/>
                      <a:pt x="1551" y="1754"/>
                    </a:cubicBezTo>
                    <a:cubicBezTo>
                      <a:pt x="1042" y="1754"/>
                      <a:pt x="1042" y="1754"/>
                      <a:pt x="1042" y="1754"/>
                    </a:cubicBezTo>
                    <a:cubicBezTo>
                      <a:pt x="1017" y="1627"/>
                      <a:pt x="941" y="1347"/>
                      <a:pt x="814" y="1093"/>
                    </a:cubicBezTo>
                    <a:cubicBezTo>
                      <a:pt x="762" y="1017"/>
                      <a:pt x="737" y="915"/>
                      <a:pt x="737" y="813"/>
                    </a:cubicBezTo>
                    <a:cubicBezTo>
                      <a:pt x="737" y="509"/>
                      <a:pt x="992" y="254"/>
                      <a:pt x="1297" y="254"/>
                    </a:cubicBezTo>
                    <a:cubicBezTo>
                      <a:pt x="1603" y="254"/>
                      <a:pt x="1857" y="509"/>
                      <a:pt x="1857" y="813"/>
                    </a:cubicBezTo>
                    <a:cubicBezTo>
                      <a:pt x="1857" y="915"/>
                      <a:pt x="1831" y="1017"/>
                      <a:pt x="1780" y="10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5" name="Freeform 10"/>
              <p:cNvSpPr>
                <a:spLocks noChangeArrowheads="1"/>
              </p:cNvSpPr>
              <p:nvPr/>
            </p:nvSpPr>
            <p:spPr bwMode="auto">
              <a:xfrm>
                <a:off x="7781925" y="3546475"/>
                <a:ext cx="119063" cy="228600"/>
              </a:xfrm>
              <a:custGeom>
                <a:avLst/>
                <a:gdLst>
                  <a:gd name="T0" fmla="*/ 280 w 331"/>
                  <a:gd name="T1" fmla="*/ 0 h 636"/>
                  <a:gd name="T2" fmla="*/ 280 w 331"/>
                  <a:gd name="T3" fmla="*/ 0 h 636"/>
                  <a:gd name="T4" fmla="*/ 0 w 331"/>
                  <a:gd name="T5" fmla="*/ 406 h 636"/>
                  <a:gd name="T6" fmla="*/ 50 w 331"/>
                  <a:gd name="T7" fmla="*/ 609 h 636"/>
                  <a:gd name="T8" fmla="*/ 76 w 331"/>
                  <a:gd name="T9" fmla="*/ 635 h 636"/>
                  <a:gd name="T10" fmla="*/ 101 w 331"/>
                  <a:gd name="T11" fmla="*/ 635 h 636"/>
                  <a:gd name="T12" fmla="*/ 127 w 331"/>
                  <a:gd name="T13" fmla="*/ 583 h 636"/>
                  <a:gd name="T14" fmla="*/ 76 w 331"/>
                  <a:gd name="T15" fmla="*/ 406 h 636"/>
                  <a:gd name="T16" fmla="*/ 305 w 331"/>
                  <a:gd name="T17" fmla="*/ 50 h 636"/>
                  <a:gd name="T18" fmla="*/ 330 w 331"/>
                  <a:gd name="T19" fmla="*/ 25 h 636"/>
                  <a:gd name="T20" fmla="*/ 280 w 331"/>
                  <a:gd name="T21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1" h="636">
                    <a:moveTo>
                      <a:pt x="280" y="0"/>
                    </a:moveTo>
                    <a:lnTo>
                      <a:pt x="280" y="0"/>
                    </a:lnTo>
                    <a:cubicBezTo>
                      <a:pt x="127" y="76"/>
                      <a:pt x="0" y="228"/>
                      <a:pt x="0" y="406"/>
                    </a:cubicBezTo>
                    <a:cubicBezTo>
                      <a:pt x="0" y="482"/>
                      <a:pt x="25" y="558"/>
                      <a:pt x="50" y="609"/>
                    </a:cubicBezTo>
                    <a:cubicBezTo>
                      <a:pt x="50" y="635"/>
                      <a:pt x="76" y="635"/>
                      <a:pt x="76" y="635"/>
                    </a:cubicBezTo>
                    <a:cubicBezTo>
                      <a:pt x="101" y="635"/>
                      <a:pt x="101" y="635"/>
                      <a:pt x="101" y="635"/>
                    </a:cubicBezTo>
                    <a:cubicBezTo>
                      <a:pt x="127" y="609"/>
                      <a:pt x="127" y="609"/>
                      <a:pt x="127" y="583"/>
                    </a:cubicBezTo>
                    <a:cubicBezTo>
                      <a:pt x="101" y="533"/>
                      <a:pt x="76" y="482"/>
                      <a:pt x="76" y="406"/>
                    </a:cubicBezTo>
                    <a:cubicBezTo>
                      <a:pt x="76" y="253"/>
                      <a:pt x="178" y="127"/>
                      <a:pt x="305" y="50"/>
                    </a:cubicBezTo>
                    <a:cubicBezTo>
                      <a:pt x="330" y="50"/>
                      <a:pt x="330" y="25"/>
                      <a:pt x="330" y="25"/>
                    </a:cubicBezTo>
                    <a:cubicBezTo>
                      <a:pt x="330" y="0"/>
                      <a:pt x="305" y="0"/>
                      <a:pt x="28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ker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96" name="TextBox 195"/>
          <p:cNvSpPr txBox="1"/>
          <p:nvPr/>
        </p:nvSpPr>
        <p:spPr>
          <a:xfrm>
            <a:off x="557696" y="2925936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Customer Experience Innovation</a:t>
            </a:r>
          </a:p>
        </p:txBody>
      </p:sp>
      <p:grpSp>
        <p:nvGrpSpPr>
          <p:cNvPr id="1040" name="Group 1039"/>
          <p:cNvGrpSpPr/>
          <p:nvPr/>
        </p:nvGrpSpPr>
        <p:grpSpPr>
          <a:xfrm>
            <a:off x="3666086" y="3753277"/>
            <a:ext cx="800894" cy="800890"/>
            <a:chOff x="3370923" y="4209998"/>
            <a:chExt cx="986926" cy="986920"/>
          </a:xfrm>
        </p:grpSpPr>
        <p:grpSp>
          <p:nvGrpSpPr>
            <p:cNvPr id="155" name="Group 154"/>
            <p:cNvGrpSpPr/>
            <p:nvPr/>
          </p:nvGrpSpPr>
          <p:grpSpPr>
            <a:xfrm>
              <a:off x="3370923" y="4209998"/>
              <a:ext cx="986926" cy="986920"/>
              <a:chOff x="7948316" y="1797153"/>
              <a:chExt cx="803647" cy="803645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57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>
                <a:gsLst>
                  <a:gs pos="97917">
                    <a:srgbClr val="272848">
                      <a:lumMod val="78000"/>
                      <a:lumOff val="22000"/>
                    </a:srgbClr>
                  </a:gs>
                  <a:gs pos="54000">
                    <a:srgbClr val="272848">
                      <a:lumMod val="60000"/>
                      <a:lumOff val="40000"/>
                    </a:srgbClr>
                  </a:gs>
                  <a:gs pos="0">
                    <a:srgbClr val="272848">
                      <a:lumMod val="40000"/>
                      <a:lumOff val="60000"/>
                    </a:srgb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164" name="Group 163"/>
            <p:cNvGrpSpPr>
              <a:grpSpLocks noChangeAspect="1"/>
            </p:cNvGrpSpPr>
            <p:nvPr/>
          </p:nvGrpSpPr>
          <p:grpSpPr>
            <a:xfrm>
              <a:off x="3527716" y="4431344"/>
              <a:ext cx="621304" cy="544228"/>
              <a:chOff x="1158783" y="1330331"/>
              <a:chExt cx="205947" cy="180399"/>
            </a:xfrm>
          </p:grpSpPr>
          <p:sp>
            <p:nvSpPr>
              <p:cNvPr id="165" name="Freeform 164"/>
              <p:cNvSpPr>
                <a:spLocks/>
              </p:cNvSpPr>
              <p:nvPr/>
            </p:nvSpPr>
            <p:spPr bwMode="auto">
              <a:xfrm>
                <a:off x="1213754" y="1456532"/>
                <a:ext cx="18582" cy="54197"/>
              </a:xfrm>
              <a:custGeom>
                <a:avLst/>
                <a:gdLst>
                  <a:gd name="T0" fmla="*/ 0 w 167"/>
                  <a:gd name="T1" fmla="*/ 496 h 496"/>
                  <a:gd name="T2" fmla="*/ 167 w 167"/>
                  <a:gd name="T3" fmla="*/ 496 h 496"/>
                  <a:gd name="T4" fmla="*/ 167 w 167"/>
                  <a:gd name="T5" fmla="*/ 0 h 496"/>
                  <a:gd name="T6" fmla="*/ 0 w 167"/>
                  <a:gd name="T7" fmla="*/ 167 h 496"/>
                  <a:gd name="T8" fmla="*/ 0 w 167"/>
                  <a:gd name="T9" fmla="*/ 496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496">
                    <a:moveTo>
                      <a:pt x="0" y="496"/>
                    </a:moveTo>
                    <a:lnTo>
                      <a:pt x="167" y="496"/>
                    </a:lnTo>
                    <a:lnTo>
                      <a:pt x="167" y="0"/>
                    </a:lnTo>
                    <a:lnTo>
                      <a:pt x="0" y="167"/>
                    </a:lnTo>
                    <a:lnTo>
                      <a:pt x="0" y="49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165"/>
              <p:cNvSpPr>
                <a:spLocks/>
              </p:cNvSpPr>
              <p:nvPr/>
            </p:nvSpPr>
            <p:spPr bwMode="auto">
              <a:xfrm>
                <a:off x="1295049" y="1425563"/>
                <a:ext cx="18582" cy="85167"/>
              </a:xfrm>
              <a:custGeom>
                <a:avLst/>
                <a:gdLst>
                  <a:gd name="T0" fmla="*/ 0 w 167"/>
                  <a:gd name="T1" fmla="*/ 771 h 771"/>
                  <a:gd name="T2" fmla="*/ 167 w 167"/>
                  <a:gd name="T3" fmla="*/ 771 h 771"/>
                  <a:gd name="T4" fmla="*/ 167 w 167"/>
                  <a:gd name="T5" fmla="*/ 0 h 771"/>
                  <a:gd name="T6" fmla="*/ 0 w 167"/>
                  <a:gd name="T7" fmla="*/ 168 h 771"/>
                  <a:gd name="T8" fmla="*/ 0 w 167"/>
                  <a:gd name="T9" fmla="*/ 771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771">
                    <a:moveTo>
                      <a:pt x="0" y="771"/>
                    </a:moveTo>
                    <a:lnTo>
                      <a:pt x="167" y="771"/>
                    </a:lnTo>
                    <a:lnTo>
                      <a:pt x="167" y="0"/>
                    </a:lnTo>
                    <a:lnTo>
                      <a:pt x="0" y="168"/>
                    </a:lnTo>
                    <a:lnTo>
                      <a:pt x="0" y="7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Freeform 166"/>
              <p:cNvSpPr>
                <a:spLocks/>
              </p:cNvSpPr>
              <p:nvPr/>
            </p:nvSpPr>
            <p:spPr bwMode="auto">
              <a:xfrm>
                <a:off x="1322147" y="1400013"/>
                <a:ext cx="17033" cy="110717"/>
              </a:xfrm>
              <a:custGeom>
                <a:avLst/>
                <a:gdLst>
                  <a:gd name="T0" fmla="*/ 0 w 156"/>
                  <a:gd name="T1" fmla="*/ 1004 h 1004"/>
                  <a:gd name="T2" fmla="*/ 156 w 156"/>
                  <a:gd name="T3" fmla="*/ 1004 h 1004"/>
                  <a:gd name="T4" fmla="*/ 156 w 156"/>
                  <a:gd name="T5" fmla="*/ 0 h 1004"/>
                  <a:gd name="T6" fmla="*/ 0 w 156"/>
                  <a:gd name="T7" fmla="*/ 155 h 1004"/>
                  <a:gd name="T8" fmla="*/ 0 w 156"/>
                  <a:gd name="T9" fmla="*/ 1004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04">
                    <a:moveTo>
                      <a:pt x="0" y="1004"/>
                    </a:moveTo>
                    <a:lnTo>
                      <a:pt x="156" y="1004"/>
                    </a:lnTo>
                    <a:lnTo>
                      <a:pt x="156" y="0"/>
                    </a:lnTo>
                    <a:lnTo>
                      <a:pt x="0" y="155"/>
                    </a:lnTo>
                    <a:lnTo>
                      <a:pt x="0" y="100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Freeform 167"/>
              <p:cNvSpPr>
                <a:spLocks/>
              </p:cNvSpPr>
              <p:nvPr/>
            </p:nvSpPr>
            <p:spPr bwMode="auto">
              <a:xfrm>
                <a:off x="1267950" y="1452661"/>
                <a:ext cx="18582" cy="58069"/>
              </a:xfrm>
              <a:custGeom>
                <a:avLst/>
                <a:gdLst>
                  <a:gd name="T0" fmla="*/ 0 w 168"/>
                  <a:gd name="T1" fmla="*/ 167 h 525"/>
                  <a:gd name="T2" fmla="*/ 0 w 168"/>
                  <a:gd name="T3" fmla="*/ 525 h 525"/>
                  <a:gd name="T4" fmla="*/ 168 w 168"/>
                  <a:gd name="T5" fmla="*/ 525 h 525"/>
                  <a:gd name="T6" fmla="*/ 168 w 168"/>
                  <a:gd name="T7" fmla="*/ 0 h 525"/>
                  <a:gd name="T8" fmla="*/ 34 w 168"/>
                  <a:gd name="T9" fmla="*/ 134 h 525"/>
                  <a:gd name="T10" fmla="*/ 0 w 168"/>
                  <a:gd name="T11" fmla="*/ 167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525">
                    <a:moveTo>
                      <a:pt x="0" y="167"/>
                    </a:moveTo>
                    <a:lnTo>
                      <a:pt x="0" y="525"/>
                    </a:lnTo>
                    <a:lnTo>
                      <a:pt x="168" y="525"/>
                    </a:lnTo>
                    <a:lnTo>
                      <a:pt x="168" y="0"/>
                    </a:lnTo>
                    <a:lnTo>
                      <a:pt x="34" y="134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Freeform 168"/>
              <p:cNvSpPr>
                <a:spLocks/>
              </p:cNvSpPr>
              <p:nvPr/>
            </p:nvSpPr>
            <p:spPr bwMode="auto">
              <a:xfrm>
                <a:off x="1240852" y="1454984"/>
                <a:ext cx="18582" cy="55746"/>
              </a:xfrm>
              <a:custGeom>
                <a:avLst/>
                <a:gdLst>
                  <a:gd name="T0" fmla="*/ 0 w 167"/>
                  <a:gd name="T1" fmla="*/ 0 h 505"/>
                  <a:gd name="T2" fmla="*/ 0 w 167"/>
                  <a:gd name="T3" fmla="*/ 505 h 505"/>
                  <a:gd name="T4" fmla="*/ 167 w 167"/>
                  <a:gd name="T5" fmla="*/ 505 h 505"/>
                  <a:gd name="T6" fmla="*/ 167 w 167"/>
                  <a:gd name="T7" fmla="*/ 169 h 505"/>
                  <a:gd name="T8" fmla="*/ 114 w 167"/>
                  <a:gd name="T9" fmla="*/ 114 h 505"/>
                  <a:gd name="T10" fmla="*/ 0 w 167"/>
                  <a:gd name="T1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67" y="505"/>
                    </a:lnTo>
                    <a:lnTo>
                      <a:pt x="167" y="169"/>
                    </a:lnTo>
                    <a:lnTo>
                      <a:pt x="114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Freeform 169"/>
              <p:cNvSpPr>
                <a:spLocks/>
              </p:cNvSpPr>
              <p:nvPr/>
            </p:nvSpPr>
            <p:spPr bwMode="auto">
              <a:xfrm>
                <a:off x="1184333" y="1483631"/>
                <a:ext cx="20905" cy="27099"/>
              </a:xfrm>
              <a:custGeom>
                <a:avLst/>
                <a:gdLst>
                  <a:gd name="T0" fmla="*/ 0 w 188"/>
                  <a:gd name="T1" fmla="*/ 188 h 251"/>
                  <a:gd name="T2" fmla="*/ 0 w 188"/>
                  <a:gd name="T3" fmla="*/ 251 h 251"/>
                  <a:gd name="T4" fmla="*/ 188 w 188"/>
                  <a:gd name="T5" fmla="*/ 251 h 251"/>
                  <a:gd name="T6" fmla="*/ 188 w 188"/>
                  <a:gd name="T7" fmla="*/ 0 h 251"/>
                  <a:gd name="T8" fmla="*/ 83 w 188"/>
                  <a:gd name="T9" fmla="*/ 104 h 251"/>
                  <a:gd name="T10" fmla="*/ 0 w 188"/>
                  <a:gd name="T11" fmla="*/ 188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51">
                    <a:moveTo>
                      <a:pt x="0" y="188"/>
                    </a:moveTo>
                    <a:lnTo>
                      <a:pt x="0" y="251"/>
                    </a:lnTo>
                    <a:lnTo>
                      <a:pt x="188" y="251"/>
                    </a:lnTo>
                    <a:lnTo>
                      <a:pt x="188" y="0"/>
                    </a:lnTo>
                    <a:lnTo>
                      <a:pt x="83" y="104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Freeform 170"/>
              <p:cNvSpPr>
                <a:spLocks/>
              </p:cNvSpPr>
              <p:nvPr/>
            </p:nvSpPr>
            <p:spPr bwMode="auto">
              <a:xfrm>
                <a:off x="1158783" y="1330331"/>
                <a:ext cx="205947" cy="155623"/>
              </a:xfrm>
              <a:custGeom>
                <a:avLst/>
                <a:gdLst>
                  <a:gd name="T0" fmla="*/ 1785 w 1865"/>
                  <a:gd name="T1" fmla="*/ 0 h 1405"/>
                  <a:gd name="T2" fmla="*/ 1174 w 1865"/>
                  <a:gd name="T3" fmla="*/ 0 h 1405"/>
                  <a:gd name="T4" fmla="*/ 1406 w 1865"/>
                  <a:gd name="T5" fmla="*/ 231 h 1405"/>
                  <a:gd name="T6" fmla="*/ 1323 w 1865"/>
                  <a:gd name="T7" fmla="*/ 314 h 1405"/>
                  <a:gd name="T8" fmla="*/ 938 w 1865"/>
                  <a:gd name="T9" fmla="*/ 698 h 1405"/>
                  <a:gd name="T10" fmla="*/ 707 w 1865"/>
                  <a:gd name="T11" fmla="*/ 467 h 1405"/>
                  <a:gd name="T12" fmla="*/ 0 w 1865"/>
                  <a:gd name="T13" fmla="*/ 1174 h 1405"/>
                  <a:gd name="T14" fmla="*/ 231 w 1865"/>
                  <a:gd name="T15" fmla="*/ 1405 h 1405"/>
                  <a:gd name="T16" fmla="*/ 707 w 1865"/>
                  <a:gd name="T17" fmla="*/ 929 h 1405"/>
                  <a:gd name="T18" fmla="*/ 938 w 1865"/>
                  <a:gd name="T19" fmla="*/ 1160 h 1405"/>
                  <a:gd name="T20" fmla="*/ 1636 w 1865"/>
                  <a:gd name="T21" fmla="*/ 463 h 1405"/>
                  <a:gd name="T22" fmla="*/ 1865 w 1865"/>
                  <a:gd name="T23" fmla="*/ 690 h 1405"/>
                  <a:gd name="T24" fmla="*/ 1865 w 1865"/>
                  <a:gd name="T25" fmla="*/ 76 h 1405"/>
                  <a:gd name="T26" fmla="*/ 1865 w 1865"/>
                  <a:gd name="T27" fmla="*/ 76 h 1405"/>
                  <a:gd name="T28" fmla="*/ 1864 w 1865"/>
                  <a:gd name="T29" fmla="*/ 69 h 1405"/>
                  <a:gd name="T30" fmla="*/ 1863 w 1865"/>
                  <a:gd name="T31" fmla="*/ 61 h 1405"/>
                  <a:gd name="T32" fmla="*/ 1861 w 1865"/>
                  <a:gd name="T33" fmla="*/ 54 h 1405"/>
                  <a:gd name="T34" fmla="*/ 1858 w 1865"/>
                  <a:gd name="T35" fmla="*/ 47 h 1405"/>
                  <a:gd name="T36" fmla="*/ 1855 w 1865"/>
                  <a:gd name="T37" fmla="*/ 40 h 1405"/>
                  <a:gd name="T38" fmla="*/ 1851 w 1865"/>
                  <a:gd name="T39" fmla="*/ 34 h 1405"/>
                  <a:gd name="T40" fmla="*/ 1846 w 1865"/>
                  <a:gd name="T41" fmla="*/ 28 h 1405"/>
                  <a:gd name="T42" fmla="*/ 1841 w 1865"/>
                  <a:gd name="T43" fmla="*/ 23 h 1405"/>
                  <a:gd name="T44" fmla="*/ 1835 w 1865"/>
                  <a:gd name="T45" fmla="*/ 17 h 1405"/>
                  <a:gd name="T46" fmla="*/ 1828 w 1865"/>
                  <a:gd name="T47" fmla="*/ 13 h 1405"/>
                  <a:gd name="T48" fmla="*/ 1821 w 1865"/>
                  <a:gd name="T49" fmla="*/ 9 h 1405"/>
                  <a:gd name="T50" fmla="*/ 1815 w 1865"/>
                  <a:gd name="T51" fmla="*/ 6 h 1405"/>
                  <a:gd name="T52" fmla="*/ 1808 w 1865"/>
                  <a:gd name="T53" fmla="*/ 3 h 1405"/>
                  <a:gd name="T54" fmla="*/ 1800 w 1865"/>
                  <a:gd name="T55" fmla="*/ 1 h 1405"/>
                  <a:gd name="T56" fmla="*/ 1792 w 1865"/>
                  <a:gd name="T57" fmla="*/ 0 h 1405"/>
                  <a:gd name="T58" fmla="*/ 1785 w 1865"/>
                  <a:gd name="T59" fmla="*/ 0 h 1405"/>
                  <a:gd name="T60" fmla="*/ 1785 w 1865"/>
                  <a:gd name="T61" fmla="*/ 0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65" h="1405">
                    <a:moveTo>
                      <a:pt x="1785" y="0"/>
                    </a:moveTo>
                    <a:lnTo>
                      <a:pt x="1174" y="0"/>
                    </a:lnTo>
                    <a:lnTo>
                      <a:pt x="1406" y="231"/>
                    </a:lnTo>
                    <a:lnTo>
                      <a:pt x="1323" y="314"/>
                    </a:lnTo>
                    <a:lnTo>
                      <a:pt x="938" y="698"/>
                    </a:lnTo>
                    <a:lnTo>
                      <a:pt x="707" y="467"/>
                    </a:lnTo>
                    <a:lnTo>
                      <a:pt x="0" y="1174"/>
                    </a:lnTo>
                    <a:lnTo>
                      <a:pt x="231" y="1405"/>
                    </a:lnTo>
                    <a:lnTo>
                      <a:pt x="707" y="929"/>
                    </a:lnTo>
                    <a:lnTo>
                      <a:pt x="938" y="1160"/>
                    </a:lnTo>
                    <a:lnTo>
                      <a:pt x="1636" y="463"/>
                    </a:lnTo>
                    <a:lnTo>
                      <a:pt x="1865" y="690"/>
                    </a:lnTo>
                    <a:lnTo>
                      <a:pt x="1865" y="76"/>
                    </a:lnTo>
                    <a:lnTo>
                      <a:pt x="1865" y="76"/>
                    </a:lnTo>
                    <a:lnTo>
                      <a:pt x="1864" y="69"/>
                    </a:lnTo>
                    <a:lnTo>
                      <a:pt x="1863" y="61"/>
                    </a:lnTo>
                    <a:lnTo>
                      <a:pt x="1861" y="54"/>
                    </a:lnTo>
                    <a:lnTo>
                      <a:pt x="1858" y="47"/>
                    </a:lnTo>
                    <a:lnTo>
                      <a:pt x="1855" y="40"/>
                    </a:lnTo>
                    <a:lnTo>
                      <a:pt x="1851" y="34"/>
                    </a:lnTo>
                    <a:lnTo>
                      <a:pt x="1846" y="28"/>
                    </a:lnTo>
                    <a:lnTo>
                      <a:pt x="1841" y="23"/>
                    </a:lnTo>
                    <a:lnTo>
                      <a:pt x="1835" y="17"/>
                    </a:lnTo>
                    <a:lnTo>
                      <a:pt x="1828" y="13"/>
                    </a:lnTo>
                    <a:lnTo>
                      <a:pt x="1821" y="9"/>
                    </a:lnTo>
                    <a:lnTo>
                      <a:pt x="1815" y="6"/>
                    </a:lnTo>
                    <a:lnTo>
                      <a:pt x="1808" y="3"/>
                    </a:lnTo>
                    <a:lnTo>
                      <a:pt x="1800" y="1"/>
                    </a:lnTo>
                    <a:lnTo>
                      <a:pt x="1792" y="0"/>
                    </a:lnTo>
                    <a:lnTo>
                      <a:pt x="1785" y="0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97" name="TextBox 196"/>
          <p:cNvSpPr txBox="1"/>
          <p:nvPr/>
        </p:nvSpPr>
        <p:spPr>
          <a:xfrm>
            <a:off x="557696" y="399983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>
                    <a:lumMod val="95000"/>
                  </a:srgbClr>
                </a:solidFill>
              </a:rPr>
              <a:t>Business </a:t>
            </a:r>
            <a:r>
              <a:rPr lang="en-US" dirty="0" smtClean="0">
                <a:solidFill>
                  <a:srgbClr val="FFFFFF">
                    <a:lumMod val="95000"/>
                  </a:srgbClr>
                </a:solidFill>
              </a:rPr>
              <a:t>Growth 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557696" y="4710882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Secure and </a:t>
            </a:r>
            <a:r>
              <a:rPr lang="en-US" dirty="0">
                <a:solidFill>
                  <a:srgbClr val="FFFFFF"/>
                </a:solidFill>
              </a:rPr>
              <a:t>Reliable Efficiencies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95442" y="5596099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Continuity, Regulatory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FF"/>
                </a:solidFill>
              </a:rPr>
              <a:t>Compliance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721844" y="1982845"/>
            <a:ext cx="3909284" cy="800890"/>
            <a:chOff x="7721844" y="1717896"/>
            <a:chExt cx="3909284" cy="800890"/>
          </a:xfrm>
        </p:grpSpPr>
        <p:grpSp>
          <p:nvGrpSpPr>
            <p:cNvPr id="2" name="Group 1"/>
            <p:cNvGrpSpPr/>
            <p:nvPr/>
          </p:nvGrpSpPr>
          <p:grpSpPr>
            <a:xfrm>
              <a:off x="7721844" y="1717896"/>
              <a:ext cx="800894" cy="800890"/>
              <a:chOff x="7752755" y="1954562"/>
              <a:chExt cx="800894" cy="800890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7752755" y="1954562"/>
                <a:ext cx="800894" cy="80089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2" name="Freeform 9"/>
              <p:cNvSpPr>
                <a:spLocks/>
              </p:cNvSpPr>
              <p:nvPr/>
            </p:nvSpPr>
            <p:spPr bwMode="auto">
              <a:xfrm>
                <a:off x="7810108" y="2011774"/>
                <a:ext cx="686187" cy="686465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83000">
                    <a:schemeClr val="accent6">
                      <a:lumMod val="54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  <p:sp>
            <p:nvSpPr>
              <p:cNvPr id="103" name="Freeform 7"/>
              <p:cNvSpPr>
                <a:spLocks noEditPoints="1"/>
              </p:cNvSpPr>
              <p:nvPr/>
            </p:nvSpPr>
            <p:spPr bwMode="auto">
              <a:xfrm>
                <a:off x="8019901" y="2091305"/>
                <a:ext cx="266601" cy="527403"/>
              </a:xfrm>
              <a:custGeom>
                <a:avLst/>
                <a:gdLst/>
                <a:ahLst/>
                <a:cxnLst>
                  <a:cxn ang="0">
                    <a:pos x="478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992"/>
                  </a:cxn>
                  <a:cxn ang="0">
                    <a:pos x="48" y="1040"/>
                  </a:cxn>
                  <a:cxn ang="0">
                    <a:pos x="478" y="1040"/>
                  </a:cxn>
                  <a:cxn ang="0">
                    <a:pos x="526" y="992"/>
                  </a:cxn>
                  <a:cxn ang="0">
                    <a:pos x="526" y="48"/>
                  </a:cxn>
                  <a:cxn ang="0">
                    <a:pos x="478" y="0"/>
                  </a:cxn>
                  <a:cxn ang="0">
                    <a:pos x="195" y="75"/>
                  </a:cxn>
                  <a:cxn ang="0">
                    <a:pos x="331" y="75"/>
                  </a:cxn>
                  <a:cxn ang="0">
                    <a:pos x="340" y="82"/>
                  </a:cxn>
                  <a:cxn ang="0">
                    <a:pos x="331" y="89"/>
                  </a:cxn>
                  <a:cxn ang="0">
                    <a:pos x="195" y="89"/>
                  </a:cxn>
                  <a:cxn ang="0">
                    <a:pos x="186" y="82"/>
                  </a:cxn>
                  <a:cxn ang="0">
                    <a:pos x="195" y="75"/>
                  </a:cxn>
                  <a:cxn ang="0">
                    <a:pos x="263" y="999"/>
                  </a:cxn>
                  <a:cxn ang="0">
                    <a:pos x="207" y="943"/>
                  </a:cxn>
                  <a:cxn ang="0">
                    <a:pos x="263" y="887"/>
                  </a:cxn>
                  <a:cxn ang="0">
                    <a:pos x="319" y="943"/>
                  </a:cxn>
                  <a:cxn ang="0">
                    <a:pos x="263" y="999"/>
                  </a:cxn>
                  <a:cxn ang="0">
                    <a:pos x="473" y="817"/>
                  </a:cxn>
                  <a:cxn ang="0">
                    <a:pos x="53" y="817"/>
                  </a:cxn>
                  <a:cxn ang="0">
                    <a:pos x="53" y="131"/>
                  </a:cxn>
                  <a:cxn ang="0">
                    <a:pos x="473" y="131"/>
                  </a:cxn>
                  <a:cxn ang="0">
                    <a:pos x="473" y="817"/>
                  </a:cxn>
                  <a:cxn ang="0">
                    <a:pos x="263" y="899"/>
                  </a:cxn>
                  <a:cxn ang="0">
                    <a:pos x="219" y="943"/>
                  </a:cxn>
                  <a:cxn ang="0">
                    <a:pos x="263" y="987"/>
                  </a:cxn>
                  <a:cxn ang="0">
                    <a:pos x="307" y="943"/>
                  </a:cxn>
                  <a:cxn ang="0">
                    <a:pos x="263" y="899"/>
                  </a:cxn>
                </a:cxnLst>
                <a:rect l="0" t="0" r="r" b="b"/>
                <a:pathLst>
                  <a:path w="526" h="1040">
                    <a:moveTo>
                      <a:pt x="478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2" y="0"/>
                      <a:pt x="0" y="21"/>
                      <a:pt x="0" y="48"/>
                    </a:cubicBezTo>
                    <a:cubicBezTo>
                      <a:pt x="0" y="992"/>
                      <a:pt x="0" y="992"/>
                      <a:pt x="0" y="992"/>
                    </a:cubicBezTo>
                    <a:cubicBezTo>
                      <a:pt x="0" y="1019"/>
                      <a:pt x="22" y="1040"/>
                      <a:pt x="48" y="1040"/>
                    </a:cubicBezTo>
                    <a:cubicBezTo>
                      <a:pt x="478" y="1040"/>
                      <a:pt x="478" y="1040"/>
                      <a:pt x="478" y="1040"/>
                    </a:cubicBezTo>
                    <a:cubicBezTo>
                      <a:pt x="504" y="1040"/>
                      <a:pt x="526" y="1019"/>
                      <a:pt x="526" y="992"/>
                    </a:cubicBezTo>
                    <a:cubicBezTo>
                      <a:pt x="526" y="48"/>
                      <a:pt x="526" y="48"/>
                      <a:pt x="526" y="48"/>
                    </a:cubicBezTo>
                    <a:cubicBezTo>
                      <a:pt x="526" y="21"/>
                      <a:pt x="504" y="0"/>
                      <a:pt x="478" y="0"/>
                    </a:cubicBezTo>
                    <a:close/>
                    <a:moveTo>
                      <a:pt x="195" y="75"/>
                    </a:moveTo>
                    <a:cubicBezTo>
                      <a:pt x="331" y="75"/>
                      <a:pt x="331" y="75"/>
                      <a:pt x="331" y="75"/>
                    </a:cubicBezTo>
                    <a:cubicBezTo>
                      <a:pt x="335" y="75"/>
                      <a:pt x="340" y="79"/>
                      <a:pt x="340" y="82"/>
                    </a:cubicBezTo>
                    <a:cubicBezTo>
                      <a:pt x="340" y="87"/>
                      <a:pt x="335" y="89"/>
                      <a:pt x="331" y="89"/>
                    </a:cubicBezTo>
                    <a:cubicBezTo>
                      <a:pt x="195" y="89"/>
                      <a:pt x="195" y="89"/>
                      <a:pt x="195" y="89"/>
                    </a:cubicBezTo>
                    <a:cubicBezTo>
                      <a:pt x="189" y="89"/>
                      <a:pt x="186" y="87"/>
                      <a:pt x="186" y="82"/>
                    </a:cubicBezTo>
                    <a:cubicBezTo>
                      <a:pt x="186" y="79"/>
                      <a:pt x="189" y="75"/>
                      <a:pt x="195" y="75"/>
                    </a:cubicBezTo>
                    <a:close/>
                    <a:moveTo>
                      <a:pt x="263" y="999"/>
                    </a:moveTo>
                    <a:cubicBezTo>
                      <a:pt x="232" y="999"/>
                      <a:pt x="207" y="974"/>
                      <a:pt x="207" y="943"/>
                    </a:cubicBezTo>
                    <a:cubicBezTo>
                      <a:pt x="207" y="912"/>
                      <a:pt x="232" y="887"/>
                      <a:pt x="263" y="887"/>
                    </a:cubicBezTo>
                    <a:cubicBezTo>
                      <a:pt x="294" y="887"/>
                      <a:pt x="319" y="912"/>
                      <a:pt x="319" y="943"/>
                    </a:cubicBezTo>
                    <a:cubicBezTo>
                      <a:pt x="319" y="974"/>
                      <a:pt x="294" y="999"/>
                      <a:pt x="263" y="999"/>
                    </a:cubicBezTo>
                    <a:close/>
                    <a:moveTo>
                      <a:pt x="473" y="817"/>
                    </a:moveTo>
                    <a:cubicBezTo>
                      <a:pt x="53" y="817"/>
                      <a:pt x="53" y="817"/>
                      <a:pt x="53" y="817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473" y="131"/>
                      <a:pt x="473" y="131"/>
                      <a:pt x="473" y="131"/>
                    </a:cubicBezTo>
                    <a:lnTo>
                      <a:pt x="473" y="817"/>
                    </a:lnTo>
                    <a:close/>
                    <a:moveTo>
                      <a:pt x="263" y="899"/>
                    </a:moveTo>
                    <a:cubicBezTo>
                      <a:pt x="239" y="899"/>
                      <a:pt x="219" y="918"/>
                      <a:pt x="219" y="943"/>
                    </a:cubicBezTo>
                    <a:cubicBezTo>
                      <a:pt x="219" y="967"/>
                      <a:pt x="239" y="987"/>
                      <a:pt x="263" y="987"/>
                    </a:cubicBezTo>
                    <a:cubicBezTo>
                      <a:pt x="287" y="987"/>
                      <a:pt x="307" y="967"/>
                      <a:pt x="307" y="943"/>
                    </a:cubicBezTo>
                    <a:cubicBezTo>
                      <a:pt x="307" y="918"/>
                      <a:pt x="287" y="899"/>
                      <a:pt x="263" y="89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2400">
                  <a:solidFill>
                    <a:srgbClr val="0096D6"/>
                  </a:solidFill>
                </a:endParaRPr>
              </a:p>
            </p:txBody>
          </p:sp>
        </p:grpSp>
        <p:sp>
          <p:nvSpPr>
            <p:cNvPr id="291" name="TextBox 290"/>
            <p:cNvSpPr txBox="1"/>
            <p:nvPr/>
          </p:nvSpPr>
          <p:spPr>
            <a:xfrm flipH="1">
              <a:off x="8659328" y="1790285"/>
              <a:ext cx="2971800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5">
                <a:lnSpc>
                  <a:spcPct val="95000"/>
                </a:lnSpc>
              </a:pPr>
              <a:r>
                <a:rPr lang="en-US" dirty="0" smtClean="0">
                  <a:solidFill>
                    <a:srgbClr val="FFFFFF">
                      <a:lumMod val="95000"/>
                    </a:srgbClr>
                  </a:solidFill>
                  <a:cs typeface="Arial"/>
                </a:rPr>
                <a:t>Supporting Mobility </a:t>
              </a:r>
              <a:br>
                <a:rPr lang="en-US" dirty="0" smtClean="0">
                  <a:solidFill>
                    <a:srgbClr val="FFFFFF">
                      <a:lumMod val="95000"/>
                    </a:srgbClr>
                  </a:solidFill>
                  <a:cs typeface="Arial"/>
                </a:rPr>
              </a:br>
              <a:r>
                <a:rPr lang="en-US" dirty="0" smtClean="0">
                  <a:solidFill>
                    <a:srgbClr val="FFFFFF">
                      <a:lumMod val="95000"/>
                    </a:srgbClr>
                  </a:solidFill>
                  <a:cs typeface="Arial"/>
                </a:rPr>
                <a:t>and BYOD</a:t>
              </a:r>
              <a:endParaRPr lang="en-US" dirty="0">
                <a:solidFill>
                  <a:srgbClr val="FFFFFF">
                    <a:lumMod val="95000"/>
                  </a:srgbClr>
                </a:solidFill>
                <a:cs typeface="Arial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721844" y="2868061"/>
            <a:ext cx="3909284" cy="800890"/>
            <a:chOff x="7721844" y="2603112"/>
            <a:chExt cx="3909284" cy="800890"/>
          </a:xfrm>
        </p:grpSpPr>
        <p:grpSp>
          <p:nvGrpSpPr>
            <p:cNvPr id="3" name="Group 2"/>
            <p:cNvGrpSpPr/>
            <p:nvPr/>
          </p:nvGrpSpPr>
          <p:grpSpPr>
            <a:xfrm>
              <a:off x="7721844" y="2603112"/>
              <a:ext cx="800894" cy="800890"/>
              <a:chOff x="7752755" y="2860886"/>
              <a:chExt cx="800894" cy="800890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7752755" y="2860886"/>
                <a:ext cx="800894" cy="80089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0" name="Freeform 9"/>
              <p:cNvSpPr>
                <a:spLocks/>
              </p:cNvSpPr>
              <p:nvPr/>
            </p:nvSpPr>
            <p:spPr bwMode="auto">
              <a:xfrm>
                <a:off x="7810109" y="2918099"/>
                <a:ext cx="686187" cy="686465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83000">
                    <a:schemeClr val="accent6">
                      <a:lumMod val="54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  <p:pic>
            <p:nvPicPr>
              <p:cNvPr id="97" name="Picture 96" descr="cloud.psd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03525" y="3050004"/>
                <a:ext cx="699354" cy="422654"/>
              </a:xfrm>
              <a:prstGeom prst="rect">
                <a:avLst/>
              </a:prstGeom>
            </p:spPr>
          </p:pic>
        </p:grpSp>
        <p:sp>
          <p:nvSpPr>
            <p:cNvPr id="282" name="TextBox 281"/>
            <p:cNvSpPr txBox="1"/>
            <p:nvPr/>
          </p:nvSpPr>
          <p:spPr>
            <a:xfrm flipH="1">
              <a:off x="8659328" y="2675501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Private, Public and</a:t>
              </a:r>
              <a:br>
                <a:rPr lang="en-US" dirty="0" smtClean="0">
                  <a:solidFill>
                    <a:schemeClr val="bg1"/>
                  </a:solidFill>
                </a:rPr>
              </a:br>
              <a:r>
                <a:rPr lang="en-US" dirty="0" smtClean="0">
                  <a:solidFill>
                    <a:schemeClr val="bg1"/>
                  </a:solidFill>
                </a:rPr>
                <a:t>Hybrid Cloud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721844" y="3753277"/>
            <a:ext cx="4239968" cy="800890"/>
            <a:chOff x="7721844" y="3488328"/>
            <a:chExt cx="4239968" cy="800890"/>
          </a:xfrm>
        </p:grpSpPr>
        <p:grpSp>
          <p:nvGrpSpPr>
            <p:cNvPr id="4" name="Group 3"/>
            <p:cNvGrpSpPr/>
            <p:nvPr/>
          </p:nvGrpSpPr>
          <p:grpSpPr>
            <a:xfrm>
              <a:off x="7721844" y="3488328"/>
              <a:ext cx="800894" cy="800890"/>
              <a:chOff x="7752755" y="3767211"/>
              <a:chExt cx="800894" cy="80089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7752755" y="3767211"/>
                <a:ext cx="800894" cy="80089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0" name="Freeform 9"/>
              <p:cNvSpPr>
                <a:spLocks/>
              </p:cNvSpPr>
              <p:nvPr/>
            </p:nvSpPr>
            <p:spPr bwMode="auto">
              <a:xfrm>
                <a:off x="7810109" y="3824424"/>
                <a:ext cx="686187" cy="686465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83000">
                    <a:schemeClr val="accent6">
                      <a:lumMod val="54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7949208" y="3963663"/>
                <a:ext cx="407988" cy="407986"/>
                <a:chOff x="6305550" y="2054225"/>
                <a:chExt cx="747713" cy="747713"/>
              </a:xfrm>
            </p:grpSpPr>
            <p:sp>
              <p:nvSpPr>
                <p:cNvPr id="112" name="Freeform 1"/>
                <p:cNvSpPr>
                  <a:spLocks noChangeArrowheads="1"/>
                </p:cNvSpPr>
                <p:nvPr/>
              </p:nvSpPr>
              <p:spPr bwMode="auto">
                <a:xfrm>
                  <a:off x="6810375" y="2374900"/>
                  <a:ext cx="73025" cy="73025"/>
                </a:xfrm>
                <a:custGeom>
                  <a:avLst/>
                  <a:gdLst>
                    <a:gd name="T0" fmla="*/ 87 w 205"/>
                    <a:gd name="T1" fmla="*/ 0 h 205"/>
                    <a:gd name="T2" fmla="*/ 87 w 205"/>
                    <a:gd name="T3" fmla="*/ 0 h 205"/>
                    <a:gd name="T4" fmla="*/ 0 w 205"/>
                    <a:gd name="T5" fmla="*/ 0 h 205"/>
                    <a:gd name="T6" fmla="*/ 0 w 205"/>
                    <a:gd name="T7" fmla="*/ 204 h 205"/>
                    <a:gd name="T8" fmla="*/ 87 w 205"/>
                    <a:gd name="T9" fmla="*/ 204 h 205"/>
                    <a:gd name="T10" fmla="*/ 175 w 205"/>
                    <a:gd name="T11" fmla="*/ 175 h 205"/>
                    <a:gd name="T12" fmla="*/ 204 w 205"/>
                    <a:gd name="T13" fmla="*/ 102 h 205"/>
                    <a:gd name="T14" fmla="*/ 175 w 205"/>
                    <a:gd name="T15" fmla="*/ 29 h 205"/>
                    <a:gd name="T16" fmla="*/ 87 w 205"/>
                    <a:gd name="T17" fmla="*/ 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5" h="205">
                      <a:moveTo>
                        <a:pt x="87" y="0"/>
                      </a:moveTo>
                      <a:lnTo>
                        <a:pt x="87" y="0"/>
                      </a:ln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04"/>
                        <a:pt x="0" y="204"/>
                        <a:pt x="0" y="204"/>
                      </a:cubicBezTo>
                      <a:cubicBezTo>
                        <a:pt x="87" y="204"/>
                        <a:pt x="87" y="204"/>
                        <a:pt x="87" y="204"/>
                      </a:cubicBezTo>
                      <a:cubicBezTo>
                        <a:pt x="131" y="204"/>
                        <a:pt x="161" y="190"/>
                        <a:pt x="175" y="175"/>
                      </a:cubicBezTo>
                      <a:cubicBezTo>
                        <a:pt x="204" y="160"/>
                        <a:pt x="204" y="131"/>
                        <a:pt x="204" y="102"/>
                      </a:cubicBezTo>
                      <a:cubicBezTo>
                        <a:pt x="204" y="73"/>
                        <a:pt x="204" y="44"/>
                        <a:pt x="175" y="29"/>
                      </a:cubicBezTo>
                      <a:cubicBezTo>
                        <a:pt x="161" y="15"/>
                        <a:pt x="131" y="0"/>
                        <a:pt x="87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24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13" name="Freeform 2"/>
                <p:cNvSpPr>
                  <a:spLocks noChangeArrowheads="1"/>
                </p:cNvSpPr>
                <p:nvPr/>
              </p:nvSpPr>
              <p:spPr bwMode="auto">
                <a:xfrm>
                  <a:off x="6500813" y="2381250"/>
                  <a:ext cx="68262" cy="84138"/>
                </a:xfrm>
                <a:custGeom>
                  <a:avLst/>
                  <a:gdLst>
                    <a:gd name="T0" fmla="*/ 0 w 191"/>
                    <a:gd name="T1" fmla="*/ 233 h 234"/>
                    <a:gd name="T2" fmla="*/ 190 w 191"/>
                    <a:gd name="T3" fmla="*/ 233 h 234"/>
                    <a:gd name="T4" fmla="*/ 88 w 191"/>
                    <a:gd name="T5" fmla="*/ 0 h 234"/>
                    <a:gd name="T6" fmla="*/ 0 w 191"/>
                    <a:gd name="T7" fmla="*/ 233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1" h="234">
                      <a:moveTo>
                        <a:pt x="0" y="233"/>
                      </a:moveTo>
                      <a:lnTo>
                        <a:pt x="190" y="233"/>
                      </a:lnTo>
                      <a:lnTo>
                        <a:pt x="88" y="0"/>
                      </a:lnTo>
                      <a:lnTo>
                        <a:pt x="0" y="233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24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14" name="Freeform 3"/>
                <p:cNvSpPr>
                  <a:spLocks noChangeArrowheads="1"/>
                </p:cNvSpPr>
                <p:nvPr/>
              </p:nvSpPr>
              <p:spPr bwMode="auto">
                <a:xfrm>
                  <a:off x="6662738" y="2374900"/>
                  <a:ext cx="73025" cy="73025"/>
                </a:xfrm>
                <a:custGeom>
                  <a:avLst/>
                  <a:gdLst>
                    <a:gd name="T0" fmla="*/ 87 w 205"/>
                    <a:gd name="T1" fmla="*/ 0 h 205"/>
                    <a:gd name="T2" fmla="*/ 87 w 205"/>
                    <a:gd name="T3" fmla="*/ 0 h 205"/>
                    <a:gd name="T4" fmla="*/ 0 w 205"/>
                    <a:gd name="T5" fmla="*/ 0 h 205"/>
                    <a:gd name="T6" fmla="*/ 0 w 205"/>
                    <a:gd name="T7" fmla="*/ 204 h 205"/>
                    <a:gd name="T8" fmla="*/ 73 w 205"/>
                    <a:gd name="T9" fmla="*/ 204 h 205"/>
                    <a:gd name="T10" fmla="*/ 175 w 205"/>
                    <a:gd name="T11" fmla="*/ 175 h 205"/>
                    <a:gd name="T12" fmla="*/ 204 w 205"/>
                    <a:gd name="T13" fmla="*/ 102 h 205"/>
                    <a:gd name="T14" fmla="*/ 175 w 205"/>
                    <a:gd name="T15" fmla="*/ 29 h 205"/>
                    <a:gd name="T16" fmla="*/ 87 w 205"/>
                    <a:gd name="T17" fmla="*/ 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5" h="205">
                      <a:moveTo>
                        <a:pt x="87" y="0"/>
                      </a:moveTo>
                      <a:lnTo>
                        <a:pt x="87" y="0"/>
                      </a:ln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04"/>
                        <a:pt x="0" y="204"/>
                        <a:pt x="0" y="204"/>
                      </a:cubicBezTo>
                      <a:cubicBezTo>
                        <a:pt x="73" y="204"/>
                        <a:pt x="73" y="204"/>
                        <a:pt x="73" y="204"/>
                      </a:cubicBezTo>
                      <a:cubicBezTo>
                        <a:pt x="117" y="204"/>
                        <a:pt x="146" y="190"/>
                        <a:pt x="175" y="175"/>
                      </a:cubicBezTo>
                      <a:cubicBezTo>
                        <a:pt x="190" y="160"/>
                        <a:pt x="204" y="131"/>
                        <a:pt x="204" y="102"/>
                      </a:cubicBezTo>
                      <a:cubicBezTo>
                        <a:pt x="204" y="73"/>
                        <a:pt x="190" y="44"/>
                        <a:pt x="175" y="29"/>
                      </a:cubicBezTo>
                      <a:cubicBezTo>
                        <a:pt x="146" y="15"/>
                        <a:pt x="117" y="0"/>
                        <a:pt x="87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24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15" name="Freeform 4"/>
                <p:cNvSpPr>
                  <a:spLocks noChangeArrowheads="1"/>
                </p:cNvSpPr>
                <p:nvPr/>
              </p:nvSpPr>
              <p:spPr bwMode="auto">
                <a:xfrm>
                  <a:off x="6305550" y="2054225"/>
                  <a:ext cx="747713" cy="747713"/>
                </a:xfrm>
                <a:custGeom>
                  <a:avLst/>
                  <a:gdLst>
                    <a:gd name="T0" fmla="*/ 0 w 2076"/>
                    <a:gd name="T1" fmla="*/ 336 h 2075"/>
                    <a:gd name="T2" fmla="*/ 0 w 2076"/>
                    <a:gd name="T3" fmla="*/ 336 h 2075"/>
                    <a:gd name="T4" fmla="*/ 0 w 2076"/>
                    <a:gd name="T5" fmla="*/ 1724 h 2075"/>
                    <a:gd name="T6" fmla="*/ 351 w 2076"/>
                    <a:gd name="T7" fmla="*/ 2074 h 2075"/>
                    <a:gd name="T8" fmla="*/ 1738 w 2076"/>
                    <a:gd name="T9" fmla="*/ 2074 h 2075"/>
                    <a:gd name="T10" fmla="*/ 2075 w 2076"/>
                    <a:gd name="T11" fmla="*/ 1724 h 2075"/>
                    <a:gd name="T12" fmla="*/ 2075 w 2076"/>
                    <a:gd name="T13" fmla="*/ 336 h 2075"/>
                    <a:gd name="T14" fmla="*/ 1738 w 2076"/>
                    <a:gd name="T15" fmla="*/ 0 h 2075"/>
                    <a:gd name="T16" fmla="*/ 351 w 2076"/>
                    <a:gd name="T17" fmla="*/ 0 h 2075"/>
                    <a:gd name="T18" fmla="*/ 0 w 2076"/>
                    <a:gd name="T19" fmla="*/ 336 h 2075"/>
                    <a:gd name="T20" fmla="*/ 789 w 2076"/>
                    <a:gd name="T21" fmla="*/ 1314 h 2075"/>
                    <a:gd name="T22" fmla="*/ 789 w 2076"/>
                    <a:gd name="T23" fmla="*/ 1314 h 2075"/>
                    <a:gd name="T24" fmla="*/ 746 w 2076"/>
                    <a:gd name="T25" fmla="*/ 1198 h 2075"/>
                    <a:gd name="T26" fmla="*/ 526 w 2076"/>
                    <a:gd name="T27" fmla="*/ 1198 h 2075"/>
                    <a:gd name="T28" fmla="*/ 468 w 2076"/>
                    <a:gd name="T29" fmla="*/ 1314 h 2075"/>
                    <a:gd name="T30" fmla="*/ 395 w 2076"/>
                    <a:gd name="T31" fmla="*/ 1314 h 2075"/>
                    <a:gd name="T32" fmla="*/ 599 w 2076"/>
                    <a:gd name="T33" fmla="*/ 832 h 2075"/>
                    <a:gd name="T34" fmla="*/ 672 w 2076"/>
                    <a:gd name="T35" fmla="*/ 832 h 2075"/>
                    <a:gd name="T36" fmla="*/ 877 w 2076"/>
                    <a:gd name="T37" fmla="*/ 1314 h 2075"/>
                    <a:gd name="T38" fmla="*/ 789 w 2076"/>
                    <a:gd name="T39" fmla="*/ 1314 h 2075"/>
                    <a:gd name="T40" fmla="*/ 1213 w 2076"/>
                    <a:gd name="T41" fmla="*/ 1110 h 2075"/>
                    <a:gd name="T42" fmla="*/ 1213 w 2076"/>
                    <a:gd name="T43" fmla="*/ 1110 h 2075"/>
                    <a:gd name="T44" fmla="*/ 1067 w 2076"/>
                    <a:gd name="T45" fmla="*/ 1139 h 2075"/>
                    <a:gd name="T46" fmla="*/ 994 w 2076"/>
                    <a:gd name="T47" fmla="*/ 1139 h 2075"/>
                    <a:gd name="T48" fmla="*/ 994 w 2076"/>
                    <a:gd name="T49" fmla="*/ 1314 h 2075"/>
                    <a:gd name="T50" fmla="*/ 921 w 2076"/>
                    <a:gd name="T51" fmla="*/ 1314 h 2075"/>
                    <a:gd name="T52" fmla="*/ 921 w 2076"/>
                    <a:gd name="T53" fmla="*/ 832 h 2075"/>
                    <a:gd name="T54" fmla="*/ 1081 w 2076"/>
                    <a:gd name="T55" fmla="*/ 832 h 2075"/>
                    <a:gd name="T56" fmla="*/ 1213 w 2076"/>
                    <a:gd name="T57" fmla="*/ 876 h 2075"/>
                    <a:gd name="T58" fmla="*/ 1256 w 2076"/>
                    <a:gd name="T59" fmla="*/ 993 h 2075"/>
                    <a:gd name="T60" fmla="*/ 1213 w 2076"/>
                    <a:gd name="T61" fmla="*/ 1110 h 2075"/>
                    <a:gd name="T62" fmla="*/ 1637 w 2076"/>
                    <a:gd name="T63" fmla="*/ 1110 h 2075"/>
                    <a:gd name="T64" fmla="*/ 1637 w 2076"/>
                    <a:gd name="T65" fmla="*/ 1110 h 2075"/>
                    <a:gd name="T66" fmla="*/ 1490 w 2076"/>
                    <a:gd name="T67" fmla="*/ 1139 h 2075"/>
                    <a:gd name="T68" fmla="*/ 1403 w 2076"/>
                    <a:gd name="T69" fmla="*/ 1139 h 2075"/>
                    <a:gd name="T70" fmla="*/ 1403 w 2076"/>
                    <a:gd name="T71" fmla="*/ 1314 h 2075"/>
                    <a:gd name="T72" fmla="*/ 1344 w 2076"/>
                    <a:gd name="T73" fmla="*/ 1314 h 2075"/>
                    <a:gd name="T74" fmla="*/ 1344 w 2076"/>
                    <a:gd name="T75" fmla="*/ 832 h 2075"/>
                    <a:gd name="T76" fmla="*/ 1490 w 2076"/>
                    <a:gd name="T77" fmla="*/ 832 h 2075"/>
                    <a:gd name="T78" fmla="*/ 1637 w 2076"/>
                    <a:gd name="T79" fmla="*/ 876 h 2075"/>
                    <a:gd name="T80" fmla="*/ 1680 w 2076"/>
                    <a:gd name="T81" fmla="*/ 993 h 2075"/>
                    <a:gd name="T82" fmla="*/ 1637 w 2076"/>
                    <a:gd name="T83" fmla="*/ 1110 h 20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76" h="2075">
                      <a:moveTo>
                        <a:pt x="0" y="336"/>
                      </a:moveTo>
                      <a:lnTo>
                        <a:pt x="0" y="336"/>
                      </a:lnTo>
                      <a:cubicBezTo>
                        <a:pt x="0" y="1724"/>
                        <a:pt x="0" y="1724"/>
                        <a:pt x="0" y="1724"/>
                      </a:cubicBezTo>
                      <a:cubicBezTo>
                        <a:pt x="0" y="1913"/>
                        <a:pt x="161" y="2074"/>
                        <a:pt x="351" y="2074"/>
                      </a:cubicBezTo>
                      <a:cubicBezTo>
                        <a:pt x="1738" y="2074"/>
                        <a:pt x="1738" y="2074"/>
                        <a:pt x="1738" y="2074"/>
                      </a:cubicBezTo>
                      <a:cubicBezTo>
                        <a:pt x="1929" y="2074"/>
                        <a:pt x="2075" y="1913"/>
                        <a:pt x="2075" y="1724"/>
                      </a:cubicBezTo>
                      <a:cubicBezTo>
                        <a:pt x="2075" y="336"/>
                        <a:pt x="2075" y="336"/>
                        <a:pt x="2075" y="336"/>
                      </a:cubicBezTo>
                      <a:cubicBezTo>
                        <a:pt x="2075" y="146"/>
                        <a:pt x="1929" y="0"/>
                        <a:pt x="173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161" y="0"/>
                        <a:pt x="0" y="146"/>
                        <a:pt x="0" y="336"/>
                      </a:cubicBezTo>
                      <a:close/>
                      <a:moveTo>
                        <a:pt x="789" y="1314"/>
                      </a:moveTo>
                      <a:lnTo>
                        <a:pt x="789" y="1314"/>
                      </a:lnTo>
                      <a:cubicBezTo>
                        <a:pt x="746" y="1198"/>
                        <a:pt x="746" y="1198"/>
                        <a:pt x="746" y="1198"/>
                      </a:cubicBezTo>
                      <a:cubicBezTo>
                        <a:pt x="526" y="1198"/>
                        <a:pt x="526" y="1198"/>
                        <a:pt x="526" y="1198"/>
                      </a:cubicBezTo>
                      <a:cubicBezTo>
                        <a:pt x="468" y="1314"/>
                        <a:pt x="468" y="1314"/>
                        <a:pt x="468" y="1314"/>
                      </a:cubicBezTo>
                      <a:cubicBezTo>
                        <a:pt x="395" y="1314"/>
                        <a:pt x="395" y="1314"/>
                        <a:pt x="395" y="1314"/>
                      </a:cubicBezTo>
                      <a:cubicBezTo>
                        <a:pt x="599" y="832"/>
                        <a:pt x="599" y="832"/>
                        <a:pt x="599" y="832"/>
                      </a:cubicBezTo>
                      <a:cubicBezTo>
                        <a:pt x="672" y="832"/>
                        <a:pt x="672" y="832"/>
                        <a:pt x="672" y="832"/>
                      </a:cubicBezTo>
                      <a:cubicBezTo>
                        <a:pt x="877" y="1314"/>
                        <a:pt x="877" y="1314"/>
                        <a:pt x="877" y="1314"/>
                      </a:cubicBezTo>
                      <a:lnTo>
                        <a:pt x="789" y="1314"/>
                      </a:lnTo>
                      <a:close/>
                      <a:moveTo>
                        <a:pt x="1213" y="1110"/>
                      </a:moveTo>
                      <a:lnTo>
                        <a:pt x="1213" y="1110"/>
                      </a:lnTo>
                      <a:cubicBezTo>
                        <a:pt x="1184" y="1139"/>
                        <a:pt x="1140" y="1139"/>
                        <a:pt x="1067" y="1139"/>
                      </a:cubicBezTo>
                      <a:cubicBezTo>
                        <a:pt x="994" y="1139"/>
                        <a:pt x="994" y="1139"/>
                        <a:pt x="994" y="1139"/>
                      </a:cubicBezTo>
                      <a:cubicBezTo>
                        <a:pt x="994" y="1314"/>
                        <a:pt x="994" y="1314"/>
                        <a:pt x="994" y="1314"/>
                      </a:cubicBezTo>
                      <a:cubicBezTo>
                        <a:pt x="921" y="1314"/>
                        <a:pt x="921" y="1314"/>
                        <a:pt x="921" y="1314"/>
                      </a:cubicBezTo>
                      <a:cubicBezTo>
                        <a:pt x="921" y="832"/>
                        <a:pt x="921" y="832"/>
                        <a:pt x="921" y="832"/>
                      </a:cubicBezTo>
                      <a:cubicBezTo>
                        <a:pt x="1081" y="832"/>
                        <a:pt x="1081" y="832"/>
                        <a:pt x="1081" y="832"/>
                      </a:cubicBezTo>
                      <a:cubicBezTo>
                        <a:pt x="1140" y="832"/>
                        <a:pt x="1184" y="847"/>
                        <a:pt x="1213" y="876"/>
                      </a:cubicBezTo>
                      <a:cubicBezTo>
                        <a:pt x="1242" y="906"/>
                        <a:pt x="1256" y="949"/>
                        <a:pt x="1256" y="993"/>
                      </a:cubicBezTo>
                      <a:cubicBezTo>
                        <a:pt x="1256" y="1037"/>
                        <a:pt x="1242" y="1081"/>
                        <a:pt x="1213" y="1110"/>
                      </a:cubicBezTo>
                      <a:close/>
                      <a:moveTo>
                        <a:pt x="1637" y="1110"/>
                      </a:moveTo>
                      <a:lnTo>
                        <a:pt x="1637" y="1110"/>
                      </a:lnTo>
                      <a:cubicBezTo>
                        <a:pt x="1607" y="1139"/>
                        <a:pt x="1549" y="1139"/>
                        <a:pt x="1490" y="1139"/>
                      </a:cubicBezTo>
                      <a:cubicBezTo>
                        <a:pt x="1403" y="1139"/>
                        <a:pt x="1403" y="1139"/>
                        <a:pt x="1403" y="1139"/>
                      </a:cubicBezTo>
                      <a:cubicBezTo>
                        <a:pt x="1403" y="1314"/>
                        <a:pt x="1403" y="1314"/>
                        <a:pt x="1403" y="1314"/>
                      </a:cubicBezTo>
                      <a:cubicBezTo>
                        <a:pt x="1344" y="1314"/>
                        <a:pt x="1344" y="1314"/>
                        <a:pt x="1344" y="1314"/>
                      </a:cubicBezTo>
                      <a:cubicBezTo>
                        <a:pt x="1344" y="832"/>
                        <a:pt x="1344" y="832"/>
                        <a:pt x="1344" y="832"/>
                      </a:cubicBezTo>
                      <a:cubicBezTo>
                        <a:pt x="1490" y="832"/>
                        <a:pt x="1490" y="832"/>
                        <a:pt x="1490" y="832"/>
                      </a:cubicBezTo>
                      <a:cubicBezTo>
                        <a:pt x="1549" y="832"/>
                        <a:pt x="1607" y="847"/>
                        <a:pt x="1637" y="876"/>
                      </a:cubicBezTo>
                      <a:cubicBezTo>
                        <a:pt x="1666" y="906"/>
                        <a:pt x="1680" y="949"/>
                        <a:pt x="1680" y="993"/>
                      </a:cubicBezTo>
                      <a:cubicBezTo>
                        <a:pt x="1680" y="1037"/>
                        <a:pt x="1666" y="1081"/>
                        <a:pt x="1637" y="11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2400" b="1">
                    <a:solidFill>
                      <a:schemeClr val="accent5"/>
                    </a:solidFill>
                  </a:endParaRPr>
                </a:p>
              </p:txBody>
            </p:sp>
          </p:grpSp>
        </p:grpSp>
        <p:sp>
          <p:nvSpPr>
            <p:cNvPr id="269" name="TextBox 268"/>
            <p:cNvSpPr txBox="1"/>
            <p:nvPr/>
          </p:nvSpPr>
          <p:spPr>
            <a:xfrm flipH="1">
              <a:off x="8659328" y="3560717"/>
              <a:ext cx="33024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Rapid Deployment of </a:t>
              </a:r>
              <a:br>
                <a:rPr lang="en-US" dirty="0" smtClean="0">
                  <a:solidFill>
                    <a:schemeClr val="bg1"/>
                  </a:solidFill>
                </a:rPr>
              </a:br>
              <a:r>
                <a:rPr lang="en-US" dirty="0" smtClean="0">
                  <a:solidFill>
                    <a:schemeClr val="bg1"/>
                  </a:solidFill>
                </a:rPr>
                <a:t>Apps and Services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14" name="Oval 213"/>
          <p:cNvSpPr/>
          <p:nvPr/>
        </p:nvSpPr>
        <p:spPr>
          <a:xfrm>
            <a:off x="7721844" y="4638493"/>
            <a:ext cx="800894" cy="800890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chemeClr val="bg1">
                  <a:lumMod val="40000"/>
                  <a:lumOff val="60000"/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9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5" name="Freeform 9"/>
          <p:cNvSpPr>
            <a:spLocks/>
          </p:cNvSpPr>
          <p:nvPr/>
        </p:nvSpPr>
        <p:spPr bwMode="auto">
          <a:xfrm>
            <a:off x="7779198" y="4695706"/>
            <a:ext cx="686187" cy="686465"/>
          </a:xfrm>
          <a:prstGeom prst="ellipse">
            <a:avLst/>
          </a:prstGeom>
          <a:gradFill>
            <a:gsLst>
              <a:gs pos="0">
                <a:schemeClr val="accent6"/>
              </a:gs>
              <a:gs pos="83000">
                <a:schemeClr val="accent6">
                  <a:lumMod val="54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</a:ln>
          <a:effectLst/>
        </p:spPr>
        <p:txBody>
          <a:bodyPr lIns="68586" tIns="34294" rIns="68586" bIns="34294" rtlCol="0" anchor="ctr"/>
          <a:lstStyle/>
          <a:p>
            <a:pPr algn="ctr" defTabSz="685805">
              <a:lnSpc>
                <a:spcPct val="90000"/>
              </a:lnSpc>
            </a:pPr>
            <a:endParaRPr lang="en-US" kern="0">
              <a:solidFill>
                <a:prstClr val="white"/>
              </a:solidFill>
              <a:latin typeface="Arial" panose="020B0604020202020204" pitchFamily="34" charset="0"/>
              <a:ea typeface="Apple LiGothic Medium"/>
              <a:cs typeface="Apple LiGothic Medium"/>
            </a:endParaRPr>
          </a:p>
        </p:txBody>
      </p:sp>
      <p:sp>
        <p:nvSpPr>
          <p:cNvPr id="263" name="TextBox 262"/>
          <p:cNvSpPr txBox="1"/>
          <p:nvPr/>
        </p:nvSpPr>
        <p:spPr>
          <a:xfrm flipH="1">
            <a:off x="8659326" y="4710882"/>
            <a:ext cx="345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Rapid and Secure Infrastructure Deployments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721844" y="5523710"/>
            <a:ext cx="4239967" cy="800890"/>
            <a:chOff x="7721844" y="5258761"/>
            <a:chExt cx="4239967" cy="800890"/>
          </a:xfrm>
        </p:grpSpPr>
        <p:grpSp>
          <p:nvGrpSpPr>
            <p:cNvPr id="7" name="Group 6"/>
            <p:cNvGrpSpPr/>
            <p:nvPr/>
          </p:nvGrpSpPr>
          <p:grpSpPr>
            <a:xfrm>
              <a:off x="7721844" y="5258761"/>
              <a:ext cx="800894" cy="800890"/>
              <a:chOff x="7752755" y="5579860"/>
              <a:chExt cx="800894" cy="80089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7752755" y="5579860"/>
                <a:ext cx="800894" cy="80089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2" name="Freeform 9"/>
              <p:cNvSpPr>
                <a:spLocks/>
              </p:cNvSpPr>
              <p:nvPr/>
            </p:nvSpPr>
            <p:spPr bwMode="auto">
              <a:xfrm>
                <a:off x="7810109" y="5637073"/>
                <a:ext cx="686187" cy="686465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83000">
                    <a:schemeClr val="accent6">
                      <a:lumMod val="54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  <p:grpSp>
            <p:nvGrpSpPr>
              <p:cNvPr id="98" name="Group 97"/>
              <p:cNvGrpSpPr>
                <a:grpSpLocks noChangeAspect="1"/>
              </p:cNvGrpSpPr>
              <p:nvPr/>
            </p:nvGrpSpPr>
            <p:grpSpPr>
              <a:xfrm>
                <a:off x="7925239" y="5757938"/>
                <a:ext cx="455922" cy="444736"/>
                <a:chOff x="9840394" y="8488641"/>
                <a:chExt cx="854435" cy="833472"/>
              </a:xfrm>
            </p:grpSpPr>
            <p:grpSp>
              <p:nvGrpSpPr>
                <p:cNvPr id="99" name="Group 31"/>
                <p:cNvGrpSpPr>
                  <a:grpSpLocks noChangeAspect="1"/>
                </p:cNvGrpSpPr>
                <p:nvPr/>
              </p:nvGrpSpPr>
              <p:grpSpPr bwMode="auto">
                <a:xfrm>
                  <a:off x="9912507" y="8560412"/>
                  <a:ext cx="710211" cy="689929"/>
                  <a:chOff x="781" y="-421"/>
                  <a:chExt cx="4202" cy="4082"/>
                </a:xfrm>
                <a:solidFill>
                  <a:srgbClr val="FFFFFF"/>
                </a:solidFill>
              </p:grpSpPr>
              <p:sp>
                <p:nvSpPr>
                  <p:cNvPr id="101" name="Freeform 32"/>
                  <p:cNvSpPr>
                    <a:spLocks noEditPoints="1"/>
                  </p:cNvSpPr>
                  <p:nvPr/>
                </p:nvSpPr>
                <p:spPr bwMode="auto">
                  <a:xfrm>
                    <a:off x="781" y="-421"/>
                    <a:ext cx="1999" cy="4082"/>
                  </a:xfrm>
                  <a:custGeom>
                    <a:avLst/>
                    <a:gdLst>
                      <a:gd name="T0" fmla="*/ 0 w 846"/>
                      <a:gd name="T1" fmla="*/ 1728 h 1728"/>
                      <a:gd name="T2" fmla="*/ 846 w 846"/>
                      <a:gd name="T3" fmla="*/ 1728 h 1728"/>
                      <a:gd name="T4" fmla="*/ 846 w 846"/>
                      <a:gd name="T5" fmla="*/ 0 h 1728"/>
                      <a:gd name="T6" fmla="*/ 0 w 846"/>
                      <a:gd name="T7" fmla="*/ 0 h 1728"/>
                      <a:gd name="T8" fmla="*/ 0 w 846"/>
                      <a:gd name="T9" fmla="*/ 1728 h 1728"/>
                      <a:gd name="T10" fmla="*/ 574 w 846"/>
                      <a:gd name="T11" fmla="*/ 1649 h 1728"/>
                      <a:gd name="T12" fmla="*/ 513 w 846"/>
                      <a:gd name="T13" fmla="*/ 1649 h 1728"/>
                      <a:gd name="T14" fmla="*/ 513 w 846"/>
                      <a:gd name="T15" fmla="*/ 1118 h 1728"/>
                      <a:gd name="T16" fmla="*/ 574 w 846"/>
                      <a:gd name="T17" fmla="*/ 1118 h 1728"/>
                      <a:gd name="T18" fmla="*/ 574 w 846"/>
                      <a:gd name="T19" fmla="*/ 1649 h 1728"/>
                      <a:gd name="T20" fmla="*/ 655 w 846"/>
                      <a:gd name="T21" fmla="*/ 1649 h 1728"/>
                      <a:gd name="T22" fmla="*/ 594 w 846"/>
                      <a:gd name="T23" fmla="*/ 1649 h 1728"/>
                      <a:gd name="T24" fmla="*/ 594 w 846"/>
                      <a:gd name="T25" fmla="*/ 1118 h 1728"/>
                      <a:gd name="T26" fmla="*/ 655 w 846"/>
                      <a:gd name="T27" fmla="*/ 1118 h 1728"/>
                      <a:gd name="T28" fmla="*/ 655 w 846"/>
                      <a:gd name="T29" fmla="*/ 1649 h 1728"/>
                      <a:gd name="T30" fmla="*/ 737 w 846"/>
                      <a:gd name="T31" fmla="*/ 1649 h 1728"/>
                      <a:gd name="T32" fmla="*/ 675 w 846"/>
                      <a:gd name="T33" fmla="*/ 1649 h 1728"/>
                      <a:gd name="T34" fmla="*/ 675 w 846"/>
                      <a:gd name="T35" fmla="*/ 1118 h 1728"/>
                      <a:gd name="T36" fmla="*/ 737 w 846"/>
                      <a:gd name="T37" fmla="*/ 1118 h 1728"/>
                      <a:gd name="T38" fmla="*/ 737 w 846"/>
                      <a:gd name="T39" fmla="*/ 1649 h 1728"/>
                      <a:gd name="T40" fmla="*/ 696 w 846"/>
                      <a:gd name="T41" fmla="*/ 56 h 1728"/>
                      <a:gd name="T42" fmla="*/ 737 w 846"/>
                      <a:gd name="T43" fmla="*/ 96 h 1728"/>
                      <a:gd name="T44" fmla="*/ 696 w 846"/>
                      <a:gd name="T45" fmla="*/ 137 h 1728"/>
                      <a:gd name="T46" fmla="*/ 656 w 846"/>
                      <a:gd name="T47" fmla="*/ 96 h 1728"/>
                      <a:gd name="T48" fmla="*/ 696 w 846"/>
                      <a:gd name="T49" fmla="*/ 56 h 1728"/>
                      <a:gd name="T50" fmla="*/ 93 w 846"/>
                      <a:gd name="T51" fmla="*/ 212 h 1728"/>
                      <a:gd name="T52" fmla="*/ 762 w 846"/>
                      <a:gd name="T53" fmla="*/ 212 h 1728"/>
                      <a:gd name="T54" fmla="*/ 762 w 846"/>
                      <a:gd name="T55" fmla="*/ 375 h 1728"/>
                      <a:gd name="T56" fmla="*/ 93 w 846"/>
                      <a:gd name="T57" fmla="*/ 375 h 1728"/>
                      <a:gd name="T58" fmla="*/ 93 w 846"/>
                      <a:gd name="T59" fmla="*/ 212 h 1728"/>
                      <a:gd name="T60" fmla="*/ 93 w 846"/>
                      <a:gd name="T61" fmla="*/ 413 h 1728"/>
                      <a:gd name="T62" fmla="*/ 762 w 846"/>
                      <a:gd name="T63" fmla="*/ 413 h 1728"/>
                      <a:gd name="T64" fmla="*/ 762 w 846"/>
                      <a:gd name="T65" fmla="*/ 576 h 1728"/>
                      <a:gd name="T66" fmla="*/ 93 w 846"/>
                      <a:gd name="T67" fmla="*/ 576 h 1728"/>
                      <a:gd name="T68" fmla="*/ 93 w 846"/>
                      <a:gd name="T69" fmla="*/ 413 h 1728"/>
                      <a:gd name="T70" fmla="*/ 93 w 846"/>
                      <a:gd name="T71" fmla="*/ 614 h 1728"/>
                      <a:gd name="T72" fmla="*/ 762 w 846"/>
                      <a:gd name="T73" fmla="*/ 614 h 1728"/>
                      <a:gd name="T74" fmla="*/ 762 w 846"/>
                      <a:gd name="T75" fmla="*/ 777 h 1728"/>
                      <a:gd name="T76" fmla="*/ 93 w 846"/>
                      <a:gd name="T77" fmla="*/ 777 h 1728"/>
                      <a:gd name="T78" fmla="*/ 93 w 846"/>
                      <a:gd name="T79" fmla="*/ 614 h 1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46" h="1728">
                        <a:moveTo>
                          <a:pt x="0" y="1728"/>
                        </a:moveTo>
                        <a:cubicBezTo>
                          <a:pt x="846" y="1728"/>
                          <a:pt x="846" y="1728"/>
                          <a:pt x="846" y="1728"/>
                        </a:cubicBezTo>
                        <a:cubicBezTo>
                          <a:pt x="846" y="0"/>
                          <a:pt x="846" y="0"/>
                          <a:pt x="846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1728"/>
                        </a:lnTo>
                        <a:close/>
                        <a:moveTo>
                          <a:pt x="574" y="1649"/>
                        </a:moveTo>
                        <a:cubicBezTo>
                          <a:pt x="513" y="1649"/>
                          <a:pt x="513" y="1649"/>
                          <a:pt x="513" y="1649"/>
                        </a:cubicBezTo>
                        <a:cubicBezTo>
                          <a:pt x="513" y="1118"/>
                          <a:pt x="513" y="1118"/>
                          <a:pt x="513" y="1118"/>
                        </a:cubicBezTo>
                        <a:cubicBezTo>
                          <a:pt x="574" y="1118"/>
                          <a:pt x="574" y="1118"/>
                          <a:pt x="574" y="1118"/>
                        </a:cubicBezTo>
                        <a:lnTo>
                          <a:pt x="574" y="1649"/>
                        </a:lnTo>
                        <a:close/>
                        <a:moveTo>
                          <a:pt x="655" y="1649"/>
                        </a:moveTo>
                        <a:cubicBezTo>
                          <a:pt x="594" y="1649"/>
                          <a:pt x="594" y="1649"/>
                          <a:pt x="594" y="1649"/>
                        </a:cubicBezTo>
                        <a:cubicBezTo>
                          <a:pt x="594" y="1118"/>
                          <a:pt x="594" y="1118"/>
                          <a:pt x="594" y="1118"/>
                        </a:cubicBezTo>
                        <a:cubicBezTo>
                          <a:pt x="655" y="1118"/>
                          <a:pt x="655" y="1118"/>
                          <a:pt x="655" y="1118"/>
                        </a:cubicBezTo>
                        <a:lnTo>
                          <a:pt x="655" y="1649"/>
                        </a:lnTo>
                        <a:close/>
                        <a:moveTo>
                          <a:pt x="737" y="1649"/>
                        </a:moveTo>
                        <a:cubicBezTo>
                          <a:pt x="675" y="1649"/>
                          <a:pt x="675" y="1649"/>
                          <a:pt x="675" y="1649"/>
                        </a:cubicBezTo>
                        <a:cubicBezTo>
                          <a:pt x="675" y="1118"/>
                          <a:pt x="675" y="1118"/>
                          <a:pt x="675" y="1118"/>
                        </a:cubicBezTo>
                        <a:cubicBezTo>
                          <a:pt x="737" y="1118"/>
                          <a:pt x="737" y="1118"/>
                          <a:pt x="737" y="1118"/>
                        </a:cubicBezTo>
                        <a:lnTo>
                          <a:pt x="737" y="1649"/>
                        </a:lnTo>
                        <a:close/>
                        <a:moveTo>
                          <a:pt x="696" y="56"/>
                        </a:moveTo>
                        <a:cubicBezTo>
                          <a:pt x="718" y="56"/>
                          <a:pt x="737" y="74"/>
                          <a:pt x="737" y="96"/>
                        </a:cubicBezTo>
                        <a:cubicBezTo>
                          <a:pt x="737" y="119"/>
                          <a:pt x="718" y="137"/>
                          <a:pt x="696" y="137"/>
                        </a:cubicBezTo>
                        <a:cubicBezTo>
                          <a:pt x="674" y="137"/>
                          <a:pt x="656" y="119"/>
                          <a:pt x="656" y="96"/>
                        </a:cubicBezTo>
                        <a:cubicBezTo>
                          <a:pt x="656" y="74"/>
                          <a:pt x="674" y="56"/>
                          <a:pt x="696" y="56"/>
                        </a:cubicBezTo>
                        <a:close/>
                        <a:moveTo>
                          <a:pt x="93" y="212"/>
                        </a:moveTo>
                        <a:cubicBezTo>
                          <a:pt x="762" y="212"/>
                          <a:pt x="762" y="212"/>
                          <a:pt x="762" y="212"/>
                        </a:cubicBezTo>
                        <a:cubicBezTo>
                          <a:pt x="762" y="375"/>
                          <a:pt x="762" y="375"/>
                          <a:pt x="762" y="375"/>
                        </a:cubicBezTo>
                        <a:cubicBezTo>
                          <a:pt x="93" y="375"/>
                          <a:pt x="93" y="375"/>
                          <a:pt x="93" y="375"/>
                        </a:cubicBezTo>
                        <a:lnTo>
                          <a:pt x="93" y="212"/>
                        </a:lnTo>
                        <a:close/>
                        <a:moveTo>
                          <a:pt x="93" y="413"/>
                        </a:moveTo>
                        <a:cubicBezTo>
                          <a:pt x="762" y="413"/>
                          <a:pt x="762" y="413"/>
                          <a:pt x="762" y="413"/>
                        </a:cubicBezTo>
                        <a:cubicBezTo>
                          <a:pt x="762" y="576"/>
                          <a:pt x="762" y="576"/>
                          <a:pt x="762" y="576"/>
                        </a:cubicBezTo>
                        <a:cubicBezTo>
                          <a:pt x="93" y="576"/>
                          <a:pt x="93" y="576"/>
                          <a:pt x="93" y="576"/>
                        </a:cubicBezTo>
                        <a:lnTo>
                          <a:pt x="93" y="413"/>
                        </a:lnTo>
                        <a:close/>
                        <a:moveTo>
                          <a:pt x="93" y="614"/>
                        </a:moveTo>
                        <a:cubicBezTo>
                          <a:pt x="762" y="614"/>
                          <a:pt x="762" y="614"/>
                          <a:pt x="762" y="614"/>
                        </a:cubicBezTo>
                        <a:cubicBezTo>
                          <a:pt x="762" y="777"/>
                          <a:pt x="762" y="777"/>
                          <a:pt x="762" y="777"/>
                        </a:cubicBezTo>
                        <a:cubicBezTo>
                          <a:pt x="93" y="777"/>
                          <a:pt x="93" y="777"/>
                          <a:pt x="93" y="777"/>
                        </a:cubicBezTo>
                        <a:lnTo>
                          <a:pt x="93" y="6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02" name="Freeform 33"/>
                  <p:cNvSpPr>
                    <a:spLocks noEditPoints="1"/>
                  </p:cNvSpPr>
                  <p:nvPr/>
                </p:nvSpPr>
                <p:spPr bwMode="auto">
                  <a:xfrm>
                    <a:off x="2985" y="-421"/>
                    <a:ext cx="1998" cy="4082"/>
                  </a:xfrm>
                  <a:custGeom>
                    <a:avLst/>
                    <a:gdLst>
                      <a:gd name="T0" fmla="*/ 0 w 846"/>
                      <a:gd name="T1" fmla="*/ 0 h 1728"/>
                      <a:gd name="T2" fmla="*/ 0 w 846"/>
                      <a:gd name="T3" fmla="*/ 1728 h 1728"/>
                      <a:gd name="T4" fmla="*/ 846 w 846"/>
                      <a:gd name="T5" fmla="*/ 1728 h 1728"/>
                      <a:gd name="T6" fmla="*/ 846 w 846"/>
                      <a:gd name="T7" fmla="*/ 0 h 1728"/>
                      <a:gd name="T8" fmla="*/ 0 w 846"/>
                      <a:gd name="T9" fmla="*/ 0 h 1728"/>
                      <a:gd name="T10" fmla="*/ 696 w 846"/>
                      <a:gd name="T11" fmla="*/ 56 h 1728"/>
                      <a:gd name="T12" fmla="*/ 737 w 846"/>
                      <a:gd name="T13" fmla="*/ 96 h 1728"/>
                      <a:gd name="T14" fmla="*/ 696 w 846"/>
                      <a:gd name="T15" fmla="*/ 137 h 1728"/>
                      <a:gd name="T16" fmla="*/ 656 w 846"/>
                      <a:gd name="T17" fmla="*/ 96 h 1728"/>
                      <a:gd name="T18" fmla="*/ 696 w 846"/>
                      <a:gd name="T19" fmla="*/ 56 h 1728"/>
                      <a:gd name="T20" fmla="*/ 762 w 846"/>
                      <a:gd name="T21" fmla="*/ 1649 h 1728"/>
                      <a:gd name="T22" fmla="*/ 93 w 846"/>
                      <a:gd name="T23" fmla="*/ 1649 h 1728"/>
                      <a:gd name="T24" fmla="*/ 93 w 846"/>
                      <a:gd name="T25" fmla="*/ 1432 h 1728"/>
                      <a:gd name="T26" fmla="*/ 762 w 846"/>
                      <a:gd name="T27" fmla="*/ 1432 h 1728"/>
                      <a:gd name="T28" fmla="*/ 762 w 846"/>
                      <a:gd name="T29" fmla="*/ 1649 h 1728"/>
                      <a:gd name="T30" fmla="*/ 762 w 846"/>
                      <a:gd name="T31" fmla="*/ 1383 h 1728"/>
                      <a:gd name="T32" fmla="*/ 93 w 846"/>
                      <a:gd name="T33" fmla="*/ 1383 h 1728"/>
                      <a:gd name="T34" fmla="*/ 93 w 846"/>
                      <a:gd name="T35" fmla="*/ 1019 h 1728"/>
                      <a:gd name="T36" fmla="*/ 762 w 846"/>
                      <a:gd name="T37" fmla="*/ 1019 h 1728"/>
                      <a:gd name="T38" fmla="*/ 762 w 846"/>
                      <a:gd name="T39" fmla="*/ 1383 h 1728"/>
                      <a:gd name="T40" fmla="*/ 762 w 846"/>
                      <a:gd name="T41" fmla="*/ 981 h 1728"/>
                      <a:gd name="T42" fmla="*/ 93 w 846"/>
                      <a:gd name="T43" fmla="*/ 981 h 1728"/>
                      <a:gd name="T44" fmla="*/ 93 w 846"/>
                      <a:gd name="T45" fmla="*/ 818 h 1728"/>
                      <a:gd name="T46" fmla="*/ 762 w 846"/>
                      <a:gd name="T47" fmla="*/ 818 h 1728"/>
                      <a:gd name="T48" fmla="*/ 762 w 846"/>
                      <a:gd name="T49" fmla="*/ 981 h 1728"/>
                      <a:gd name="T50" fmla="*/ 762 w 846"/>
                      <a:gd name="T51" fmla="*/ 777 h 1728"/>
                      <a:gd name="T52" fmla="*/ 93 w 846"/>
                      <a:gd name="T53" fmla="*/ 777 h 1728"/>
                      <a:gd name="T54" fmla="*/ 93 w 846"/>
                      <a:gd name="T55" fmla="*/ 614 h 1728"/>
                      <a:gd name="T56" fmla="*/ 762 w 846"/>
                      <a:gd name="T57" fmla="*/ 614 h 1728"/>
                      <a:gd name="T58" fmla="*/ 762 w 846"/>
                      <a:gd name="T59" fmla="*/ 777 h 1728"/>
                      <a:gd name="T60" fmla="*/ 762 w 846"/>
                      <a:gd name="T61" fmla="*/ 576 h 1728"/>
                      <a:gd name="T62" fmla="*/ 93 w 846"/>
                      <a:gd name="T63" fmla="*/ 576 h 1728"/>
                      <a:gd name="T64" fmla="*/ 93 w 846"/>
                      <a:gd name="T65" fmla="*/ 413 h 1728"/>
                      <a:gd name="T66" fmla="*/ 762 w 846"/>
                      <a:gd name="T67" fmla="*/ 413 h 1728"/>
                      <a:gd name="T68" fmla="*/ 762 w 846"/>
                      <a:gd name="T69" fmla="*/ 576 h 1728"/>
                      <a:gd name="T70" fmla="*/ 762 w 846"/>
                      <a:gd name="T71" fmla="*/ 375 h 1728"/>
                      <a:gd name="T72" fmla="*/ 93 w 846"/>
                      <a:gd name="T73" fmla="*/ 375 h 1728"/>
                      <a:gd name="T74" fmla="*/ 93 w 846"/>
                      <a:gd name="T75" fmla="*/ 212 h 1728"/>
                      <a:gd name="T76" fmla="*/ 762 w 846"/>
                      <a:gd name="T77" fmla="*/ 212 h 1728"/>
                      <a:gd name="T78" fmla="*/ 762 w 846"/>
                      <a:gd name="T79" fmla="*/ 375 h 1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46" h="1728">
                        <a:moveTo>
                          <a:pt x="0" y="0"/>
                        </a:moveTo>
                        <a:cubicBezTo>
                          <a:pt x="0" y="1728"/>
                          <a:pt x="0" y="1728"/>
                          <a:pt x="0" y="1728"/>
                        </a:cubicBezTo>
                        <a:cubicBezTo>
                          <a:pt x="846" y="1728"/>
                          <a:pt x="846" y="1728"/>
                          <a:pt x="846" y="1728"/>
                        </a:cubicBezTo>
                        <a:cubicBezTo>
                          <a:pt x="846" y="0"/>
                          <a:pt x="846" y="0"/>
                          <a:pt x="846" y="0"/>
                        </a:cubicBezTo>
                        <a:lnTo>
                          <a:pt x="0" y="0"/>
                        </a:lnTo>
                        <a:close/>
                        <a:moveTo>
                          <a:pt x="696" y="56"/>
                        </a:moveTo>
                        <a:cubicBezTo>
                          <a:pt x="719" y="56"/>
                          <a:pt x="737" y="74"/>
                          <a:pt x="737" y="96"/>
                        </a:cubicBezTo>
                        <a:cubicBezTo>
                          <a:pt x="737" y="119"/>
                          <a:pt x="719" y="137"/>
                          <a:pt x="696" y="137"/>
                        </a:cubicBezTo>
                        <a:cubicBezTo>
                          <a:pt x="674" y="137"/>
                          <a:pt x="656" y="119"/>
                          <a:pt x="656" y="96"/>
                        </a:cubicBezTo>
                        <a:cubicBezTo>
                          <a:pt x="656" y="74"/>
                          <a:pt x="674" y="56"/>
                          <a:pt x="696" y="56"/>
                        </a:cubicBezTo>
                        <a:close/>
                        <a:moveTo>
                          <a:pt x="762" y="1649"/>
                        </a:moveTo>
                        <a:cubicBezTo>
                          <a:pt x="93" y="1649"/>
                          <a:pt x="93" y="1649"/>
                          <a:pt x="93" y="1649"/>
                        </a:cubicBezTo>
                        <a:cubicBezTo>
                          <a:pt x="93" y="1432"/>
                          <a:pt x="93" y="1432"/>
                          <a:pt x="93" y="1432"/>
                        </a:cubicBezTo>
                        <a:cubicBezTo>
                          <a:pt x="762" y="1432"/>
                          <a:pt x="762" y="1432"/>
                          <a:pt x="762" y="1432"/>
                        </a:cubicBezTo>
                        <a:lnTo>
                          <a:pt x="762" y="1649"/>
                        </a:lnTo>
                        <a:close/>
                        <a:moveTo>
                          <a:pt x="762" y="1383"/>
                        </a:moveTo>
                        <a:cubicBezTo>
                          <a:pt x="93" y="1383"/>
                          <a:pt x="93" y="1383"/>
                          <a:pt x="93" y="1383"/>
                        </a:cubicBezTo>
                        <a:cubicBezTo>
                          <a:pt x="93" y="1019"/>
                          <a:pt x="93" y="1019"/>
                          <a:pt x="93" y="1019"/>
                        </a:cubicBezTo>
                        <a:cubicBezTo>
                          <a:pt x="762" y="1019"/>
                          <a:pt x="762" y="1019"/>
                          <a:pt x="762" y="1019"/>
                        </a:cubicBezTo>
                        <a:lnTo>
                          <a:pt x="762" y="1383"/>
                        </a:lnTo>
                        <a:close/>
                        <a:moveTo>
                          <a:pt x="762" y="981"/>
                        </a:moveTo>
                        <a:cubicBezTo>
                          <a:pt x="93" y="981"/>
                          <a:pt x="93" y="981"/>
                          <a:pt x="93" y="981"/>
                        </a:cubicBezTo>
                        <a:cubicBezTo>
                          <a:pt x="93" y="818"/>
                          <a:pt x="93" y="818"/>
                          <a:pt x="93" y="818"/>
                        </a:cubicBezTo>
                        <a:cubicBezTo>
                          <a:pt x="762" y="818"/>
                          <a:pt x="762" y="818"/>
                          <a:pt x="762" y="818"/>
                        </a:cubicBezTo>
                        <a:lnTo>
                          <a:pt x="762" y="981"/>
                        </a:lnTo>
                        <a:close/>
                        <a:moveTo>
                          <a:pt x="762" y="777"/>
                        </a:moveTo>
                        <a:cubicBezTo>
                          <a:pt x="93" y="777"/>
                          <a:pt x="93" y="777"/>
                          <a:pt x="93" y="777"/>
                        </a:cubicBezTo>
                        <a:cubicBezTo>
                          <a:pt x="93" y="614"/>
                          <a:pt x="93" y="614"/>
                          <a:pt x="93" y="614"/>
                        </a:cubicBezTo>
                        <a:cubicBezTo>
                          <a:pt x="762" y="614"/>
                          <a:pt x="762" y="614"/>
                          <a:pt x="762" y="614"/>
                        </a:cubicBezTo>
                        <a:lnTo>
                          <a:pt x="762" y="777"/>
                        </a:lnTo>
                        <a:close/>
                        <a:moveTo>
                          <a:pt x="762" y="576"/>
                        </a:moveTo>
                        <a:cubicBezTo>
                          <a:pt x="93" y="576"/>
                          <a:pt x="93" y="576"/>
                          <a:pt x="93" y="576"/>
                        </a:cubicBezTo>
                        <a:cubicBezTo>
                          <a:pt x="93" y="413"/>
                          <a:pt x="93" y="413"/>
                          <a:pt x="93" y="413"/>
                        </a:cubicBezTo>
                        <a:cubicBezTo>
                          <a:pt x="762" y="413"/>
                          <a:pt x="762" y="413"/>
                          <a:pt x="762" y="413"/>
                        </a:cubicBezTo>
                        <a:lnTo>
                          <a:pt x="762" y="576"/>
                        </a:lnTo>
                        <a:close/>
                        <a:moveTo>
                          <a:pt x="762" y="375"/>
                        </a:moveTo>
                        <a:cubicBezTo>
                          <a:pt x="93" y="375"/>
                          <a:pt x="93" y="375"/>
                          <a:pt x="93" y="375"/>
                        </a:cubicBezTo>
                        <a:cubicBezTo>
                          <a:pt x="93" y="212"/>
                          <a:pt x="93" y="212"/>
                          <a:pt x="93" y="212"/>
                        </a:cubicBezTo>
                        <a:cubicBezTo>
                          <a:pt x="762" y="212"/>
                          <a:pt x="762" y="212"/>
                          <a:pt x="762" y="212"/>
                        </a:cubicBezTo>
                        <a:lnTo>
                          <a:pt x="762" y="3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9840394" y="8488641"/>
                  <a:ext cx="854435" cy="833472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prstDash val="sysDot"/>
                </a:ln>
                <a:effectLst>
                  <a:outerShdw blurRad="76200" dist="50800" dir="5400000" algn="ctr" rotWithShape="0">
                    <a:srgbClr val="000000">
                      <a:alpha val="2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1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252" name="TextBox 251"/>
            <p:cNvSpPr txBox="1"/>
            <p:nvPr/>
          </p:nvSpPr>
          <p:spPr>
            <a:xfrm flipH="1">
              <a:off x="8659326" y="5331150"/>
              <a:ext cx="3302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</a:rPr>
                <a:t>Virtualising</a:t>
              </a:r>
              <a:r>
                <a:rPr lang="en-US" dirty="0" smtClean="0">
                  <a:solidFill>
                    <a:srgbClr val="FFFFFF"/>
                  </a:solidFill>
                </a:rPr>
                <a:t> </a:t>
              </a:r>
              <a:r>
                <a:rPr lang="en-US" dirty="0">
                  <a:solidFill>
                    <a:srgbClr val="FFFFFF"/>
                  </a:solidFill>
                </a:rPr>
                <a:t>Network and </a:t>
              </a:r>
              <a:r>
                <a:rPr lang="en-US" dirty="0" smtClean="0">
                  <a:solidFill>
                    <a:srgbClr val="FFFFFF"/>
                  </a:solidFill>
                </a:rPr>
                <a:t/>
              </a:r>
              <a:br>
                <a:rPr lang="en-US" dirty="0" smtClean="0">
                  <a:solidFill>
                    <a:srgbClr val="FFFFFF"/>
                  </a:solidFill>
                </a:rPr>
              </a:br>
              <a:r>
                <a:rPr lang="en-US" dirty="0" smtClean="0">
                  <a:solidFill>
                    <a:srgbClr val="FFFFFF"/>
                  </a:solidFill>
                </a:rPr>
                <a:t>Data Center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" y="1482551"/>
            <a:ext cx="12188951" cy="346249"/>
            <a:chOff x="1" y="1357313"/>
            <a:chExt cx="12188951" cy="346249"/>
          </a:xfrm>
        </p:grpSpPr>
        <p:sp>
          <p:nvSpPr>
            <p:cNvPr id="133" name="TextBox 132"/>
            <p:cNvSpPr txBox="1"/>
            <p:nvPr/>
          </p:nvSpPr>
          <p:spPr>
            <a:xfrm>
              <a:off x="1" y="1357313"/>
              <a:ext cx="441801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 defTabSz="814286">
                <a:lnSpc>
                  <a:spcPct val="90000"/>
                </a:lnSpc>
                <a:spcBef>
                  <a:spcPts val="1200"/>
                </a:spcBef>
                <a:buClr>
                  <a:srgbClr val="0096D6"/>
                </a:buClr>
                <a:buSzPct val="90000"/>
                <a:defRPr/>
              </a:pPr>
              <a:r>
                <a:rPr lang="en-US" b="0" dirty="0" smtClean="0">
                  <a:solidFill>
                    <a:srgbClr val="CCA2F9"/>
                  </a:solidFill>
                  <a:cs typeface="CiscoSans"/>
                </a:rPr>
                <a:t>BUSINESS PRIORITIES</a:t>
              </a:r>
              <a:endParaRPr lang="en-US" b="0" dirty="0">
                <a:solidFill>
                  <a:srgbClr val="CCA2F9"/>
                </a:solidFill>
                <a:cs typeface="CiscoSans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770813" y="1357313"/>
              <a:ext cx="441813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 defTabSz="814286">
                <a:lnSpc>
                  <a:spcPct val="90000"/>
                </a:lnSpc>
                <a:spcBef>
                  <a:spcPts val="1200"/>
                </a:spcBef>
                <a:buClr>
                  <a:srgbClr val="0096D6"/>
                </a:buClr>
                <a:buSzPct val="90000"/>
                <a:defRPr/>
              </a:pPr>
              <a:r>
                <a:rPr lang="en-US" b="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cs typeface="CiscoSans"/>
                </a:rPr>
                <a:t>IT INITIATIVES</a:t>
              </a:r>
              <a:endPara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cs typeface="CiscoSans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0" y="0"/>
            <a:ext cx="12188825" cy="107996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34" name="Title 3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Priorities in the Midmarket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3666086" y="4638493"/>
            <a:ext cx="800894" cy="800890"/>
            <a:chOff x="7948316" y="1797153"/>
            <a:chExt cx="803647" cy="803645"/>
          </a:xfrm>
        </p:grpSpPr>
        <p:sp>
          <p:nvSpPr>
            <p:cNvPr id="128" name="Oval 127"/>
            <p:cNvSpPr/>
            <p:nvPr/>
          </p:nvSpPr>
          <p:spPr>
            <a:xfrm>
              <a:off x="7948316" y="1797153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9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9" name="Freeform 9"/>
            <p:cNvSpPr>
              <a:spLocks/>
            </p:cNvSpPr>
            <p:nvPr/>
          </p:nvSpPr>
          <p:spPr bwMode="auto">
            <a:xfrm>
              <a:off x="8005866" y="1854562"/>
              <a:ext cx="688546" cy="688826"/>
            </a:xfrm>
            <a:prstGeom prst="ellipse">
              <a:avLst/>
            </a:prstGeom>
            <a:gradFill>
              <a:gsLst>
                <a:gs pos="97917">
                  <a:srgbClr val="272848">
                    <a:lumMod val="78000"/>
                    <a:lumOff val="22000"/>
                  </a:srgbClr>
                </a:gs>
                <a:gs pos="54000">
                  <a:srgbClr val="272848">
                    <a:lumMod val="60000"/>
                    <a:lumOff val="40000"/>
                  </a:srgbClr>
                </a:gs>
                <a:gs pos="0">
                  <a:srgbClr val="272848">
                    <a:lumMod val="40000"/>
                    <a:lumOff val="60000"/>
                  </a:srgbClr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lIns="68586" tIns="34294" rIns="68586" bIns="34294" rtlCol="0" anchor="ctr"/>
            <a:lstStyle/>
            <a:p>
              <a:pPr marL="0" marR="0" lvl="0" indent="0" algn="ctr" defTabSz="68580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666086" y="5523710"/>
            <a:ext cx="800894" cy="800890"/>
            <a:chOff x="7948316" y="1797153"/>
            <a:chExt cx="803647" cy="803645"/>
          </a:xfrm>
        </p:grpSpPr>
        <p:sp>
          <p:nvSpPr>
            <p:cNvPr id="131" name="Oval 130"/>
            <p:cNvSpPr/>
            <p:nvPr/>
          </p:nvSpPr>
          <p:spPr>
            <a:xfrm>
              <a:off x="7948316" y="1797153"/>
              <a:ext cx="803647" cy="80364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40000"/>
                    <a:lumOff val="60000"/>
                    <a:alpha val="3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9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4" name="Freeform 9"/>
            <p:cNvSpPr>
              <a:spLocks/>
            </p:cNvSpPr>
            <p:nvPr/>
          </p:nvSpPr>
          <p:spPr bwMode="auto">
            <a:xfrm>
              <a:off x="8005866" y="1854562"/>
              <a:ext cx="688546" cy="688826"/>
            </a:xfrm>
            <a:prstGeom prst="ellipse">
              <a:avLst/>
            </a:prstGeom>
            <a:gradFill>
              <a:gsLst>
                <a:gs pos="97917">
                  <a:srgbClr val="272848">
                    <a:lumMod val="78000"/>
                    <a:lumOff val="22000"/>
                  </a:srgbClr>
                </a:gs>
                <a:gs pos="54000">
                  <a:srgbClr val="272848">
                    <a:lumMod val="60000"/>
                    <a:lumOff val="40000"/>
                  </a:srgbClr>
                </a:gs>
                <a:gs pos="0">
                  <a:srgbClr val="272848">
                    <a:lumMod val="40000"/>
                    <a:lumOff val="60000"/>
                  </a:srgbClr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lIns="68586" tIns="34294" rIns="68586" bIns="34294" rtlCol="0" anchor="ctr"/>
            <a:lstStyle/>
            <a:p>
              <a:pPr marL="0" marR="0" lvl="0" indent="0" algn="ctr" defTabSz="68580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3894841" y="4788620"/>
            <a:ext cx="343380" cy="443709"/>
            <a:chOff x="5060907" y="1865931"/>
            <a:chExt cx="343380" cy="443709"/>
          </a:xfrm>
        </p:grpSpPr>
        <p:sp>
          <p:nvSpPr>
            <p:cNvPr id="136" name="Freeform 6"/>
            <p:cNvSpPr>
              <a:spLocks/>
            </p:cNvSpPr>
            <p:nvPr/>
          </p:nvSpPr>
          <p:spPr bwMode="auto">
            <a:xfrm>
              <a:off x="5084806" y="1865931"/>
              <a:ext cx="295807" cy="179467"/>
            </a:xfrm>
            <a:custGeom>
              <a:avLst/>
              <a:gdLst>
                <a:gd name="T0" fmla="*/ 1324 w 2623"/>
                <a:gd name="T1" fmla="*/ 0 h 1591"/>
                <a:gd name="T2" fmla="*/ 1516 w 2623"/>
                <a:gd name="T3" fmla="*/ 14 h 1591"/>
                <a:gd name="T4" fmla="*/ 1700 w 2623"/>
                <a:gd name="T5" fmla="*/ 56 h 1591"/>
                <a:gd name="T6" fmla="*/ 1872 w 2623"/>
                <a:gd name="T7" fmla="*/ 122 h 1591"/>
                <a:gd name="T8" fmla="*/ 2032 w 2623"/>
                <a:gd name="T9" fmla="*/ 212 h 1591"/>
                <a:gd name="T10" fmla="*/ 2176 w 2623"/>
                <a:gd name="T11" fmla="*/ 322 h 1591"/>
                <a:gd name="T12" fmla="*/ 2304 w 2623"/>
                <a:gd name="T13" fmla="*/ 451 h 1591"/>
                <a:gd name="T14" fmla="*/ 2413 w 2623"/>
                <a:gd name="T15" fmla="*/ 597 h 1591"/>
                <a:gd name="T16" fmla="*/ 2502 w 2623"/>
                <a:gd name="T17" fmla="*/ 758 h 1591"/>
                <a:gd name="T18" fmla="*/ 2568 w 2623"/>
                <a:gd name="T19" fmla="*/ 932 h 1591"/>
                <a:gd name="T20" fmla="*/ 2609 w 2623"/>
                <a:gd name="T21" fmla="*/ 1117 h 1591"/>
                <a:gd name="T22" fmla="*/ 2623 w 2623"/>
                <a:gd name="T23" fmla="*/ 1311 h 1591"/>
                <a:gd name="T24" fmla="*/ 2142 w 2623"/>
                <a:gd name="T25" fmla="*/ 1591 h 1591"/>
                <a:gd name="T26" fmla="*/ 2139 w 2623"/>
                <a:gd name="T27" fmla="*/ 1231 h 1591"/>
                <a:gd name="T28" fmla="*/ 2110 w 2623"/>
                <a:gd name="T29" fmla="*/ 1078 h 1591"/>
                <a:gd name="T30" fmla="*/ 2054 w 2623"/>
                <a:gd name="T31" fmla="*/ 936 h 1591"/>
                <a:gd name="T32" fmla="*/ 1976 w 2623"/>
                <a:gd name="T33" fmla="*/ 809 h 1591"/>
                <a:gd name="T34" fmla="*/ 1876 w 2623"/>
                <a:gd name="T35" fmla="*/ 697 h 1591"/>
                <a:gd name="T36" fmla="*/ 1758 w 2623"/>
                <a:gd name="T37" fmla="*/ 607 h 1591"/>
                <a:gd name="T38" fmla="*/ 1625 w 2623"/>
                <a:gd name="T39" fmla="*/ 538 h 1591"/>
                <a:gd name="T40" fmla="*/ 1480 w 2623"/>
                <a:gd name="T41" fmla="*/ 495 h 1591"/>
                <a:gd name="T42" fmla="*/ 1324 w 2623"/>
                <a:gd name="T43" fmla="*/ 480 h 1591"/>
                <a:gd name="T44" fmla="*/ 1220 w 2623"/>
                <a:gd name="T45" fmla="*/ 483 h 1591"/>
                <a:gd name="T46" fmla="*/ 1069 w 2623"/>
                <a:gd name="T47" fmla="*/ 513 h 1591"/>
                <a:gd name="T48" fmla="*/ 930 w 2623"/>
                <a:gd name="T49" fmla="*/ 569 h 1591"/>
                <a:gd name="T50" fmla="*/ 804 w 2623"/>
                <a:gd name="T51" fmla="*/ 650 h 1591"/>
                <a:gd name="T52" fmla="*/ 696 w 2623"/>
                <a:gd name="T53" fmla="*/ 750 h 1591"/>
                <a:gd name="T54" fmla="*/ 606 w 2623"/>
                <a:gd name="T55" fmla="*/ 870 h 1591"/>
                <a:gd name="T56" fmla="*/ 539 w 2623"/>
                <a:gd name="T57" fmla="*/ 1005 h 1591"/>
                <a:gd name="T58" fmla="*/ 495 w 2623"/>
                <a:gd name="T59" fmla="*/ 1153 h 1591"/>
                <a:gd name="T60" fmla="*/ 481 w 2623"/>
                <a:gd name="T61" fmla="*/ 1311 h 1591"/>
                <a:gd name="T62" fmla="*/ 0 w 2623"/>
                <a:gd name="T63" fmla="*/ 1591 h 1591"/>
                <a:gd name="T64" fmla="*/ 4 w 2623"/>
                <a:gd name="T65" fmla="*/ 1213 h 1591"/>
                <a:gd name="T66" fmla="*/ 31 w 2623"/>
                <a:gd name="T67" fmla="*/ 1024 h 1591"/>
                <a:gd name="T68" fmla="*/ 85 w 2623"/>
                <a:gd name="T69" fmla="*/ 843 h 1591"/>
                <a:gd name="T70" fmla="*/ 162 w 2623"/>
                <a:gd name="T71" fmla="*/ 676 h 1591"/>
                <a:gd name="T72" fmla="*/ 261 w 2623"/>
                <a:gd name="T73" fmla="*/ 522 h 1591"/>
                <a:gd name="T74" fmla="*/ 380 w 2623"/>
                <a:gd name="T75" fmla="*/ 384 h 1591"/>
                <a:gd name="T76" fmla="*/ 517 w 2623"/>
                <a:gd name="T77" fmla="*/ 264 h 1591"/>
                <a:gd name="T78" fmla="*/ 669 w 2623"/>
                <a:gd name="T79" fmla="*/ 164 h 1591"/>
                <a:gd name="T80" fmla="*/ 836 w 2623"/>
                <a:gd name="T81" fmla="*/ 86 h 1591"/>
                <a:gd name="T82" fmla="*/ 1014 w 2623"/>
                <a:gd name="T83" fmla="*/ 32 h 1591"/>
                <a:gd name="T84" fmla="*/ 1202 w 2623"/>
                <a:gd name="T85" fmla="*/ 4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3" h="1591">
                  <a:moveTo>
                    <a:pt x="1298" y="0"/>
                  </a:moveTo>
                  <a:lnTo>
                    <a:pt x="1324" y="0"/>
                  </a:lnTo>
                  <a:lnTo>
                    <a:pt x="1421" y="4"/>
                  </a:lnTo>
                  <a:lnTo>
                    <a:pt x="1516" y="14"/>
                  </a:lnTo>
                  <a:lnTo>
                    <a:pt x="1610" y="32"/>
                  </a:lnTo>
                  <a:lnTo>
                    <a:pt x="1700" y="56"/>
                  </a:lnTo>
                  <a:lnTo>
                    <a:pt x="1787" y="86"/>
                  </a:lnTo>
                  <a:lnTo>
                    <a:pt x="1872" y="122"/>
                  </a:lnTo>
                  <a:lnTo>
                    <a:pt x="1954" y="164"/>
                  </a:lnTo>
                  <a:lnTo>
                    <a:pt x="2032" y="212"/>
                  </a:lnTo>
                  <a:lnTo>
                    <a:pt x="2106" y="264"/>
                  </a:lnTo>
                  <a:lnTo>
                    <a:pt x="2176" y="322"/>
                  </a:lnTo>
                  <a:lnTo>
                    <a:pt x="2243" y="384"/>
                  </a:lnTo>
                  <a:lnTo>
                    <a:pt x="2304" y="451"/>
                  </a:lnTo>
                  <a:lnTo>
                    <a:pt x="2362" y="522"/>
                  </a:lnTo>
                  <a:lnTo>
                    <a:pt x="2413" y="597"/>
                  </a:lnTo>
                  <a:lnTo>
                    <a:pt x="2460" y="676"/>
                  </a:lnTo>
                  <a:lnTo>
                    <a:pt x="2502" y="758"/>
                  </a:lnTo>
                  <a:lnTo>
                    <a:pt x="2538" y="843"/>
                  </a:lnTo>
                  <a:lnTo>
                    <a:pt x="2568" y="932"/>
                  </a:lnTo>
                  <a:lnTo>
                    <a:pt x="2592" y="1024"/>
                  </a:lnTo>
                  <a:lnTo>
                    <a:pt x="2609" y="1117"/>
                  </a:lnTo>
                  <a:lnTo>
                    <a:pt x="2620" y="1213"/>
                  </a:lnTo>
                  <a:lnTo>
                    <a:pt x="2623" y="1311"/>
                  </a:lnTo>
                  <a:lnTo>
                    <a:pt x="2623" y="1591"/>
                  </a:lnTo>
                  <a:lnTo>
                    <a:pt x="2142" y="1591"/>
                  </a:lnTo>
                  <a:lnTo>
                    <a:pt x="2142" y="1311"/>
                  </a:lnTo>
                  <a:lnTo>
                    <a:pt x="2139" y="1231"/>
                  </a:lnTo>
                  <a:lnTo>
                    <a:pt x="2128" y="1153"/>
                  </a:lnTo>
                  <a:lnTo>
                    <a:pt x="2110" y="1078"/>
                  </a:lnTo>
                  <a:lnTo>
                    <a:pt x="2085" y="1005"/>
                  </a:lnTo>
                  <a:lnTo>
                    <a:pt x="2054" y="936"/>
                  </a:lnTo>
                  <a:lnTo>
                    <a:pt x="2018" y="870"/>
                  </a:lnTo>
                  <a:lnTo>
                    <a:pt x="1976" y="809"/>
                  </a:lnTo>
                  <a:lnTo>
                    <a:pt x="1928" y="750"/>
                  </a:lnTo>
                  <a:lnTo>
                    <a:pt x="1876" y="697"/>
                  </a:lnTo>
                  <a:lnTo>
                    <a:pt x="1818" y="650"/>
                  </a:lnTo>
                  <a:lnTo>
                    <a:pt x="1758" y="607"/>
                  </a:lnTo>
                  <a:lnTo>
                    <a:pt x="1694" y="569"/>
                  </a:lnTo>
                  <a:lnTo>
                    <a:pt x="1625" y="538"/>
                  </a:lnTo>
                  <a:lnTo>
                    <a:pt x="1553" y="513"/>
                  </a:lnTo>
                  <a:lnTo>
                    <a:pt x="1480" y="495"/>
                  </a:lnTo>
                  <a:lnTo>
                    <a:pt x="1403" y="483"/>
                  </a:lnTo>
                  <a:lnTo>
                    <a:pt x="1324" y="480"/>
                  </a:lnTo>
                  <a:lnTo>
                    <a:pt x="1298" y="480"/>
                  </a:lnTo>
                  <a:lnTo>
                    <a:pt x="1220" y="483"/>
                  </a:lnTo>
                  <a:lnTo>
                    <a:pt x="1143" y="495"/>
                  </a:lnTo>
                  <a:lnTo>
                    <a:pt x="1069" y="513"/>
                  </a:lnTo>
                  <a:lnTo>
                    <a:pt x="998" y="538"/>
                  </a:lnTo>
                  <a:lnTo>
                    <a:pt x="930" y="569"/>
                  </a:lnTo>
                  <a:lnTo>
                    <a:pt x="865" y="607"/>
                  </a:lnTo>
                  <a:lnTo>
                    <a:pt x="804" y="650"/>
                  </a:lnTo>
                  <a:lnTo>
                    <a:pt x="747" y="697"/>
                  </a:lnTo>
                  <a:lnTo>
                    <a:pt x="696" y="750"/>
                  </a:lnTo>
                  <a:lnTo>
                    <a:pt x="648" y="809"/>
                  </a:lnTo>
                  <a:lnTo>
                    <a:pt x="606" y="870"/>
                  </a:lnTo>
                  <a:lnTo>
                    <a:pt x="568" y="936"/>
                  </a:lnTo>
                  <a:lnTo>
                    <a:pt x="539" y="1005"/>
                  </a:lnTo>
                  <a:lnTo>
                    <a:pt x="513" y="1078"/>
                  </a:lnTo>
                  <a:lnTo>
                    <a:pt x="495" y="1153"/>
                  </a:lnTo>
                  <a:lnTo>
                    <a:pt x="485" y="1231"/>
                  </a:lnTo>
                  <a:lnTo>
                    <a:pt x="481" y="1311"/>
                  </a:lnTo>
                  <a:lnTo>
                    <a:pt x="481" y="1591"/>
                  </a:lnTo>
                  <a:lnTo>
                    <a:pt x="0" y="1591"/>
                  </a:lnTo>
                  <a:lnTo>
                    <a:pt x="0" y="1311"/>
                  </a:lnTo>
                  <a:lnTo>
                    <a:pt x="4" y="1213"/>
                  </a:lnTo>
                  <a:lnTo>
                    <a:pt x="14" y="1117"/>
                  </a:lnTo>
                  <a:lnTo>
                    <a:pt x="31" y="1024"/>
                  </a:lnTo>
                  <a:lnTo>
                    <a:pt x="55" y="932"/>
                  </a:lnTo>
                  <a:lnTo>
                    <a:pt x="85" y="843"/>
                  </a:lnTo>
                  <a:lnTo>
                    <a:pt x="121" y="758"/>
                  </a:lnTo>
                  <a:lnTo>
                    <a:pt x="162" y="676"/>
                  </a:lnTo>
                  <a:lnTo>
                    <a:pt x="210" y="597"/>
                  </a:lnTo>
                  <a:lnTo>
                    <a:pt x="261" y="522"/>
                  </a:lnTo>
                  <a:lnTo>
                    <a:pt x="319" y="451"/>
                  </a:lnTo>
                  <a:lnTo>
                    <a:pt x="380" y="384"/>
                  </a:lnTo>
                  <a:lnTo>
                    <a:pt x="446" y="322"/>
                  </a:lnTo>
                  <a:lnTo>
                    <a:pt x="517" y="264"/>
                  </a:lnTo>
                  <a:lnTo>
                    <a:pt x="591" y="212"/>
                  </a:lnTo>
                  <a:lnTo>
                    <a:pt x="669" y="164"/>
                  </a:lnTo>
                  <a:lnTo>
                    <a:pt x="751" y="122"/>
                  </a:lnTo>
                  <a:lnTo>
                    <a:pt x="836" y="86"/>
                  </a:lnTo>
                  <a:lnTo>
                    <a:pt x="924" y="56"/>
                  </a:lnTo>
                  <a:lnTo>
                    <a:pt x="1014" y="32"/>
                  </a:lnTo>
                  <a:lnTo>
                    <a:pt x="1107" y="14"/>
                  </a:lnTo>
                  <a:lnTo>
                    <a:pt x="1202" y="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"/>
            <p:cNvSpPr>
              <a:spLocks noEditPoints="1"/>
            </p:cNvSpPr>
            <p:nvPr/>
          </p:nvSpPr>
          <p:spPr bwMode="auto">
            <a:xfrm>
              <a:off x="5060907" y="2071777"/>
              <a:ext cx="343380" cy="237863"/>
            </a:xfrm>
            <a:custGeom>
              <a:avLst/>
              <a:gdLst>
                <a:gd name="T0" fmla="*/ 2504 w 3045"/>
                <a:gd name="T1" fmla="*/ 458 h 2110"/>
                <a:gd name="T2" fmla="*/ 2148 w 3045"/>
                <a:gd name="T3" fmla="*/ 916 h 2110"/>
                <a:gd name="T4" fmla="*/ 2602 w 3045"/>
                <a:gd name="T5" fmla="*/ 916 h 2110"/>
                <a:gd name="T6" fmla="*/ 2959 w 3045"/>
                <a:gd name="T7" fmla="*/ 458 h 2110"/>
                <a:gd name="T8" fmla="*/ 2504 w 3045"/>
                <a:gd name="T9" fmla="*/ 458 h 2110"/>
                <a:gd name="T10" fmla="*/ 1825 w 3045"/>
                <a:gd name="T11" fmla="*/ 458 h 2110"/>
                <a:gd name="T12" fmla="*/ 1468 w 3045"/>
                <a:gd name="T13" fmla="*/ 916 h 2110"/>
                <a:gd name="T14" fmla="*/ 1923 w 3045"/>
                <a:gd name="T15" fmla="*/ 916 h 2110"/>
                <a:gd name="T16" fmla="*/ 2279 w 3045"/>
                <a:gd name="T17" fmla="*/ 458 h 2110"/>
                <a:gd name="T18" fmla="*/ 1825 w 3045"/>
                <a:gd name="T19" fmla="*/ 458 h 2110"/>
                <a:gd name="T20" fmla="*/ 1147 w 3045"/>
                <a:gd name="T21" fmla="*/ 458 h 2110"/>
                <a:gd name="T22" fmla="*/ 789 w 3045"/>
                <a:gd name="T23" fmla="*/ 916 h 2110"/>
                <a:gd name="T24" fmla="*/ 1243 w 3045"/>
                <a:gd name="T25" fmla="*/ 916 h 2110"/>
                <a:gd name="T26" fmla="*/ 1600 w 3045"/>
                <a:gd name="T27" fmla="*/ 458 h 2110"/>
                <a:gd name="T28" fmla="*/ 1147 w 3045"/>
                <a:gd name="T29" fmla="*/ 458 h 2110"/>
                <a:gd name="T30" fmla="*/ 468 w 3045"/>
                <a:gd name="T31" fmla="*/ 458 h 2110"/>
                <a:gd name="T32" fmla="*/ 110 w 3045"/>
                <a:gd name="T33" fmla="*/ 916 h 2110"/>
                <a:gd name="T34" fmla="*/ 564 w 3045"/>
                <a:gd name="T35" fmla="*/ 916 h 2110"/>
                <a:gd name="T36" fmla="*/ 921 w 3045"/>
                <a:gd name="T37" fmla="*/ 458 h 2110"/>
                <a:gd name="T38" fmla="*/ 468 w 3045"/>
                <a:gd name="T39" fmla="*/ 458 h 2110"/>
                <a:gd name="T40" fmla="*/ 32 w 3045"/>
                <a:gd name="T41" fmla="*/ 0 h 2110"/>
                <a:gd name="T42" fmla="*/ 3013 w 3045"/>
                <a:gd name="T43" fmla="*/ 0 h 2110"/>
                <a:gd name="T44" fmla="*/ 3026 w 3045"/>
                <a:gd name="T45" fmla="*/ 3 h 2110"/>
                <a:gd name="T46" fmla="*/ 3036 w 3045"/>
                <a:gd name="T47" fmla="*/ 9 h 2110"/>
                <a:gd name="T48" fmla="*/ 3043 w 3045"/>
                <a:gd name="T49" fmla="*/ 20 h 2110"/>
                <a:gd name="T50" fmla="*/ 3045 w 3045"/>
                <a:gd name="T51" fmla="*/ 32 h 2110"/>
                <a:gd name="T52" fmla="*/ 3045 w 3045"/>
                <a:gd name="T53" fmla="*/ 636 h 2110"/>
                <a:gd name="T54" fmla="*/ 2827 w 3045"/>
                <a:gd name="T55" fmla="*/ 916 h 2110"/>
                <a:gd name="T56" fmla="*/ 3045 w 3045"/>
                <a:gd name="T57" fmla="*/ 916 h 2110"/>
                <a:gd name="T58" fmla="*/ 3045 w 3045"/>
                <a:gd name="T59" fmla="*/ 2078 h 2110"/>
                <a:gd name="T60" fmla="*/ 3043 w 3045"/>
                <a:gd name="T61" fmla="*/ 2091 h 2110"/>
                <a:gd name="T62" fmla="*/ 3036 w 3045"/>
                <a:gd name="T63" fmla="*/ 2100 h 2110"/>
                <a:gd name="T64" fmla="*/ 3026 w 3045"/>
                <a:gd name="T65" fmla="*/ 2108 h 2110"/>
                <a:gd name="T66" fmla="*/ 3013 w 3045"/>
                <a:gd name="T67" fmla="*/ 2110 h 2110"/>
                <a:gd name="T68" fmla="*/ 32 w 3045"/>
                <a:gd name="T69" fmla="*/ 2110 h 2110"/>
                <a:gd name="T70" fmla="*/ 19 w 3045"/>
                <a:gd name="T71" fmla="*/ 2108 h 2110"/>
                <a:gd name="T72" fmla="*/ 9 w 3045"/>
                <a:gd name="T73" fmla="*/ 2100 h 2110"/>
                <a:gd name="T74" fmla="*/ 2 w 3045"/>
                <a:gd name="T75" fmla="*/ 2091 h 2110"/>
                <a:gd name="T76" fmla="*/ 0 w 3045"/>
                <a:gd name="T77" fmla="*/ 2078 h 2110"/>
                <a:gd name="T78" fmla="*/ 0 w 3045"/>
                <a:gd name="T79" fmla="*/ 769 h 2110"/>
                <a:gd name="T80" fmla="*/ 242 w 3045"/>
                <a:gd name="T81" fmla="*/ 458 h 2110"/>
                <a:gd name="T82" fmla="*/ 0 w 3045"/>
                <a:gd name="T83" fmla="*/ 458 h 2110"/>
                <a:gd name="T84" fmla="*/ 0 w 3045"/>
                <a:gd name="T85" fmla="*/ 32 h 2110"/>
                <a:gd name="T86" fmla="*/ 2 w 3045"/>
                <a:gd name="T87" fmla="*/ 20 h 2110"/>
                <a:gd name="T88" fmla="*/ 9 w 3045"/>
                <a:gd name="T89" fmla="*/ 9 h 2110"/>
                <a:gd name="T90" fmla="*/ 19 w 3045"/>
                <a:gd name="T91" fmla="*/ 3 h 2110"/>
                <a:gd name="T92" fmla="*/ 32 w 3045"/>
                <a:gd name="T93" fmla="*/ 0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45" h="2110">
                  <a:moveTo>
                    <a:pt x="2504" y="458"/>
                  </a:moveTo>
                  <a:lnTo>
                    <a:pt x="2148" y="916"/>
                  </a:lnTo>
                  <a:lnTo>
                    <a:pt x="2602" y="916"/>
                  </a:lnTo>
                  <a:lnTo>
                    <a:pt x="2959" y="458"/>
                  </a:lnTo>
                  <a:lnTo>
                    <a:pt x="2504" y="458"/>
                  </a:lnTo>
                  <a:close/>
                  <a:moveTo>
                    <a:pt x="1825" y="458"/>
                  </a:moveTo>
                  <a:lnTo>
                    <a:pt x="1468" y="916"/>
                  </a:lnTo>
                  <a:lnTo>
                    <a:pt x="1923" y="916"/>
                  </a:lnTo>
                  <a:lnTo>
                    <a:pt x="2279" y="458"/>
                  </a:lnTo>
                  <a:lnTo>
                    <a:pt x="1825" y="458"/>
                  </a:lnTo>
                  <a:close/>
                  <a:moveTo>
                    <a:pt x="1147" y="458"/>
                  </a:moveTo>
                  <a:lnTo>
                    <a:pt x="789" y="916"/>
                  </a:lnTo>
                  <a:lnTo>
                    <a:pt x="1243" y="916"/>
                  </a:lnTo>
                  <a:lnTo>
                    <a:pt x="1600" y="458"/>
                  </a:lnTo>
                  <a:lnTo>
                    <a:pt x="1147" y="458"/>
                  </a:lnTo>
                  <a:close/>
                  <a:moveTo>
                    <a:pt x="468" y="458"/>
                  </a:moveTo>
                  <a:lnTo>
                    <a:pt x="110" y="916"/>
                  </a:lnTo>
                  <a:lnTo>
                    <a:pt x="564" y="916"/>
                  </a:lnTo>
                  <a:lnTo>
                    <a:pt x="921" y="458"/>
                  </a:lnTo>
                  <a:lnTo>
                    <a:pt x="468" y="458"/>
                  </a:lnTo>
                  <a:close/>
                  <a:moveTo>
                    <a:pt x="32" y="0"/>
                  </a:moveTo>
                  <a:lnTo>
                    <a:pt x="3013" y="0"/>
                  </a:lnTo>
                  <a:lnTo>
                    <a:pt x="3026" y="3"/>
                  </a:lnTo>
                  <a:lnTo>
                    <a:pt x="3036" y="9"/>
                  </a:lnTo>
                  <a:lnTo>
                    <a:pt x="3043" y="20"/>
                  </a:lnTo>
                  <a:lnTo>
                    <a:pt x="3045" y="32"/>
                  </a:lnTo>
                  <a:lnTo>
                    <a:pt x="3045" y="636"/>
                  </a:lnTo>
                  <a:lnTo>
                    <a:pt x="2827" y="916"/>
                  </a:lnTo>
                  <a:lnTo>
                    <a:pt x="3045" y="916"/>
                  </a:lnTo>
                  <a:lnTo>
                    <a:pt x="3045" y="2078"/>
                  </a:lnTo>
                  <a:lnTo>
                    <a:pt x="3043" y="2091"/>
                  </a:lnTo>
                  <a:lnTo>
                    <a:pt x="3036" y="2100"/>
                  </a:lnTo>
                  <a:lnTo>
                    <a:pt x="3026" y="2108"/>
                  </a:lnTo>
                  <a:lnTo>
                    <a:pt x="3013" y="2110"/>
                  </a:lnTo>
                  <a:lnTo>
                    <a:pt x="32" y="2110"/>
                  </a:lnTo>
                  <a:lnTo>
                    <a:pt x="19" y="2108"/>
                  </a:lnTo>
                  <a:lnTo>
                    <a:pt x="9" y="2100"/>
                  </a:lnTo>
                  <a:lnTo>
                    <a:pt x="2" y="2091"/>
                  </a:lnTo>
                  <a:lnTo>
                    <a:pt x="0" y="2078"/>
                  </a:lnTo>
                  <a:lnTo>
                    <a:pt x="0" y="769"/>
                  </a:lnTo>
                  <a:lnTo>
                    <a:pt x="242" y="458"/>
                  </a:lnTo>
                  <a:lnTo>
                    <a:pt x="0" y="458"/>
                  </a:lnTo>
                  <a:lnTo>
                    <a:pt x="0" y="32"/>
                  </a:lnTo>
                  <a:lnTo>
                    <a:pt x="2" y="20"/>
                  </a:lnTo>
                  <a:lnTo>
                    <a:pt x="9" y="9"/>
                  </a:lnTo>
                  <a:lnTo>
                    <a:pt x="19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890646" y="5663332"/>
            <a:ext cx="432513" cy="471056"/>
            <a:chOff x="5116513" y="7662863"/>
            <a:chExt cx="1365250" cy="1501775"/>
          </a:xfrm>
        </p:grpSpPr>
        <p:sp>
          <p:nvSpPr>
            <p:cNvPr id="139" name="Freeform 6"/>
            <p:cNvSpPr>
              <a:spLocks noEditPoints="1"/>
            </p:cNvSpPr>
            <p:nvPr/>
          </p:nvSpPr>
          <p:spPr bwMode="auto">
            <a:xfrm>
              <a:off x="5741988" y="8147051"/>
              <a:ext cx="739775" cy="739775"/>
            </a:xfrm>
            <a:custGeom>
              <a:avLst/>
              <a:gdLst>
                <a:gd name="T0" fmla="*/ 1348 w 1862"/>
                <a:gd name="T1" fmla="*/ 478 h 1865"/>
                <a:gd name="T2" fmla="*/ 1128 w 1862"/>
                <a:gd name="T3" fmla="*/ 665 h 1865"/>
                <a:gd name="T4" fmla="*/ 878 w 1862"/>
                <a:gd name="T5" fmla="*/ 929 h 1865"/>
                <a:gd name="T6" fmla="*/ 661 w 1862"/>
                <a:gd name="T7" fmla="*/ 1219 h 1865"/>
                <a:gd name="T8" fmla="*/ 660 w 1862"/>
                <a:gd name="T9" fmla="*/ 1216 h 1865"/>
                <a:gd name="T10" fmla="*/ 651 w 1862"/>
                <a:gd name="T11" fmla="*/ 1185 h 1865"/>
                <a:gd name="T12" fmla="*/ 606 w 1862"/>
                <a:gd name="T13" fmla="*/ 1084 h 1865"/>
                <a:gd name="T14" fmla="*/ 555 w 1862"/>
                <a:gd name="T15" fmla="*/ 1010 h 1865"/>
                <a:gd name="T16" fmla="*/ 501 w 1862"/>
                <a:gd name="T17" fmla="*/ 985 h 1865"/>
                <a:gd name="T18" fmla="*/ 430 w 1862"/>
                <a:gd name="T19" fmla="*/ 999 h 1865"/>
                <a:gd name="T20" fmla="*/ 351 w 1862"/>
                <a:gd name="T21" fmla="*/ 1048 h 1865"/>
                <a:gd name="T22" fmla="*/ 375 w 1862"/>
                <a:gd name="T23" fmla="*/ 1114 h 1865"/>
                <a:gd name="T24" fmla="*/ 449 w 1862"/>
                <a:gd name="T25" fmla="*/ 1189 h 1865"/>
                <a:gd name="T26" fmla="*/ 498 w 1862"/>
                <a:gd name="T27" fmla="*/ 1286 h 1865"/>
                <a:gd name="T28" fmla="*/ 518 w 1862"/>
                <a:gd name="T29" fmla="*/ 1328 h 1865"/>
                <a:gd name="T30" fmla="*/ 524 w 1862"/>
                <a:gd name="T31" fmla="*/ 1339 h 1865"/>
                <a:gd name="T32" fmla="*/ 543 w 1862"/>
                <a:gd name="T33" fmla="*/ 1377 h 1865"/>
                <a:gd name="T34" fmla="*/ 571 w 1862"/>
                <a:gd name="T35" fmla="*/ 1451 h 1865"/>
                <a:gd name="T36" fmla="*/ 588 w 1862"/>
                <a:gd name="T37" fmla="*/ 1513 h 1865"/>
                <a:gd name="T38" fmla="*/ 618 w 1862"/>
                <a:gd name="T39" fmla="*/ 1508 h 1865"/>
                <a:gd name="T40" fmla="*/ 666 w 1862"/>
                <a:gd name="T41" fmla="*/ 1479 h 1865"/>
                <a:gd name="T42" fmla="*/ 715 w 1862"/>
                <a:gd name="T43" fmla="*/ 1451 h 1865"/>
                <a:gd name="T44" fmla="*/ 720 w 1862"/>
                <a:gd name="T45" fmla="*/ 1447 h 1865"/>
                <a:gd name="T46" fmla="*/ 741 w 1862"/>
                <a:gd name="T47" fmla="*/ 1427 h 1865"/>
                <a:gd name="T48" fmla="*/ 799 w 1862"/>
                <a:gd name="T49" fmla="*/ 1336 h 1865"/>
                <a:gd name="T50" fmla="*/ 913 w 1862"/>
                <a:gd name="T51" fmla="*/ 1136 h 1865"/>
                <a:gd name="T52" fmla="*/ 1056 w 1862"/>
                <a:gd name="T53" fmla="*/ 929 h 1865"/>
                <a:gd name="T54" fmla="*/ 1243 w 1862"/>
                <a:gd name="T55" fmla="*/ 704 h 1865"/>
                <a:gd name="T56" fmla="*/ 1427 w 1862"/>
                <a:gd name="T57" fmla="*/ 521 h 1865"/>
                <a:gd name="T58" fmla="*/ 1538 w 1862"/>
                <a:gd name="T59" fmla="*/ 430 h 1865"/>
                <a:gd name="T60" fmla="*/ 1534 w 1862"/>
                <a:gd name="T61" fmla="*/ 425 h 1865"/>
                <a:gd name="T62" fmla="*/ 1515 w 1862"/>
                <a:gd name="T63" fmla="*/ 395 h 1865"/>
                <a:gd name="T64" fmla="*/ 1011 w 1862"/>
                <a:gd name="T65" fmla="*/ 4 h 1865"/>
                <a:gd name="T66" fmla="*/ 1241 w 1862"/>
                <a:gd name="T67" fmla="*/ 52 h 1865"/>
                <a:gd name="T68" fmla="*/ 1445 w 1862"/>
                <a:gd name="T69" fmla="*/ 153 h 1865"/>
                <a:gd name="T70" fmla="*/ 1616 w 1862"/>
                <a:gd name="T71" fmla="*/ 299 h 1865"/>
                <a:gd name="T72" fmla="*/ 1747 w 1862"/>
                <a:gd name="T73" fmla="*/ 481 h 1865"/>
                <a:gd name="T74" fmla="*/ 1832 w 1862"/>
                <a:gd name="T75" fmla="*/ 695 h 1865"/>
                <a:gd name="T76" fmla="*/ 1862 w 1862"/>
                <a:gd name="T77" fmla="*/ 932 h 1865"/>
                <a:gd name="T78" fmla="*/ 1832 w 1862"/>
                <a:gd name="T79" fmla="*/ 1169 h 1865"/>
                <a:gd name="T80" fmla="*/ 1747 w 1862"/>
                <a:gd name="T81" fmla="*/ 1383 h 1865"/>
                <a:gd name="T82" fmla="*/ 1616 w 1862"/>
                <a:gd name="T83" fmla="*/ 1567 h 1865"/>
                <a:gd name="T84" fmla="*/ 1445 w 1862"/>
                <a:gd name="T85" fmla="*/ 1713 h 1865"/>
                <a:gd name="T86" fmla="*/ 1241 w 1862"/>
                <a:gd name="T87" fmla="*/ 1813 h 1865"/>
                <a:gd name="T88" fmla="*/ 1011 w 1862"/>
                <a:gd name="T89" fmla="*/ 1862 h 1865"/>
                <a:gd name="T90" fmla="*/ 770 w 1862"/>
                <a:gd name="T91" fmla="*/ 1852 h 1865"/>
                <a:gd name="T92" fmla="*/ 548 w 1862"/>
                <a:gd name="T93" fmla="*/ 1784 h 1865"/>
                <a:gd name="T94" fmla="*/ 354 w 1862"/>
                <a:gd name="T95" fmla="*/ 1669 h 1865"/>
                <a:gd name="T96" fmla="*/ 196 w 1862"/>
                <a:gd name="T97" fmla="*/ 1509 h 1865"/>
                <a:gd name="T98" fmla="*/ 79 w 1862"/>
                <a:gd name="T99" fmla="*/ 1315 h 1865"/>
                <a:gd name="T100" fmla="*/ 12 w 1862"/>
                <a:gd name="T101" fmla="*/ 1093 h 1865"/>
                <a:gd name="T102" fmla="*/ 3 w 1862"/>
                <a:gd name="T103" fmla="*/ 851 h 1865"/>
                <a:gd name="T104" fmla="*/ 52 w 1862"/>
                <a:gd name="T105" fmla="*/ 621 h 1865"/>
                <a:gd name="T106" fmla="*/ 152 w 1862"/>
                <a:gd name="T107" fmla="*/ 416 h 1865"/>
                <a:gd name="T108" fmla="*/ 296 w 1862"/>
                <a:gd name="T109" fmla="*/ 245 h 1865"/>
                <a:gd name="T110" fmla="*/ 480 w 1862"/>
                <a:gd name="T111" fmla="*/ 114 h 1865"/>
                <a:gd name="T112" fmla="*/ 694 w 1862"/>
                <a:gd name="T113" fmla="*/ 30 h 1865"/>
                <a:gd name="T114" fmla="*/ 930 w 1862"/>
                <a:gd name="T115" fmla="*/ 0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2" h="1865">
                  <a:moveTo>
                    <a:pt x="1503" y="377"/>
                  </a:moveTo>
                  <a:lnTo>
                    <a:pt x="1424" y="425"/>
                  </a:lnTo>
                  <a:lnTo>
                    <a:pt x="1348" y="478"/>
                  </a:lnTo>
                  <a:lnTo>
                    <a:pt x="1273" y="536"/>
                  </a:lnTo>
                  <a:lnTo>
                    <a:pt x="1200" y="598"/>
                  </a:lnTo>
                  <a:lnTo>
                    <a:pt x="1128" y="665"/>
                  </a:lnTo>
                  <a:lnTo>
                    <a:pt x="1056" y="734"/>
                  </a:lnTo>
                  <a:lnTo>
                    <a:pt x="962" y="832"/>
                  </a:lnTo>
                  <a:lnTo>
                    <a:pt x="878" y="929"/>
                  </a:lnTo>
                  <a:lnTo>
                    <a:pt x="800" y="1026"/>
                  </a:lnTo>
                  <a:lnTo>
                    <a:pt x="728" y="1122"/>
                  </a:lnTo>
                  <a:lnTo>
                    <a:pt x="661" y="1219"/>
                  </a:lnTo>
                  <a:lnTo>
                    <a:pt x="661" y="1219"/>
                  </a:lnTo>
                  <a:lnTo>
                    <a:pt x="661" y="1218"/>
                  </a:lnTo>
                  <a:lnTo>
                    <a:pt x="660" y="1216"/>
                  </a:lnTo>
                  <a:lnTo>
                    <a:pt x="659" y="1210"/>
                  </a:lnTo>
                  <a:lnTo>
                    <a:pt x="655" y="1199"/>
                  </a:lnTo>
                  <a:lnTo>
                    <a:pt x="651" y="1185"/>
                  </a:lnTo>
                  <a:lnTo>
                    <a:pt x="644" y="1165"/>
                  </a:lnTo>
                  <a:lnTo>
                    <a:pt x="624" y="1122"/>
                  </a:lnTo>
                  <a:lnTo>
                    <a:pt x="606" y="1084"/>
                  </a:lnTo>
                  <a:lnTo>
                    <a:pt x="588" y="1054"/>
                  </a:lnTo>
                  <a:lnTo>
                    <a:pt x="572" y="1028"/>
                  </a:lnTo>
                  <a:lnTo>
                    <a:pt x="555" y="1010"/>
                  </a:lnTo>
                  <a:lnTo>
                    <a:pt x="538" y="996"/>
                  </a:lnTo>
                  <a:lnTo>
                    <a:pt x="519" y="989"/>
                  </a:lnTo>
                  <a:lnTo>
                    <a:pt x="501" y="985"/>
                  </a:lnTo>
                  <a:lnTo>
                    <a:pt x="478" y="987"/>
                  </a:lnTo>
                  <a:lnTo>
                    <a:pt x="455" y="991"/>
                  </a:lnTo>
                  <a:lnTo>
                    <a:pt x="430" y="999"/>
                  </a:lnTo>
                  <a:lnTo>
                    <a:pt x="405" y="1011"/>
                  </a:lnTo>
                  <a:lnTo>
                    <a:pt x="378" y="1027"/>
                  </a:lnTo>
                  <a:lnTo>
                    <a:pt x="351" y="1048"/>
                  </a:lnTo>
                  <a:lnTo>
                    <a:pt x="321" y="1076"/>
                  </a:lnTo>
                  <a:lnTo>
                    <a:pt x="348" y="1092"/>
                  </a:lnTo>
                  <a:lnTo>
                    <a:pt x="375" y="1114"/>
                  </a:lnTo>
                  <a:lnTo>
                    <a:pt x="401" y="1138"/>
                  </a:lnTo>
                  <a:lnTo>
                    <a:pt x="429" y="1165"/>
                  </a:lnTo>
                  <a:lnTo>
                    <a:pt x="449" y="1189"/>
                  </a:lnTo>
                  <a:lnTo>
                    <a:pt x="465" y="1217"/>
                  </a:lnTo>
                  <a:lnTo>
                    <a:pt x="481" y="1249"/>
                  </a:lnTo>
                  <a:lnTo>
                    <a:pt x="498" y="1286"/>
                  </a:lnTo>
                  <a:lnTo>
                    <a:pt x="518" y="1327"/>
                  </a:lnTo>
                  <a:lnTo>
                    <a:pt x="518" y="1327"/>
                  </a:lnTo>
                  <a:lnTo>
                    <a:pt x="518" y="1328"/>
                  </a:lnTo>
                  <a:lnTo>
                    <a:pt x="519" y="1329"/>
                  </a:lnTo>
                  <a:lnTo>
                    <a:pt x="522" y="1332"/>
                  </a:lnTo>
                  <a:lnTo>
                    <a:pt x="524" y="1339"/>
                  </a:lnTo>
                  <a:lnTo>
                    <a:pt x="528" y="1347"/>
                  </a:lnTo>
                  <a:lnTo>
                    <a:pt x="535" y="1360"/>
                  </a:lnTo>
                  <a:lnTo>
                    <a:pt x="543" y="1377"/>
                  </a:lnTo>
                  <a:lnTo>
                    <a:pt x="554" y="1398"/>
                  </a:lnTo>
                  <a:lnTo>
                    <a:pt x="563" y="1425"/>
                  </a:lnTo>
                  <a:lnTo>
                    <a:pt x="571" y="1451"/>
                  </a:lnTo>
                  <a:lnTo>
                    <a:pt x="579" y="1475"/>
                  </a:lnTo>
                  <a:lnTo>
                    <a:pt x="585" y="1495"/>
                  </a:lnTo>
                  <a:lnTo>
                    <a:pt x="588" y="1513"/>
                  </a:lnTo>
                  <a:lnTo>
                    <a:pt x="590" y="1524"/>
                  </a:lnTo>
                  <a:lnTo>
                    <a:pt x="605" y="1516"/>
                  </a:lnTo>
                  <a:lnTo>
                    <a:pt x="618" y="1508"/>
                  </a:lnTo>
                  <a:lnTo>
                    <a:pt x="632" y="1500"/>
                  </a:lnTo>
                  <a:lnTo>
                    <a:pt x="647" y="1491"/>
                  </a:lnTo>
                  <a:lnTo>
                    <a:pt x="666" y="1479"/>
                  </a:lnTo>
                  <a:lnTo>
                    <a:pt x="688" y="1466"/>
                  </a:lnTo>
                  <a:lnTo>
                    <a:pt x="715" y="1453"/>
                  </a:lnTo>
                  <a:lnTo>
                    <a:pt x="715" y="1451"/>
                  </a:lnTo>
                  <a:lnTo>
                    <a:pt x="715" y="1451"/>
                  </a:lnTo>
                  <a:lnTo>
                    <a:pt x="717" y="1450"/>
                  </a:lnTo>
                  <a:lnTo>
                    <a:pt x="720" y="1447"/>
                  </a:lnTo>
                  <a:lnTo>
                    <a:pt x="725" y="1443"/>
                  </a:lnTo>
                  <a:lnTo>
                    <a:pt x="732" y="1436"/>
                  </a:lnTo>
                  <a:lnTo>
                    <a:pt x="741" y="1427"/>
                  </a:lnTo>
                  <a:lnTo>
                    <a:pt x="754" y="1414"/>
                  </a:lnTo>
                  <a:lnTo>
                    <a:pt x="770" y="1398"/>
                  </a:lnTo>
                  <a:lnTo>
                    <a:pt x="799" y="1336"/>
                  </a:lnTo>
                  <a:lnTo>
                    <a:pt x="832" y="1271"/>
                  </a:lnTo>
                  <a:lnTo>
                    <a:pt x="870" y="1204"/>
                  </a:lnTo>
                  <a:lnTo>
                    <a:pt x="913" y="1136"/>
                  </a:lnTo>
                  <a:lnTo>
                    <a:pt x="958" y="1066"/>
                  </a:lnTo>
                  <a:lnTo>
                    <a:pt x="1005" y="997"/>
                  </a:lnTo>
                  <a:lnTo>
                    <a:pt x="1056" y="929"/>
                  </a:lnTo>
                  <a:lnTo>
                    <a:pt x="1109" y="861"/>
                  </a:lnTo>
                  <a:lnTo>
                    <a:pt x="1177" y="780"/>
                  </a:lnTo>
                  <a:lnTo>
                    <a:pt x="1243" y="704"/>
                  </a:lnTo>
                  <a:lnTo>
                    <a:pt x="1306" y="637"/>
                  </a:lnTo>
                  <a:lnTo>
                    <a:pt x="1368" y="576"/>
                  </a:lnTo>
                  <a:lnTo>
                    <a:pt x="1427" y="521"/>
                  </a:lnTo>
                  <a:lnTo>
                    <a:pt x="1484" y="473"/>
                  </a:lnTo>
                  <a:lnTo>
                    <a:pt x="1538" y="430"/>
                  </a:lnTo>
                  <a:lnTo>
                    <a:pt x="1538" y="430"/>
                  </a:lnTo>
                  <a:lnTo>
                    <a:pt x="1537" y="430"/>
                  </a:lnTo>
                  <a:lnTo>
                    <a:pt x="1536" y="428"/>
                  </a:lnTo>
                  <a:lnTo>
                    <a:pt x="1534" y="425"/>
                  </a:lnTo>
                  <a:lnTo>
                    <a:pt x="1529" y="418"/>
                  </a:lnTo>
                  <a:lnTo>
                    <a:pt x="1523" y="408"/>
                  </a:lnTo>
                  <a:lnTo>
                    <a:pt x="1515" y="395"/>
                  </a:lnTo>
                  <a:lnTo>
                    <a:pt x="1503" y="377"/>
                  </a:lnTo>
                  <a:close/>
                  <a:moveTo>
                    <a:pt x="930" y="0"/>
                  </a:moveTo>
                  <a:lnTo>
                    <a:pt x="1011" y="4"/>
                  </a:lnTo>
                  <a:lnTo>
                    <a:pt x="1091" y="13"/>
                  </a:lnTo>
                  <a:lnTo>
                    <a:pt x="1167" y="30"/>
                  </a:lnTo>
                  <a:lnTo>
                    <a:pt x="1241" y="52"/>
                  </a:lnTo>
                  <a:lnTo>
                    <a:pt x="1312" y="80"/>
                  </a:lnTo>
                  <a:lnTo>
                    <a:pt x="1380" y="114"/>
                  </a:lnTo>
                  <a:lnTo>
                    <a:pt x="1445" y="153"/>
                  </a:lnTo>
                  <a:lnTo>
                    <a:pt x="1506" y="197"/>
                  </a:lnTo>
                  <a:lnTo>
                    <a:pt x="1564" y="245"/>
                  </a:lnTo>
                  <a:lnTo>
                    <a:pt x="1616" y="299"/>
                  </a:lnTo>
                  <a:lnTo>
                    <a:pt x="1665" y="355"/>
                  </a:lnTo>
                  <a:lnTo>
                    <a:pt x="1709" y="416"/>
                  </a:lnTo>
                  <a:lnTo>
                    <a:pt x="1747" y="481"/>
                  </a:lnTo>
                  <a:lnTo>
                    <a:pt x="1781" y="549"/>
                  </a:lnTo>
                  <a:lnTo>
                    <a:pt x="1810" y="621"/>
                  </a:lnTo>
                  <a:lnTo>
                    <a:pt x="1832" y="695"/>
                  </a:lnTo>
                  <a:lnTo>
                    <a:pt x="1848" y="773"/>
                  </a:lnTo>
                  <a:lnTo>
                    <a:pt x="1858" y="851"/>
                  </a:lnTo>
                  <a:lnTo>
                    <a:pt x="1862" y="932"/>
                  </a:lnTo>
                  <a:lnTo>
                    <a:pt x="1858" y="1013"/>
                  </a:lnTo>
                  <a:lnTo>
                    <a:pt x="1848" y="1093"/>
                  </a:lnTo>
                  <a:lnTo>
                    <a:pt x="1832" y="1169"/>
                  </a:lnTo>
                  <a:lnTo>
                    <a:pt x="1810" y="1243"/>
                  </a:lnTo>
                  <a:lnTo>
                    <a:pt x="1781" y="1315"/>
                  </a:lnTo>
                  <a:lnTo>
                    <a:pt x="1747" y="1383"/>
                  </a:lnTo>
                  <a:lnTo>
                    <a:pt x="1709" y="1448"/>
                  </a:lnTo>
                  <a:lnTo>
                    <a:pt x="1665" y="1509"/>
                  </a:lnTo>
                  <a:lnTo>
                    <a:pt x="1616" y="1567"/>
                  </a:lnTo>
                  <a:lnTo>
                    <a:pt x="1564" y="1620"/>
                  </a:lnTo>
                  <a:lnTo>
                    <a:pt x="1506" y="1669"/>
                  </a:lnTo>
                  <a:lnTo>
                    <a:pt x="1445" y="1713"/>
                  </a:lnTo>
                  <a:lnTo>
                    <a:pt x="1380" y="1751"/>
                  </a:lnTo>
                  <a:lnTo>
                    <a:pt x="1312" y="1784"/>
                  </a:lnTo>
                  <a:lnTo>
                    <a:pt x="1241" y="1813"/>
                  </a:lnTo>
                  <a:lnTo>
                    <a:pt x="1167" y="1835"/>
                  </a:lnTo>
                  <a:lnTo>
                    <a:pt x="1091" y="1852"/>
                  </a:lnTo>
                  <a:lnTo>
                    <a:pt x="1011" y="1862"/>
                  </a:lnTo>
                  <a:lnTo>
                    <a:pt x="930" y="1865"/>
                  </a:lnTo>
                  <a:lnTo>
                    <a:pt x="849" y="1862"/>
                  </a:lnTo>
                  <a:lnTo>
                    <a:pt x="770" y="1852"/>
                  </a:lnTo>
                  <a:lnTo>
                    <a:pt x="694" y="1835"/>
                  </a:lnTo>
                  <a:lnTo>
                    <a:pt x="620" y="1813"/>
                  </a:lnTo>
                  <a:lnTo>
                    <a:pt x="548" y="1784"/>
                  </a:lnTo>
                  <a:lnTo>
                    <a:pt x="480" y="1751"/>
                  </a:lnTo>
                  <a:lnTo>
                    <a:pt x="415" y="1713"/>
                  </a:lnTo>
                  <a:lnTo>
                    <a:pt x="354" y="1669"/>
                  </a:lnTo>
                  <a:lnTo>
                    <a:pt x="296" y="1620"/>
                  </a:lnTo>
                  <a:lnTo>
                    <a:pt x="244" y="1567"/>
                  </a:lnTo>
                  <a:lnTo>
                    <a:pt x="196" y="1509"/>
                  </a:lnTo>
                  <a:lnTo>
                    <a:pt x="152" y="1448"/>
                  </a:lnTo>
                  <a:lnTo>
                    <a:pt x="113" y="1383"/>
                  </a:lnTo>
                  <a:lnTo>
                    <a:pt x="79" y="1315"/>
                  </a:lnTo>
                  <a:lnTo>
                    <a:pt x="52" y="1243"/>
                  </a:lnTo>
                  <a:lnTo>
                    <a:pt x="29" y="1169"/>
                  </a:lnTo>
                  <a:lnTo>
                    <a:pt x="12" y="1093"/>
                  </a:lnTo>
                  <a:lnTo>
                    <a:pt x="3" y="1013"/>
                  </a:lnTo>
                  <a:lnTo>
                    <a:pt x="0" y="932"/>
                  </a:lnTo>
                  <a:lnTo>
                    <a:pt x="3" y="851"/>
                  </a:lnTo>
                  <a:lnTo>
                    <a:pt x="12" y="773"/>
                  </a:lnTo>
                  <a:lnTo>
                    <a:pt x="29" y="695"/>
                  </a:lnTo>
                  <a:lnTo>
                    <a:pt x="52" y="621"/>
                  </a:lnTo>
                  <a:lnTo>
                    <a:pt x="79" y="549"/>
                  </a:lnTo>
                  <a:lnTo>
                    <a:pt x="113" y="481"/>
                  </a:lnTo>
                  <a:lnTo>
                    <a:pt x="152" y="416"/>
                  </a:lnTo>
                  <a:lnTo>
                    <a:pt x="196" y="355"/>
                  </a:lnTo>
                  <a:lnTo>
                    <a:pt x="244" y="299"/>
                  </a:lnTo>
                  <a:lnTo>
                    <a:pt x="296" y="245"/>
                  </a:lnTo>
                  <a:lnTo>
                    <a:pt x="354" y="197"/>
                  </a:lnTo>
                  <a:lnTo>
                    <a:pt x="415" y="153"/>
                  </a:lnTo>
                  <a:lnTo>
                    <a:pt x="480" y="114"/>
                  </a:lnTo>
                  <a:lnTo>
                    <a:pt x="548" y="80"/>
                  </a:lnTo>
                  <a:lnTo>
                    <a:pt x="620" y="52"/>
                  </a:lnTo>
                  <a:lnTo>
                    <a:pt x="694" y="30"/>
                  </a:lnTo>
                  <a:lnTo>
                    <a:pt x="770" y="13"/>
                  </a:lnTo>
                  <a:lnTo>
                    <a:pt x="849" y="4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"/>
            <p:cNvSpPr>
              <a:spLocks noEditPoints="1"/>
            </p:cNvSpPr>
            <p:nvPr/>
          </p:nvSpPr>
          <p:spPr bwMode="auto">
            <a:xfrm>
              <a:off x="5116513" y="7662863"/>
              <a:ext cx="1066800" cy="1501775"/>
            </a:xfrm>
            <a:custGeom>
              <a:avLst/>
              <a:gdLst>
                <a:gd name="T0" fmla="*/ 1234 w 2687"/>
                <a:gd name="T1" fmla="*/ 255 h 3784"/>
                <a:gd name="T2" fmla="*/ 1210 w 2687"/>
                <a:gd name="T3" fmla="*/ 395 h 3784"/>
                <a:gd name="T4" fmla="*/ 1296 w 2687"/>
                <a:gd name="T5" fmla="*/ 476 h 3784"/>
                <a:gd name="T6" fmla="*/ 1428 w 2687"/>
                <a:gd name="T7" fmla="*/ 462 h 3784"/>
                <a:gd name="T8" fmla="*/ 1487 w 2687"/>
                <a:gd name="T9" fmla="*/ 342 h 3784"/>
                <a:gd name="T10" fmla="*/ 1441 w 2687"/>
                <a:gd name="T11" fmla="*/ 234 h 3784"/>
                <a:gd name="T12" fmla="*/ 1344 w 2687"/>
                <a:gd name="T13" fmla="*/ 0 h 3784"/>
                <a:gd name="T14" fmla="*/ 1562 w 2687"/>
                <a:gd name="T15" fmla="*/ 73 h 3784"/>
                <a:gd name="T16" fmla="*/ 1689 w 2687"/>
                <a:gd name="T17" fmla="*/ 254 h 3784"/>
                <a:gd name="T18" fmla="*/ 2687 w 2687"/>
                <a:gd name="T19" fmla="*/ 359 h 3784"/>
                <a:gd name="T20" fmla="*/ 2687 w 2687"/>
                <a:gd name="T21" fmla="*/ 527 h 3784"/>
                <a:gd name="T22" fmla="*/ 2687 w 2687"/>
                <a:gd name="T23" fmla="*/ 631 h 3784"/>
                <a:gd name="T24" fmla="*/ 2687 w 2687"/>
                <a:gd name="T25" fmla="*/ 725 h 3784"/>
                <a:gd name="T26" fmla="*/ 2687 w 2687"/>
                <a:gd name="T27" fmla="*/ 1130 h 3784"/>
                <a:gd name="T28" fmla="*/ 2508 w 2687"/>
                <a:gd name="T29" fmla="*/ 1112 h 3784"/>
                <a:gd name="T30" fmla="*/ 2311 w 2687"/>
                <a:gd name="T31" fmla="*/ 1130 h 3784"/>
                <a:gd name="T32" fmla="*/ 2304 w 2687"/>
                <a:gd name="T33" fmla="*/ 753 h 3784"/>
                <a:gd name="T34" fmla="*/ 2197 w 2687"/>
                <a:gd name="T35" fmla="*/ 753 h 3784"/>
                <a:gd name="T36" fmla="*/ 2028 w 2687"/>
                <a:gd name="T37" fmla="*/ 824 h 3784"/>
                <a:gd name="T38" fmla="*/ 1871 w 2687"/>
                <a:gd name="T39" fmla="*/ 945 h 3784"/>
                <a:gd name="T40" fmla="*/ 1737 w 2687"/>
                <a:gd name="T41" fmla="*/ 968 h 3784"/>
                <a:gd name="T42" fmla="*/ 1478 w 2687"/>
                <a:gd name="T43" fmla="*/ 968 h 3784"/>
                <a:gd name="T44" fmla="*/ 1151 w 2687"/>
                <a:gd name="T45" fmla="*/ 968 h 3784"/>
                <a:gd name="T46" fmla="*/ 841 w 2687"/>
                <a:gd name="T47" fmla="*/ 949 h 3784"/>
                <a:gd name="T48" fmla="*/ 685 w 2687"/>
                <a:gd name="T49" fmla="*/ 847 h 3784"/>
                <a:gd name="T50" fmla="*/ 638 w 2687"/>
                <a:gd name="T51" fmla="*/ 753 h 3784"/>
                <a:gd name="T52" fmla="*/ 547 w 2687"/>
                <a:gd name="T53" fmla="*/ 753 h 3784"/>
                <a:gd name="T54" fmla="*/ 375 w 2687"/>
                <a:gd name="T55" fmla="*/ 758 h 3784"/>
                <a:gd name="T56" fmla="*/ 375 w 2687"/>
                <a:gd name="T57" fmla="*/ 814 h 3784"/>
                <a:gd name="T58" fmla="*/ 375 w 2687"/>
                <a:gd name="T59" fmla="*/ 2402 h 3784"/>
                <a:gd name="T60" fmla="*/ 376 w 2687"/>
                <a:gd name="T61" fmla="*/ 3371 h 3784"/>
                <a:gd name="T62" fmla="*/ 390 w 2687"/>
                <a:gd name="T63" fmla="*/ 3371 h 3784"/>
                <a:gd name="T64" fmla="*/ 660 w 2687"/>
                <a:gd name="T65" fmla="*/ 3371 h 3784"/>
                <a:gd name="T66" fmla="*/ 1105 w 2687"/>
                <a:gd name="T67" fmla="*/ 3371 h 3784"/>
                <a:gd name="T68" fmla="*/ 1611 w 2687"/>
                <a:gd name="T69" fmla="*/ 3371 h 3784"/>
                <a:gd name="T70" fmla="*/ 2311 w 2687"/>
                <a:gd name="T71" fmla="*/ 3371 h 3784"/>
                <a:gd name="T72" fmla="*/ 2311 w 2687"/>
                <a:gd name="T73" fmla="*/ 3247 h 3784"/>
                <a:gd name="T74" fmla="*/ 2436 w 2687"/>
                <a:gd name="T75" fmla="*/ 3184 h 3784"/>
                <a:gd name="T76" fmla="*/ 2621 w 2687"/>
                <a:gd name="T77" fmla="*/ 3180 h 3784"/>
                <a:gd name="T78" fmla="*/ 2687 w 2687"/>
                <a:gd name="T79" fmla="*/ 3177 h 3784"/>
                <a:gd name="T80" fmla="*/ 2687 w 2687"/>
                <a:gd name="T81" fmla="*/ 3244 h 3784"/>
                <a:gd name="T82" fmla="*/ 2687 w 2687"/>
                <a:gd name="T83" fmla="*/ 3497 h 3784"/>
                <a:gd name="T84" fmla="*/ 2687 w 2687"/>
                <a:gd name="T85" fmla="*/ 3730 h 3784"/>
                <a:gd name="T86" fmla="*/ 0 w 2687"/>
                <a:gd name="T87" fmla="*/ 3784 h 3784"/>
                <a:gd name="T88" fmla="*/ 0 w 2687"/>
                <a:gd name="T89" fmla="*/ 3266 h 3784"/>
                <a:gd name="T90" fmla="*/ 0 w 2687"/>
                <a:gd name="T91" fmla="*/ 2944 h 3784"/>
                <a:gd name="T92" fmla="*/ 0 w 2687"/>
                <a:gd name="T93" fmla="*/ 527 h 3784"/>
                <a:gd name="T94" fmla="*/ 0 w 2687"/>
                <a:gd name="T95" fmla="*/ 342 h 3784"/>
                <a:gd name="T96" fmla="*/ 472 w 2687"/>
                <a:gd name="T97" fmla="*/ 342 h 3784"/>
                <a:gd name="T98" fmla="*/ 988 w 2687"/>
                <a:gd name="T99" fmla="*/ 296 h 3784"/>
                <a:gd name="T100" fmla="*/ 1090 w 2687"/>
                <a:gd name="T101" fmla="*/ 103 h 3784"/>
                <a:gd name="T102" fmla="*/ 1295 w 2687"/>
                <a:gd name="T103" fmla="*/ 3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87" h="3784">
                  <a:moveTo>
                    <a:pt x="1344" y="197"/>
                  </a:moveTo>
                  <a:lnTo>
                    <a:pt x="1312" y="202"/>
                  </a:lnTo>
                  <a:lnTo>
                    <a:pt x="1284" y="213"/>
                  </a:lnTo>
                  <a:lnTo>
                    <a:pt x="1257" y="232"/>
                  </a:lnTo>
                  <a:lnTo>
                    <a:pt x="1234" y="255"/>
                  </a:lnTo>
                  <a:lnTo>
                    <a:pt x="1217" y="281"/>
                  </a:lnTo>
                  <a:lnTo>
                    <a:pt x="1204" y="310"/>
                  </a:lnTo>
                  <a:lnTo>
                    <a:pt x="1200" y="342"/>
                  </a:lnTo>
                  <a:lnTo>
                    <a:pt x="1203" y="369"/>
                  </a:lnTo>
                  <a:lnTo>
                    <a:pt x="1210" y="395"/>
                  </a:lnTo>
                  <a:lnTo>
                    <a:pt x="1221" y="418"/>
                  </a:lnTo>
                  <a:lnTo>
                    <a:pt x="1236" y="437"/>
                  </a:lnTo>
                  <a:lnTo>
                    <a:pt x="1255" y="454"/>
                  </a:lnTo>
                  <a:lnTo>
                    <a:pt x="1274" y="466"/>
                  </a:lnTo>
                  <a:lnTo>
                    <a:pt x="1296" y="476"/>
                  </a:lnTo>
                  <a:lnTo>
                    <a:pt x="1319" y="481"/>
                  </a:lnTo>
                  <a:lnTo>
                    <a:pt x="1344" y="484"/>
                  </a:lnTo>
                  <a:lnTo>
                    <a:pt x="1375" y="481"/>
                  </a:lnTo>
                  <a:lnTo>
                    <a:pt x="1404" y="474"/>
                  </a:lnTo>
                  <a:lnTo>
                    <a:pt x="1428" y="462"/>
                  </a:lnTo>
                  <a:lnTo>
                    <a:pt x="1449" y="446"/>
                  </a:lnTo>
                  <a:lnTo>
                    <a:pt x="1465" y="426"/>
                  </a:lnTo>
                  <a:lnTo>
                    <a:pt x="1478" y="402"/>
                  </a:lnTo>
                  <a:lnTo>
                    <a:pt x="1484" y="373"/>
                  </a:lnTo>
                  <a:lnTo>
                    <a:pt x="1487" y="342"/>
                  </a:lnTo>
                  <a:lnTo>
                    <a:pt x="1484" y="317"/>
                  </a:lnTo>
                  <a:lnTo>
                    <a:pt x="1479" y="294"/>
                  </a:lnTo>
                  <a:lnTo>
                    <a:pt x="1469" y="272"/>
                  </a:lnTo>
                  <a:lnTo>
                    <a:pt x="1457" y="251"/>
                  </a:lnTo>
                  <a:lnTo>
                    <a:pt x="1441" y="234"/>
                  </a:lnTo>
                  <a:lnTo>
                    <a:pt x="1420" y="219"/>
                  </a:lnTo>
                  <a:lnTo>
                    <a:pt x="1398" y="207"/>
                  </a:lnTo>
                  <a:lnTo>
                    <a:pt x="1371" y="200"/>
                  </a:lnTo>
                  <a:lnTo>
                    <a:pt x="1344" y="197"/>
                  </a:lnTo>
                  <a:close/>
                  <a:moveTo>
                    <a:pt x="1344" y="0"/>
                  </a:moveTo>
                  <a:lnTo>
                    <a:pt x="1392" y="3"/>
                  </a:lnTo>
                  <a:lnTo>
                    <a:pt x="1438" y="13"/>
                  </a:lnTo>
                  <a:lnTo>
                    <a:pt x="1482" y="28"/>
                  </a:lnTo>
                  <a:lnTo>
                    <a:pt x="1524" y="49"/>
                  </a:lnTo>
                  <a:lnTo>
                    <a:pt x="1562" y="73"/>
                  </a:lnTo>
                  <a:lnTo>
                    <a:pt x="1596" y="103"/>
                  </a:lnTo>
                  <a:lnTo>
                    <a:pt x="1626" y="137"/>
                  </a:lnTo>
                  <a:lnTo>
                    <a:pt x="1653" y="173"/>
                  </a:lnTo>
                  <a:lnTo>
                    <a:pt x="1674" y="212"/>
                  </a:lnTo>
                  <a:lnTo>
                    <a:pt x="1689" y="254"/>
                  </a:lnTo>
                  <a:lnTo>
                    <a:pt x="1698" y="296"/>
                  </a:lnTo>
                  <a:lnTo>
                    <a:pt x="1701" y="342"/>
                  </a:lnTo>
                  <a:lnTo>
                    <a:pt x="2687" y="342"/>
                  </a:lnTo>
                  <a:lnTo>
                    <a:pt x="2687" y="346"/>
                  </a:lnTo>
                  <a:lnTo>
                    <a:pt x="2687" y="359"/>
                  </a:lnTo>
                  <a:lnTo>
                    <a:pt x="2687" y="380"/>
                  </a:lnTo>
                  <a:lnTo>
                    <a:pt x="2687" y="407"/>
                  </a:lnTo>
                  <a:lnTo>
                    <a:pt x="2687" y="442"/>
                  </a:lnTo>
                  <a:lnTo>
                    <a:pt x="2687" y="481"/>
                  </a:lnTo>
                  <a:lnTo>
                    <a:pt x="2687" y="527"/>
                  </a:lnTo>
                  <a:lnTo>
                    <a:pt x="2687" y="575"/>
                  </a:lnTo>
                  <a:lnTo>
                    <a:pt x="2687" y="628"/>
                  </a:lnTo>
                  <a:lnTo>
                    <a:pt x="2687" y="628"/>
                  </a:lnTo>
                  <a:lnTo>
                    <a:pt x="2687" y="628"/>
                  </a:lnTo>
                  <a:lnTo>
                    <a:pt x="2687" y="631"/>
                  </a:lnTo>
                  <a:lnTo>
                    <a:pt x="2687" y="633"/>
                  </a:lnTo>
                  <a:lnTo>
                    <a:pt x="2687" y="638"/>
                  </a:lnTo>
                  <a:lnTo>
                    <a:pt x="2687" y="681"/>
                  </a:lnTo>
                  <a:lnTo>
                    <a:pt x="2687" y="701"/>
                  </a:lnTo>
                  <a:lnTo>
                    <a:pt x="2687" y="725"/>
                  </a:lnTo>
                  <a:lnTo>
                    <a:pt x="2687" y="754"/>
                  </a:lnTo>
                  <a:lnTo>
                    <a:pt x="2687" y="789"/>
                  </a:lnTo>
                  <a:lnTo>
                    <a:pt x="2687" y="988"/>
                  </a:lnTo>
                  <a:lnTo>
                    <a:pt x="2687" y="1055"/>
                  </a:lnTo>
                  <a:lnTo>
                    <a:pt x="2687" y="1130"/>
                  </a:lnTo>
                  <a:lnTo>
                    <a:pt x="2655" y="1128"/>
                  </a:lnTo>
                  <a:lnTo>
                    <a:pt x="2621" y="1123"/>
                  </a:lnTo>
                  <a:lnTo>
                    <a:pt x="2587" y="1119"/>
                  </a:lnTo>
                  <a:lnTo>
                    <a:pt x="2550" y="1114"/>
                  </a:lnTo>
                  <a:lnTo>
                    <a:pt x="2508" y="1112"/>
                  </a:lnTo>
                  <a:lnTo>
                    <a:pt x="2474" y="1114"/>
                  </a:lnTo>
                  <a:lnTo>
                    <a:pt x="2436" y="1119"/>
                  </a:lnTo>
                  <a:lnTo>
                    <a:pt x="2395" y="1123"/>
                  </a:lnTo>
                  <a:lnTo>
                    <a:pt x="2354" y="1128"/>
                  </a:lnTo>
                  <a:lnTo>
                    <a:pt x="2311" y="1130"/>
                  </a:lnTo>
                  <a:lnTo>
                    <a:pt x="2311" y="753"/>
                  </a:lnTo>
                  <a:lnTo>
                    <a:pt x="2311" y="753"/>
                  </a:lnTo>
                  <a:lnTo>
                    <a:pt x="2310" y="753"/>
                  </a:lnTo>
                  <a:lnTo>
                    <a:pt x="2307" y="753"/>
                  </a:lnTo>
                  <a:lnTo>
                    <a:pt x="2304" y="753"/>
                  </a:lnTo>
                  <a:lnTo>
                    <a:pt x="2297" y="753"/>
                  </a:lnTo>
                  <a:lnTo>
                    <a:pt x="2272" y="753"/>
                  </a:lnTo>
                  <a:lnTo>
                    <a:pt x="2252" y="753"/>
                  </a:lnTo>
                  <a:lnTo>
                    <a:pt x="2228" y="753"/>
                  </a:lnTo>
                  <a:lnTo>
                    <a:pt x="2197" y="753"/>
                  </a:lnTo>
                  <a:lnTo>
                    <a:pt x="2159" y="753"/>
                  </a:lnTo>
                  <a:lnTo>
                    <a:pt x="2114" y="753"/>
                  </a:lnTo>
                  <a:lnTo>
                    <a:pt x="2059" y="753"/>
                  </a:lnTo>
                  <a:lnTo>
                    <a:pt x="2047" y="789"/>
                  </a:lnTo>
                  <a:lnTo>
                    <a:pt x="2028" y="824"/>
                  </a:lnTo>
                  <a:lnTo>
                    <a:pt x="2005" y="855"/>
                  </a:lnTo>
                  <a:lnTo>
                    <a:pt x="1977" y="883"/>
                  </a:lnTo>
                  <a:lnTo>
                    <a:pt x="1946" y="907"/>
                  </a:lnTo>
                  <a:lnTo>
                    <a:pt x="1910" y="929"/>
                  </a:lnTo>
                  <a:lnTo>
                    <a:pt x="1871" y="945"/>
                  </a:lnTo>
                  <a:lnTo>
                    <a:pt x="1830" y="958"/>
                  </a:lnTo>
                  <a:lnTo>
                    <a:pt x="1785" y="965"/>
                  </a:lnTo>
                  <a:lnTo>
                    <a:pt x="1737" y="968"/>
                  </a:lnTo>
                  <a:lnTo>
                    <a:pt x="1737" y="968"/>
                  </a:lnTo>
                  <a:lnTo>
                    <a:pt x="1737" y="968"/>
                  </a:lnTo>
                  <a:lnTo>
                    <a:pt x="1736" y="968"/>
                  </a:lnTo>
                  <a:lnTo>
                    <a:pt x="1629" y="968"/>
                  </a:lnTo>
                  <a:lnTo>
                    <a:pt x="1599" y="968"/>
                  </a:lnTo>
                  <a:lnTo>
                    <a:pt x="1524" y="968"/>
                  </a:lnTo>
                  <a:lnTo>
                    <a:pt x="1478" y="968"/>
                  </a:lnTo>
                  <a:lnTo>
                    <a:pt x="1427" y="968"/>
                  </a:lnTo>
                  <a:lnTo>
                    <a:pt x="1368" y="968"/>
                  </a:lnTo>
                  <a:lnTo>
                    <a:pt x="1303" y="968"/>
                  </a:lnTo>
                  <a:lnTo>
                    <a:pt x="1230" y="968"/>
                  </a:lnTo>
                  <a:lnTo>
                    <a:pt x="1151" y="968"/>
                  </a:lnTo>
                  <a:lnTo>
                    <a:pt x="1063" y="968"/>
                  </a:lnTo>
                  <a:lnTo>
                    <a:pt x="966" y="968"/>
                  </a:lnTo>
                  <a:lnTo>
                    <a:pt x="923" y="966"/>
                  </a:lnTo>
                  <a:lnTo>
                    <a:pt x="881" y="959"/>
                  </a:lnTo>
                  <a:lnTo>
                    <a:pt x="841" y="949"/>
                  </a:lnTo>
                  <a:lnTo>
                    <a:pt x="803" y="935"/>
                  </a:lnTo>
                  <a:lnTo>
                    <a:pt x="769" y="917"/>
                  </a:lnTo>
                  <a:lnTo>
                    <a:pt x="736" y="897"/>
                  </a:lnTo>
                  <a:lnTo>
                    <a:pt x="709" y="873"/>
                  </a:lnTo>
                  <a:lnTo>
                    <a:pt x="685" y="847"/>
                  </a:lnTo>
                  <a:lnTo>
                    <a:pt x="666" y="818"/>
                  </a:lnTo>
                  <a:lnTo>
                    <a:pt x="652" y="787"/>
                  </a:lnTo>
                  <a:lnTo>
                    <a:pt x="644" y="753"/>
                  </a:lnTo>
                  <a:lnTo>
                    <a:pt x="642" y="753"/>
                  </a:lnTo>
                  <a:lnTo>
                    <a:pt x="638" y="753"/>
                  </a:lnTo>
                  <a:lnTo>
                    <a:pt x="633" y="753"/>
                  </a:lnTo>
                  <a:lnTo>
                    <a:pt x="623" y="753"/>
                  </a:lnTo>
                  <a:lnTo>
                    <a:pt x="611" y="753"/>
                  </a:lnTo>
                  <a:lnTo>
                    <a:pt x="574" y="753"/>
                  </a:lnTo>
                  <a:lnTo>
                    <a:pt x="547" y="753"/>
                  </a:lnTo>
                  <a:lnTo>
                    <a:pt x="514" y="753"/>
                  </a:lnTo>
                  <a:lnTo>
                    <a:pt x="476" y="753"/>
                  </a:lnTo>
                  <a:lnTo>
                    <a:pt x="375" y="753"/>
                  </a:lnTo>
                  <a:lnTo>
                    <a:pt x="375" y="755"/>
                  </a:lnTo>
                  <a:lnTo>
                    <a:pt x="375" y="758"/>
                  </a:lnTo>
                  <a:lnTo>
                    <a:pt x="375" y="760"/>
                  </a:lnTo>
                  <a:lnTo>
                    <a:pt x="375" y="765"/>
                  </a:lnTo>
                  <a:lnTo>
                    <a:pt x="375" y="771"/>
                  </a:lnTo>
                  <a:lnTo>
                    <a:pt x="375" y="799"/>
                  </a:lnTo>
                  <a:lnTo>
                    <a:pt x="375" y="814"/>
                  </a:lnTo>
                  <a:lnTo>
                    <a:pt x="375" y="831"/>
                  </a:lnTo>
                  <a:lnTo>
                    <a:pt x="375" y="1080"/>
                  </a:lnTo>
                  <a:lnTo>
                    <a:pt x="375" y="1129"/>
                  </a:lnTo>
                  <a:lnTo>
                    <a:pt x="375" y="1183"/>
                  </a:lnTo>
                  <a:lnTo>
                    <a:pt x="375" y="2402"/>
                  </a:lnTo>
                  <a:lnTo>
                    <a:pt x="375" y="2543"/>
                  </a:lnTo>
                  <a:lnTo>
                    <a:pt x="375" y="2692"/>
                  </a:lnTo>
                  <a:lnTo>
                    <a:pt x="375" y="3371"/>
                  </a:lnTo>
                  <a:lnTo>
                    <a:pt x="375" y="3371"/>
                  </a:lnTo>
                  <a:lnTo>
                    <a:pt x="376" y="3371"/>
                  </a:lnTo>
                  <a:lnTo>
                    <a:pt x="376" y="3371"/>
                  </a:lnTo>
                  <a:lnTo>
                    <a:pt x="379" y="3371"/>
                  </a:lnTo>
                  <a:lnTo>
                    <a:pt x="381" y="3371"/>
                  </a:lnTo>
                  <a:lnTo>
                    <a:pt x="384" y="3371"/>
                  </a:lnTo>
                  <a:lnTo>
                    <a:pt x="390" y="3371"/>
                  </a:lnTo>
                  <a:lnTo>
                    <a:pt x="397" y="3371"/>
                  </a:lnTo>
                  <a:lnTo>
                    <a:pt x="406" y="3371"/>
                  </a:lnTo>
                  <a:lnTo>
                    <a:pt x="417" y="3371"/>
                  </a:lnTo>
                  <a:lnTo>
                    <a:pt x="431" y="3371"/>
                  </a:lnTo>
                  <a:lnTo>
                    <a:pt x="660" y="3371"/>
                  </a:lnTo>
                  <a:lnTo>
                    <a:pt x="708" y="3371"/>
                  </a:lnTo>
                  <a:lnTo>
                    <a:pt x="760" y="3371"/>
                  </a:lnTo>
                  <a:lnTo>
                    <a:pt x="817" y="3371"/>
                  </a:lnTo>
                  <a:lnTo>
                    <a:pt x="1024" y="3371"/>
                  </a:lnTo>
                  <a:lnTo>
                    <a:pt x="1105" y="3371"/>
                  </a:lnTo>
                  <a:lnTo>
                    <a:pt x="1192" y="3371"/>
                  </a:lnTo>
                  <a:lnTo>
                    <a:pt x="1286" y="3371"/>
                  </a:lnTo>
                  <a:lnTo>
                    <a:pt x="1387" y="3371"/>
                  </a:lnTo>
                  <a:lnTo>
                    <a:pt x="1496" y="3371"/>
                  </a:lnTo>
                  <a:lnTo>
                    <a:pt x="1611" y="3371"/>
                  </a:lnTo>
                  <a:lnTo>
                    <a:pt x="1867" y="3371"/>
                  </a:lnTo>
                  <a:lnTo>
                    <a:pt x="2006" y="3371"/>
                  </a:lnTo>
                  <a:lnTo>
                    <a:pt x="2154" y="3371"/>
                  </a:lnTo>
                  <a:lnTo>
                    <a:pt x="2311" y="3371"/>
                  </a:lnTo>
                  <a:lnTo>
                    <a:pt x="2311" y="3371"/>
                  </a:lnTo>
                  <a:lnTo>
                    <a:pt x="2311" y="3370"/>
                  </a:lnTo>
                  <a:lnTo>
                    <a:pt x="2311" y="3328"/>
                  </a:lnTo>
                  <a:lnTo>
                    <a:pt x="2311" y="3308"/>
                  </a:lnTo>
                  <a:lnTo>
                    <a:pt x="2311" y="3281"/>
                  </a:lnTo>
                  <a:lnTo>
                    <a:pt x="2311" y="3247"/>
                  </a:lnTo>
                  <a:lnTo>
                    <a:pt x="2311" y="3206"/>
                  </a:lnTo>
                  <a:lnTo>
                    <a:pt x="2311" y="3156"/>
                  </a:lnTo>
                  <a:lnTo>
                    <a:pt x="2354" y="3167"/>
                  </a:lnTo>
                  <a:lnTo>
                    <a:pt x="2395" y="3177"/>
                  </a:lnTo>
                  <a:lnTo>
                    <a:pt x="2436" y="3184"/>
                  </a:lnTo>
                  <a:lnTo>
                    <a:pt x="2474" y="3190"/>
                  </a:lnTo>
                  <a:lnTo>
                    <a:pt x="2508" y="3192"/>
                  </a:lnTo>
                  <a:lnTo>
                    <a:pt x="2550" y="3190"/>
                  </a:lnTo>
                  <a:lnTo>
                    <a:pt x="2587" y="3185"/>
                  </a:lnTo>
                  <a:lnTo>
                    <a:pt x="2621" y="3180"/>
                  </a:lnTo>
                  <a:lnTo>
                    <a:pt x="2655" y="3176"/>
                  </a:lnTo>
                  <a:lnTo>
                    <a:pt x="2687" y="3175"/>
                  </a:lnTo>
                  <a:lnTo>
                    <a:pt x="2687" y="3175"/>
                  </a:lnTo>
                  <a:lnTo>
                    <a:pt x="2687" y="3175"/>
                  </a:lnTo>
                  <a:lnTo>
                    <a:pt x="2687" y="3177"/>
                  </a:lnTo>
                  <a:lnTo>
                    <a:pt x="2687" y="3180"/>
                  </a:lnTo>
                  <a:lnTo>
                    <a:pt x="2687" y="3194"/>
                  </a:lnTo>
                  <a:lnTo>
                    <a:pt x="2687" y="3207"/>
                  </a:lnTo>
                  <a:lnTo>
                    <a:pt x="2687" y="3223"/>
                  </a:lnTo>
                  <a:lnTo>
                    <a:pt x="2687" y="3244"/>
                  </a:lnTo>
                  <a:lnTo>
                    <a:pt x="2687" y="3302"/>
                  </a:lnTo>
                  <a:lnTo>
                    <a:pt x="2687" y="3340"/>
                  </a:lnTo>
                  <a:lnTo>
                    <a:pt x="2687" y="3384"/>
                  </a:lnTo>
                  <a:lnTo>
                    <a:pt x="2687" y="3437"/>
                  </a:lnTo>
                  <a:lnTo>
                    <a:pt x="2687" y="3497"/>
                  </a:lnTo>
                  <a:lnTo>
                    <a:pt x="2687" y="3545"/>
                  </a:lnTo>
                  <a:lnTo>
                    <a:pt x="2687" y="3589"/>
                  </a:lnTo>
                  <a:lnTo>
                    <a:pt x="2687" y="3630"/>
                  </a:lnTo>
                  <a:lnTo>
                    <a:pt x="2687" y="3668"/>
                  </a:lnTo>
                  <a:lnTo>
                    <a:pt x="2687" y="3730"/>
                  </a:lnTo>
                  <a:lnTo>
                    <a:pt x="2687" y="3753"/>
                  </a:lnTo>
                  <a:lnTo>
                    <a:pt x="2687" y="3770"/>
                  </a:lnTo>
                  <a:lnTo>
                    <a:pt x="2687" y="3781"/>
                  </a:lnTo>
                  <a:lnTo>
                    <a:pt x="2687" y="3784"/>
                  </a:lnTo>
                  <a:lnTo>
                    <a:pt x="0" y="3784"/>
                  </a:lnTo>
                  <a:lnTo>
                    <a:pt x="0" y="3497"/>
                  </a:lnTo>
                  <a:lnTo>
                    <a:pt x="0" y="3496"/>
                  </a:lnTo>
                  <a:lnTo>
                    <a:pt x="0" y="3496"/>
                  </a:lnTo>
                  <a:lnTo>
                    <a:pt x="0" y="3301"/>
                  </a:lnTo>
                  <a:lnTo>
                    <a:pt x="0" y="3266"/>
                  </a:lnTo>
                  <a:lnTo>
                    <a:pt x="0" y="3228"/>
                  </a:lnTo>
                  <a:lnTo>
                    <a:pt x="0" y="3087"/>
                  </a:lnTo>
                  <a:lnTo>
                    <a:pt x="0" y="3031"/>
                  </a:lnTo>
                  <a:lnTo>
                    <a:pt x="0" y="2971"/>
                  </a:lnTo>
                  <a:lnTo>
                    <a:pt x="0" y="2944"/>
                  </a:lnTo>
                  <a:lnTo>
                    <a:pt x="0" y="1499"/>
                  </a:lnTo>
                  <a:lnTo>
                    <a:pt x="0" y="1342"/>
                  </a:lnTo>
                  <a:lnTo>
                    <a:pt x="0" y="1176"/>
                  </a:lnTo>
                  <a:lnTo>
                    <a:pt x="0" y="575"/>
                  </a:lnTo>
                  <a:lnTo>
                    <a:pt x="0" y="527"/>
                  </a:lnTo>
                  <a:lnTo>
                    <a:pt x="0" y="481"/>
                  </a:lnTo>
                  <a:lnTo>
                    <a:pt x="0" y="380"/>
                  </a:lnTo>
                  <a:lnTo>
                    <a:pt x="0" y="359"/>
                  </a:lnTo>
                  <a:lnTo>
                    <a:pt x="0" y="346"/>
                  </a:lnTo>
                  <a:lnTo>
                    <a:pt x="0" y="342"/>
                  </a:lnTo>
                  <a:lnTo>
                    <a:pt x="2" y="342"/>
                  </a:lnTo>
                  <a:lnTo>
                    <a:pt x="27" y="342"/>
                  </a:lnTo>
                  <a:lnTo>
                    <a:pt x="48" y="342"/>
                  </a:lnTo>
                  <a:lnTo>
                    <a:pt x="394" y="342"/>
                  </a:lnTo>
                  <a:lnTo>
                    <a:pt x="472" y="342"/>
                  </a:lnTo>
                  <a:lnTo>
                    <a:pt x="559" y="342"/>
                  </a:lnTo>
                  <a:lnTo>
                    <a:pt x="652" y="342"/>
                  </a:lnTo>
                  <a:lnTo>
                    <a:pt x="866" y="342"/>
                  </a:lnTo>
                  <a:lnTo>
                    <a:pt x="985" y="342"/>
                  </a:lnTo>
                  <a:lnTo>
                    <a:pt x="988" y="296"/>
                  </a:lnTo>
                  <a:lnTo>
                    <a:pt x="997" y="254"/>
                  </a:lnTo>
                  <a:lnTo>
                    <a:pt x="1013" y="212"/>
                  </a:lnTo>
                  <a:lnTo>
                    <a:pt x="1034" y="173"/>
                  </a:lnTo>
                  <a:lnTo>
                    <a:pt x="1060" y="137"/>
                  </a:lnTo>
                  <a:lnTo>
                    <a:pt x="1090" y="103"/>
                  </a:lnTo>
                  <a:lnTo>
                    <a:pt x="1124" y="73"/>
                  </a:lnTo>
                  <a:lnTo>
                    <a:pt x="1162" y="49"/>
                  </a:lnTo>
                  <a:lnTo>
                    <a:pt x="1204" y="28"/>
                  </a:lnTo>
                  <a:lnTo>
                    <a:pt x="1248" y="13"/>
                  </a:lnTo>
                  <a:lnTo>
                    <a:pt x="1295" y="3"/>
                  </a:lnTo>
                  <a:lnTo>
                    <a:pt x="13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8"/>
            <p:cNvSpPr>
              <a:spLocks noEditPoints="1"/>
            </p:cNvSpPr>
            <p:nvPr/>
          </p:nvSpPr>
          <p:spPr bwMode="auto">
            <a:xfrm>
              <a:off x="5365751" y="8147051"/>
              <a:ext cx="198438" cy="192088"/>
            </a:xfrm>
            <a:custGeom>
              <a:avLst/>
              <a:gdLst>
                <a:gd name="T0" fmla="*/ 124 w 502"/>
                <a:gd name="T1" fmla="*/ 125 h 485"/>
                <a:gd name="T2" fmla="*/ 124 w 502"/>
                <a:gd name="T3" fmla="*/ 359 h 485"/>
                <a:gd name="T4" fmla="*/ 376 w 502"/>
                <a:gd name="T5" fmla="*/ 359 h 485"/>
                <a:gd name="T6" fmla="*/ 376 w 502"/>
                <a:gd name="T7" fmla="*/ 125 h 485"/>
                <a:gd name="T8" fmla="*/ 124 w 502"/>
                <a:gd name="T9" fmla="*/ 125 h 485"/>
                <a:gd name="T10" fmla="*/ 0 w 502"/>
                <a:gd name="T11" fmla="*/ 0 h 485"/>
                <a:gd name="T12" fmla="*/ 502 w 502"/>
                <a:gd name="T13" fmla="*/ 0 h 485"/>
                <a:gd name="T14" fmla="*/ 502 w 502"/>
                <a:gd name="T15" fmla="*/ 485 h 485"/>
                <a:gd name="T16" fmla="*/ 0 w 502"/>
                <a:gd name="T17" fmla="*/ 485 h 485"/>
                <a:gd name="T18" fmla="*/ 0 w 502"/>
                <a:gd name="T19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2" h="485">
                  <a:moveTo>
                    <a:pt x="124" y="125"/>
                  </a:moveTo>
                  <a:lnTo>
                    <a:pt x="124" y="359"/>
                  </a:lnTo>
                  <a:lnTo>
                    <a:pt x="376" y="359"/>
                  </a:lnTo>
                  <a:lnTo>
                    <a:pt x="376" y="125"/>
                  </a:lnTo>
                  <a:lnTo>
                    <a:pt x="124" y="125"/>
                  </a:lnTo>
                  <a:close/>
                  <a:moveTo>
                    <a:pt x="0" y="0"/>
                  </a:moveTo>
                  <a:lnTo>
                    <a:pt x="502" y="0"/>
                  </a:lnTo>
                  <a:lnTo>
                    <a:pt x="502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"/>
            <p:cNvSpPr>
              <a:spLocks noEditPoints="1"/>
            </p:cNvSpPr>
            <p:nvPr/>
          </p:nvSpPr>
          <p:spPr bwMode="auto">
            <a:xfrm>
              <a:off x="5365751" y="8424863"/>
              <a:ext cx="198438" cy="184150"/>
            </a:xfrm>
            <a:custGeom>
              <a:avLst/>
              <a:gdLst>
                <a:gd name="T0" fmla="*/ 124 w 502"/>
                <a:gd name="T1" fmla="*/ 107 h 466"/>
                <a:gd name="T2" fmla="*/ 124 w 502"/>
                <a:gd name="T3" fmla="*/ 340 h 466"/>
                <a:gd name="T4" fmla="*/ 376 w 502"/>
                <a:gd name="T5" fmla="*/ 340 h 466"/>
                <a:gd name="T6" fmla="*/ 376 w 502"/>
                <a:gd name="T7" fmla="*/ 107 h 466"/>
                <a:gd name="T8" fmla="*/ 124 w 502"/>
                <a:gd name="T9" fmla="*/ 107 h 466"/>
                <a:gd name="T10" fmla="*/ 0 w 502"/>
                <a:gd name="T11" fmla="*/ 0 h 466"/>
                <a:gd name="T12" fmla="*/ 502 w 502"/>
                <a:gd name="T13" fmla="*/ 0 h 466"/>
                <a:gd name="T14" fmla="*/ 502 w 502"/>
                <a:gd name="T15" fmla="*/ 466 h 466"/>
                <a:gd name="T16" fmla="*/ 0 w 502"/>
                <a:gd name="T17" fmla="*/ 466 h 466"/>
                <a:gd name="T18" fmla="*/ 0 w 502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2" h="466">
                  <a:moveTo>
                    <a:pt x="124" y="107"/>
                  </a:moveTo>
                  <a:lnTo>
                    <a:pt x="124" y="340"/>
                  </a:lnTo>
                  <a:lnTo>
                    <a:pt x="376" y="340"/>
                  </a:lnTo>
                  <a:lnTo>
                    <a:pt x="376" y="107"/>
                  </a:lnTo>
                  <a:lnTo>
                    <a:pt x="124" y="107"/>
                  </a:lnTo>
                  <a:close/>
                  <a:moveTo>
                    <a:pt x="0" y="0"/>
                  </a:moveTo>
                  <a:lnTo>
                    <a:pt x="502" y="0"/>
                  </a:lnTo>
                  <a:lnTo>
                    <a:pt x="502" y="466"/>
                  </a:lnTo>
                  <a:lnTo>
                    <a:pt x="0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"/>
            <p:cNvSpPr>
              <a:spLocks noEditPoints="1"/>
            </p:cNvSpPr>
            <p:nvPr/>
          </p:nvSpPr>
          <p:spPr bwMode="auto">
            <a:xfrm>
              <a:off x="5365751" y="8694738"/>
              <a:ext cx="198438" cy="184150"/>
            </a:xfrm>
            <a:custGeom>
              <a:avLst/>
              <a:gdLst>
                <a:gd name="T0" fmla="*/ 124 w 502"/>
                <a:gd name="T1" fmla="*/ 125 h 466"/>
                <a:gd name="T2" fmla="*/ 124 w 502"/>
                <a:gd name="T3" fmla="*/ 358 h 466"/>
                <a:gd name="T4" fmla="*/ 376 w 502"/>
                <a:gd name="T5" fmla="*/ 358 h 466"/>
                <a:gd name="T6" fmla="*/ 376 w 502"/>
                <a:gd name="T7" fmla="*/ 125 h 466"/>
                <a:gd name="T8" fmla="*/ 124 w 502"/>
                <a:gd name="T9" fmla="*/ 125 h 466"/>
                <a:gd name="T10" fmla="*/ 0 w 502"/>
                <a:gd name="T11" fmla="*/ 0 h 466"/>
                <a:gd name="T12" fmla="*/ 502 w 502"/>
                <a:gd name="T13" fmla="*/ 0 h 466"/>
                <a:gd name="T14" fmla="*/ 502 w 502"/>
                <a:gd name="T15" fmla="*/ 466 h 466"/>
                <a:gd name="T16" fmla="*/ 0 w 502"/>
                <a:gd name="T17" fmla="*/ 466 h 466"/>
                <a:gd name="T18" fmla="*/ 0 w 502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2" h="466">
                  <a:moveTo>
                    <a:pt x="124" y="125"/>
                  </a:moveTo>
                  <a:lnTo>
                    <a:pt x="124" y="358"/>
                  </a:lnTo>
                  <a:lnTo>
                    <a:pt x="376" y="358"/>
                  </a:lnTo>
                  <a:lnTo>
                    <a:pt x="376" y="125"/>
                  </a:lnTo>
                  <a:lnTo>
                    <a:pt x="124" y="125"/>
                  </a:lnTo>
                  <a:close/>
                  <a:moveTo>
                    <a:pt x="0" y="0"/>
                  </a:moveTo>
                  <a:lnTo>
                    <a:pt x="502" y="0"/>
                  </a:lnTo>
                  <a:lnTo>
                    <a:pt x="502" y="466"/>
                  </a:lnTo>
                  <a:lnTo>
                    <a:pt x="0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" name="Freeform 15"/>
          <p:cNvSpPr>
            <a:spLocks noEditPoints="1"/>
          </p:cNvSpPr>
          <p:nvPr/>
        </p:nvSpPr>
        <p:spPr bwMode="auto">
          <a:xfrm>
            <a:off x="7853795" y="4766748"/>
            <a:ext cx="538552" cy="513118"/>
          </a:xfrm>
          <a:custGeom>
            <a:avLst/>
            <a:gdLst>
              <a:gd name="T0" fmla="*/ 1796 w 3598"/>
              <a:gd name="T1" fmla="*/ 1941 h 3428"/>
              <a:gd name="T2" fmla="*/ 1560 w 3598"/>
              <a:gd name="T3" fmla="*/ 1941 h 3428"/>
              <a:gd name="T4" fmla="*/ 1475 w 3598"/>
              <a:gd name="T5" fmla="*/ 1820 h 3428"/>
              <a:gd name="T6" fmla="*/ 2206 w 3598"/>
              <a:gd name="T7" fmla="*/ 2252 h 3428"/>
              <a:gd name="T8" fmla="*/ 2203 w 3598"/>
              <a:gd name="T9" fmla="*/ 1701 h 3428"/>
              <a:gd name="T10" fmla="*/ 1663 w 3598"/>
              <a:gd name="T11" fmla="*/ 1252 h 3428"/>
              <a:gd name="T12" fmla="*/ 1509 w 3598"/>
              <a:gd name="T13" fmla="*/ 1398 h 3428"/>
              <a:gd name="T14" fmla="*/ 1593 w 3598"/>
              <a:gd name="T15" fmla="*/ 1638 h 3428"/>
              <a:gd name="T16" fmla="*/ 1649 w 3598"/>
              <a:gd name="T17" fmla="*/ 1416 h 3428"/>
              <a:gd name="T18" fmla="*/ 1807 w 3598"/>
              <a:gd name="T19" fmla="*/ 1346 h 3428"/>
              <a:gd name="T20" fmla="*/ 1958 w 3598"/>
              <a:gd name="T21" fmla="*/ 1403 h 3428"/>
              <a:gd name="T22" fmla="*/ 2027 w 3598"/>
              <a:gd name="T23" fmla="*/ 1565 h 3428"/>
              <a:gd name="T24" fmla="*/ 2122 w 3598"/>
              <a:gd name="T25" fmla="*/ 1419 h 3428"/>
              <a:gd name="T26" fmla="*/ 1979 w 3598"/>
              <a:gd name="T27" fmla="*/ 1263 h 3428"/>
              <a:gd name="T28" fmla="*/ 1800 w 3598"/>
              <a:gd name="T29" fmla="*/ 0 h 3428"/>
              <a:gd name="T30" fmla="*/ 2109 w 3598"/>
              <a:gd name="T31" fmla="*/ 203 h 3428"/>
              <a:gd name="T32" fmla="*/ 2025 w 3598"/>
              <a:gd name="T33" fmla="*/ 584 h 3428"/>
              <a:gd name="T34" fmla="*/ 1911 w 3598"/>
              <a:gd name="T35" fmla="*/ 756 h 3428"/>
              <a:gd name="T36" fmla="*/ 2298 w 3598"/>
              <a:gd name="T37" fmla="*/ 1075 h 3428"/>
              <a:gd name="T38" fmla="*/ 2628 w 3598"/>
              <a:gd name="T39" fmla="*/ 1522 h 3428"/>
              <a:gd name="T40" fmla="*/ 2693 w 3598"/>
              <a:gd name="T41" fmla="*/ 1508 h 3428"/>
              <a:gd name="T42" fmla="*/ 2959 w 3598"/>
              <a:gd name="T43" fmla="*/ 1366 h 3428"/>
              <a:gd name="T44" fmla="*/ 3264 w 3598"/>
              <a:gd name="T45" fmla="*/ 1138 h 3428"/>
              <a:gd name="T46" fmla="*/ 3573 w 3598"/>
              <a:gd name="T47" fmla="*/ 1340 h 3428"/>
              <a:gd name="T48" fmla="*/ 3504 w 3598"/>
              <a:gd name="T49" fmla="*/ 1714 h 3428"/>
              <a:gd name="T50" fmla="*/ 3147 w 3598"/>
              <a:gd name="T51" fmla="*/ 1786 h 3428"/>
              <a:gd name="T52" fmla="*/ 2990 w 3598"/>
              <a:gd name="T53" fmla="*/ 1666 h 3428"/>
              <a:gd name="T54" fmla="*/ 2845 w 3598"/>
              <a:gd name="T55" fmla="*/ 1688 h 3428"/>
              <a:gd name="T56" fmla="*/ 2616 w 3598"/>
              <a:gd name="T57" fmla="*/ 2071 h 3428"/>
              <a:gd name="T58" fmla="*/ 2406 w 3598"/>
              <a:gd name="T59" fmla="*/ 2420 h 3428"/>
              <a:gd name="T60" fmla="*/ 2449 w 3598"/>
              <a:gd name="T61" fmla="*/ 2503 h 3428"/>
              <a:gd name="T62" fmla="*/ 2691 w 3598"/>
              <a:gd name="T63" fmla="*/ 2760 h 3428"/>
              <a:gd name="T64" fmla="*/ 2974 w 3598"/>
              <a:gd name="T65" fmla="*/ 3044 h 3428"/>
              <a:gd name="T66" fmla="*/ 2808 w 3598"/>
              <a:gd name="T67" fmla="*/ 3384 h 3428"/>
              <a:gd name="T68" fmla="*/ 2437 w 3598"/>
              <a:gd name="T69" fmla="*/ 3361 h 3428"/>
              <a:gd name="T70" fmla="*/ 2323 w 3598"/>
              <a:gd name="T71" fmla="*/ 2996 h 3428"/>
              <a:gd name="T72" fmla="*/ 2382 w 3598"/>
              <a:gd name="T73" fmla="*/ 2852 h 3428"/>
              <a:gd name="T74" fmla="*/ 2294 w 3598"/>
              <a:gd name="T75" fmla="*/ 2677 h 3428"/>
              <a:gd name="T76" fmla="*/ 1867 w 3598"/>
              <a:gd name="T77" fmla="*/ 2658 h 3428"/>
              <a:gd name="T78" fmla="*/ 1401 w 3598"/>
              <a:gd name="T79" fmla="*/ 2564 h 3428"/>
              <a:gd name="T80" fmla="*/ 1367 w 3598"/>
              <a:gd name="T81" fmla="*/ 2626 h 3428"/>
              <a:gd name="T82" fmla="*/ 1245 w 3598"/>
              <a:gd name="T83" fmla="*/ 2906 h 3428"/>
              <a:gd name="T84" fmla="*/ 1264 w 3598"/>
              <a:gd name="T85" fmla="*/ 3226 h 3428"/>
              <a:gd name="T86" fmla="*/ 956 w 3598"/>
              <a:gd name="T87" fmla="*/ 3428 h 3428"/>
              <a:gd name="T88" fmla="*/ 662 w 3598"/>
              <a:gd name="T89" fmla="*/ 3226 h 3428"/>
              <a:gd name="T90" fmla="*/ 730 w 3598"/>
              <a:gd name="T91" fmla="*/ 2857 h 3428"/>
              <a:gd name="T92" fmla="*/ 1010 w 3598"/>
              <a:gd name="T93" fmla="*/ 2759 h 3428"/>
              <a:gd name="T94" fmla="*/ 1045 w 3598"/>
              <a:gd name="T95" fmla="*/ 2755 h 3428"/>
              <a:gd name="T96" fmla="*/ 1150 w 3598"/>
              <a:gd name="T97" fmla="*/ 2579 h 3428"/>
              <a:gd name="T98" fmla="*/ 990 w 3598"/>
              <a:gd name="T99" fmla="*/ 2090 h 3428"/>
              <a:gd name="T100" fmla="*/ 936 w 3598"/>
              <a:gd name="T101" fmla="*/ 1730 h 3428"/>
              <a:gd name="T102" fmla="*/ 783 w 3598"/>
              <a:gd name="T103" fmla="*/ 1709 h 3428"/>
              <a:gd name="T104" fmla="*/ 416 w 3598"/>
              <a:gd name="T105" fmla="*/ 1799 h 3428"/>
              <a:gd name="T106" fmla="*/ 68 w 3598"/>
              <a:gd name="T107" fmla="*/ 1682 h 3428"/>
              <a:gd name="T108" fmla="*/ 44 w 3598"/>
              <a:gd name="T109" fmla="*/ 1301 h 3428"/>
              <a:gd name="T110" fmla="*/ 378 w 3598"/>
              <a:gd name="T111" fmla="*/ 1140 h 3428"/>
              <a:gd name="T112" fmla="*/ 657 w 3598"/>
              <a:gd name="T113" fmla="*/ 1382 h 3428"/>
              <a:gd name="T114" fmla="*/ 694 w 3598"/>
              <a:gd name="T115" fmla="*/ 1477 h 3428"/>
              <a:gd name="T116" fmla="*/ 971 w 3598"/>
              <a:gd name="T117" fmla="*/ 1522 h 3428"/>
              <a:gd name="T118" fmla="*/ 1363 w 3598"/>
              <a:gd name="T119" fmla="*/ 1037 h 3428"/>
              <a:gd name="T120" fmla="*/ 1590 w 3598"/>
              <a:gd name="T121" fmla="*/ 593 h 3428"/>
              <a:gd name="T122" fmla="*/ 1477 w 3598"/>
              <a:gd name="T123" fmla="*/ 245 h 3428"/>
              <a:gd name="T124" fmla="*/ 1756 w 3598"/>
              <a:gd name="T125" fmla="*/ 2 h 3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98" h="3428">
                <a:moveTo>
                  <a:pt x="2067" y="1820"/>
                </a:moveTo>
                <a:lnTo>
                  <a:pt x="2186" y="1820"/>
                </a:lnTo>
                <a:lnTo>
                  <a:pt x="2092" y="1941"/>
                </a:lnTo>
                <a:lnTo>
                  <a:pt x="1973" y="1941"/>
                </a:lnTo>
                <a:lnTo>
                  <a:pt x="2067" y="1820"/>
                </a:lnTo>
                <a:close/>
                <a:moveTo>
                  <a:pt x="1889" y="1820"/>
                </a:moveTo>
                <a:lnTo>
                  <a:pt x="2008" y="1820"/>
                </a:lnTo>
                <a:lnTo>
                  <a:pt x="1915" y="1941"/>
                </a:lnTo>
                <a:lnTo>
                  <a:pt x="1796" y="1941"/>
                </a:lnTo>
                <a:lnTo>
                  <a:pt x="1889" y="1820"/>
                </a:lnTo>
                <a:close/>
                <a:moveTo>
                  <a:pt x="1712" y="1820"/>
                </a:moveTo>
                <a:lnTo>
                  <a:pt x="1830" y="1820"/>
                </a:lnTo>
                <a:lnTo>
                  <a:pt x="1737" y="1941"/>
                </a:lnTo>
                <a:lnTo>
                  <a:pt x="1618" y="1941"/>
                </a:lnTo>
                <a:lnTo>
                  <a:pt x="1712" y="1820"/>
                </a:lnTo>
                <a:close/>
                <a:moveTo>
                  <a:pt x="1535" y="1820"/>
                </a:moveTo>
                <a:lnTo>
                  <a:pt x="1653" y="1820"/>
                </a:lnTo>
                <a:lnTo>
                  <a:pt x="1560" y="1941"/>
                </a:lnTo>
                <a:lnTo>
                  <a:pt x="1441" y="1941"/>
                </a:lnTo>
                <a:lnTo>
                  <a:pt x="1535" y="1820"/>
                </a:lnTo>
                <a:close/>
                <a:moveTo>
                  <a:pt x="1420" y="1700"/>
                </a:moveTo>
                <a:lnTo>
                  <a:pt x="1417" y="1701"/>
                </a:lnTo>
                <a:lnTo>
                  <a:pt x="1415" y="1702"/>
                </a:lnTo>
                <a:lnTo>
                  <a:pt x="1412" y="1705"/>
                </a:lnTo>
                <a:lnTo>
                  <a:pt x="1412" y="1709"/>
                </a:lnTo>
                <a:lnTo>
                  <a:pt x="1412" y="1820"/>
                </a:lnTo>
                <a:lnTo>
                  <a:pt x="1475" y="1820"/>
                </a:lnTo>
                <a:lnTo>
                  <a:pt x="1412" y="1902"/>
                </a:lnTo>
                <a:lnTo>
                  <a:pt x="1412" y="2246"/>
                </a:lnTo>
                <a:lnTo>
                  <a:pt x="1412" y="2250"/>
                </a:lnTo>
                <a:lnTo>
                  <a:pt x="1415" y="2252"/>
                </a:lnTo>
                <a:lnTo>
                  <a:pt x="1417" y="2254"/>
                </a:lnTo>
                <a:lnTo>
                  <a:pt x="1420" y="2255"/>
                </a:lnTo>
                <a:lnTo>
                  <a:pt x="2200" y="2255"/>
                </a:lnTo>
                <a:lnTo>
                  <a:pt x="2203" y="2254"/>
                </a:lnTo>
                <a:lnTo>
                  <a:pt x="2206" y="2252"/>
                </a:lnTo>
                <a:lnTo>
                  <a:pt x="2208" y="2250"/>
                </a:lnTo>
                <a:lnTo>
                  <a:pt x="2209" y="2246"/>
                </a:lnTo>
                <a:lnTo>
                  <a:pt x="2209" y="1941"/>
                </a:lnTo>
                <a:lnTo>
                  <a:pt x="2152" y="1941"/>
                </a:lnTo>
                <a:lnTo>
                  <a:pt x="2209" y="1867"/>
                </a:lnTo>
                <a:lnTo>
                  <a:pt x="2209" y="1709"/>
                </a:lnTo>
                <a:lnTo>
                  <a:pt x="2208" y="1705"/>
                </a:lnTo>
                <a:lnTo>
                  <a:pt x="2206" y="1702"/>
                </a:lnTo>
                <a:lnTo>
                  <a:pt x="2203" y="1701"/>
                </a:lnTo>
                <a:lnTo>
                  <a:pt x="2200" y="1700"/>
                </a:lnTo>
                <a:lnTo>
                  <a:pt x="1420" y="1700"/>
                </a:lnTo>
                <a:close/>
                <a:moveTo>
                  <a:pt x="1807" y="1219"/>
                </a:moveTo>
                <a:lnTo>
                  <a:pt x="1782" y="1221"/>
                </a:lnTo>
                <a:lnTo>
                  <a:pt x="1757" y="1223"/>
                </a:lnTo>
                <a:lnTo>
                  <a:pt x="1733" y="1228"/>
                </a:lnTo>
                <a:lnTo>
                  <a:pt x="1709" y="1234"/>
                </a:lnTo>
                <a:lnTo>
                  <a:pt x="1686" y="1242"/>
                </a:lnTo>
                <a:lnTo>
                  <a:pt x="1663" y="1252"/>
                </a:lnTo>
                <a:lnTo>
                  <a:pt x="1642" y="1263"/>
                </a:lnTo>
                <a:lnTo>
                  <a:pt x="1621" y="1275"/>
                </a:lnTo>
                <a:lnTo>
                  <a:pt x="1603" y="1289"/>
                </a:lnTo>
                <a:lnTo>
                  <a:pt x="1584" y="1305"/>
                </a:lnTo>
                <a:lnTo>
                  <a:pt x="1566" y="1320"/>
                </a:lnTo>
                <a:lnTo>
                  <a:pt x="1551" y="1338"/>
                </a:lnTo>
                <a:lnTo>
                  <a:pt x="1536" y="1357"/>
                </a:lnTo>
                <a:lnTo>
                  <a:pt x="1522" y="1377"/>
                </a:lnTo>
                <a:lnTo>
                  <a:pt x="1509" y="1398"/>
                </a:lnTo>
                <a:lnTo>
                  <a:pt x="1499" y="1419"/>
                </a:lnTo>
                <a:lnTo>
                  <a:pt x="1489" y="1442"/>
                </a:lnTo>
                <a:lnTo>
                  <a:pt x="1482" y="1465"/>
                </a:lnTo>
                <a:lnTo>
                  <a:pt x="1475" y="1489"/>
                </a:lnTo>
                <a:lnTo>
                  <a:pt x="1471" y="1514"/>
                </a:lnTo>
                <a:lnTo>
                  <a:pt x="1469" y="1539"/>
                </a:lnTo>
                <a:lnTo>
                  <a:pt x="1467" y="1565"/>
                </a:lnTo>
                <a:lnTo>
                  <a:pt x="1467" y="1638"/>
                </a:lnTo>
                <a:lnTo>
                  <a:pt x="1593" y="1638"/>
                </a:lnTo>
                <a:lnTo>
                  <a:pt x="1593" y="1565"/>
                </a:lnTo>
                <a:lnTo>
                  <a:pt x="1594" y="1544"/>
                </a:lnTo>
                <a:lnTo>
                  <a:pt x="1597" y="1523"/>
                </a:lnTo>
                <a:lnTo>
                  <a:pt x="1602" y="1503"/>
                </a:lnTo>
                <a:lnTo>
                  <a:pt x="1608" y="1484"/>
                </a:lnTo>
                <a:lnTo>
                  <a:pt x="1616" y="1466"/>
                </a:lnTo>
                <a:lnTo>
                  <a:pt x="1626" y="1449"/>
                </a:lnTo>
                <a:lnTo>
                  <a:pt x="1637" y="1432"/>
                </a:lnTo>
                <a:lnTo>
                  <a:pt x="1649" y="1416"/>
                </a:lnTo>
                <a:lnTo>
                  <a:pt x="1663" y="1403"/>
                </a:lnTo>
                <a:lnTo>
                  <a:pt x="1678" y="1391"/>
                </a:lnTo>
                <a:lnTo>
                  <a:pt x="1694" y="1379"/>
                </a:lnTo>
                <a:lnTo>
                  <a:pt x="1711" y="1369"/>
                </a:lnTo>
                <a:lnTo>
                  <a:pt x="1728" y="1361"/>
                </a:lnTo>
                <a:lnTo>
                  <a:pt x="1747" y="1354"/>
                </a:lnTo>
                <a:lnTo>
                  <a:pt x="1767" y="1350"/>
                </a:lnTo>
                <a:lnTo>
                  <a:pt x="1786" y="1347"/>
                </a:lnTo>
                <a:lnTo>
                  <a:pt x="1807" y="1346"/>
                </a:lnTo>
                <a:lnTo>
                  <a:pt x="1814" y="1346"/>
                </a:lnTo>
                <a:lnTo>
                  <a:pt x="1835" y="1347"/>
                </a:lnTo>
                <a:lnTo>
                  <a:pt x="1855" y="1350"/>
                </a:lnTo>
                <a:lnTo>
                  <a:pt x="1873" y="1354"/>
                </a:lnTo>
                <a:lnTo>
                  <a:pt x="1892" y="1361"/>
                </a:lnTo>
                <a:lnTo>
                  <a:pt x="1911" y="1369"/>
                </a:lnTo>
                <a:lnTo>
                  <a:pt x="1927" y="1379"/>
                </a:lnTo>
                <a:lnTo>
                  <a:pt x="1943" y="1391"/>
                </a:lnTo>
                <a:lnTo>
                  <a:pt x="1958" y="1403"/>
                </a:lnTo>
                <a:lnTo>
                  <a:pt x="1971" y="1416"/>
                </a:lnTo>
                <a:lnTo>
                  <a:pt x="1984" y="1432"/>
                </a:lnTo>
                <a:lnTo>
                  <a:pt x="1995" y="1449"/>
                </a:lnTo>
                <a:lnTo>
                  <a:pt x="2004" y="1466"/>
                </a:lnTo>
                <a:lnTo>
                  <a:pt x="2013" y="1484"/>
                </a:lnTo>
                <a:lnTo>
                  <a:pt x="2020" y="1503"/>
                </a:lnTo>
                <a:lnTo>
                  <a:pt x="2024" y="1523"/>
                </a:lnTo>
                <a:lnTo>
                  <a:pt x="2027" y="1544"/>
                </a:lnTo>
                <a:lnTo>
                  <a:pt x="2027" y="1565"/>
                </a:lnTo>
                <a:lnTo>
                  <a:pt x="2027" y="1638"/>
                </a:lnTo>
                <a:lnTo>
                  <a:pt x="2154" y="1638"/>
                </a:lnTo>
                <a:lnTo>
                  <a:pt x="2154" y="1565"/>
                </a:lnTo>
                <a:lnTo>
                  <a:pt x="2153" y="1539"/>
                </a:lnTo>
                <a:lnTo>
                  <a:pt x="2149" y="1514"/>
                </a:lnTo>
                <a:lnTo>
                  <a:pt x="2145" y="1489"/>
                </a:lnTo>
                <a:lnTo>
                  <a:pt x="2140" y="1465"/>
                </a:lnTo>
                <a:lnTo>
                  <a:pt x="2131" y="1442"/>
                </a:lnTo>
                <a:lnTo>
                  <a:pt x="2122" y="1419"/>
                </a:lnTo>
                <a:lnTo>
                  <a:pt x="2111" y="1398"/>
                </a:lnTo>
                <a:lnTo>
                  <a:pt x="2099" y="1377"/>
                </a:lnTo>
                <a:lnTo>
                  <a:pt x="2086" y="1357"/>
                </a:lnTo>
                <a:lnTo>
                  <a:pt x="2070" y="1338"/>
                </a:lnTo>
                <a:lnTo>
                  <a:pt x="2054" y="1320"/>
                </a:lnTo>
                <a:lnTo>
                  <a:pt x="2036" y="1305"/>
                </a:lnTo>
                <a:lnTo>
                  <a:pt x="2019" y="1289"/>
                </a:lnTo>
                <a:lnTo>
                  <a:pt x="1999" y="1275"/>
                </a:lnTo>
                <a:lnTo>
                  <a:pt x="1979" y="1263"/>
                </a:lnTo>
                <a:lnTo>
                  <a:pt x="1957" y="1252"/>
                </a:lnTo>
                <a:lnTo>
                  <a:pt x="1935" y="1242"/>
                </a:lnTo>
                <a:lnTo>
                  <a:pt x="1912" y="1234"/>
                </a:lnTo>
                <a:lnTo>
                  <a:pt x="1889" y="1228"/>
                </a:lnTo>
                <a:lnTo>
                  <a:pt x="1863" y="1223"/>
                </a:lnTo>
                <a:lnTo>
                  <a:pt x="1839" y="1221"/>
                </a:lnTo>
                <a:lnTo>
                  <a:pt x="1814" y="1219"/>
                </a:lnTo>
                <a:lnTo>
                  <a:pt x="1807" y="1219"/>
                </a:lnTo>
                <a:close/>
                <a:moveTo>
                  <a:pt x="1800" y="0"/>
                </a:moveTo>
                <a:lnTo>
                  <a:pt x="1846" y="2"/>
                </a:lnTo>
                <a:lnTo>
                  <a:pt x="1891" y="11"/>
                </a:lnTo>
                <a:lnTo>
                  <a:pt x="1933" y="26"/>
                </a:lnTo>
                <a:lnTo>
                  <a:pt x="1971" y="44"/>
                </a:lnTo>
                <a:lnTo>
                  <a:pt x="2006" y="68"/>
                </a:lnTo>
                <a:lnTo>
                  <a:pt x="2038" y="96"/>
                </a:lnTo>
                <a:lnTo>
                  <a:pt x="2066" y="128"/>
                </a:lnTo>
                <a:lnTo>
                  <a:pt x="2090" y="164"/>
                </a:lnTo>
                <a:lnTo>
                  <a:pt x="2109" y="203"/>
                </a:lnTo>
                <a:lnTo>
                  <a:pt x="2122" y="245"/>
                </a:lnTo>
                <a:lnTo>
                  <a:pt x="2131" y="290"/>
                </a:lnTo>
                <a:lnTo>
                  <a:pt x="2134" y="336"/>
                </a:lnTo>
                <a:lnTo>
                  <a:pt x="2131" y="384"/>
                </a:lnTo>
                <a:lnTo>
                  <a:pt x="2121" y="429"/>
                </a:lnTo>
                <a:lnTo>
                  <a:pt x="2104" y="473"/>
                </a:lnTo>
                <a:lnTo>
                  <a:pt x="2083" y="514"/>
                </a:lnTo>
                <a:lnTo>
                  <a:pt x="2057" y="551"/>
                </a:lnTo>
                <a:lnTo>
                  <a:pt x="2025" y="584"/>
                </a:lnTo>
                <a:lnTo>
                  <a:pt x="1991" y="613"/>
                </a:lnTo>
                <a:lnTo>
                  <a:pt x="1953" y="637"/>
                </a:lnTo>
                <a:lnTo>
                  <a:pt x="1911" y="656"/>
                </a:lnTo>
                <a:lnTo>
                  <a:pt x="1911" y="658"/>
                </a:lnTo>
                <a:lnTo>
                  <a:pt x="1911" y="663"/>
                </a:lnTo>
                <a:lnTo>
                  <a:pt x="1911" y="668"/>
                </a:lnTo>
                <a:lnTo>
                  <a:pt x="1911" y="677"/>
                </a:lnTo>
                <a:lnTo>
                  <a:pt x="1911" y="691"/>
                </a:lnTo>
                <a:lnTo>
                  <a:pt x="1911" y="756"/>
                </a:lnTo>
                <a:lnTo>
                  <a:pt x="1911" y="789"/>
                </a:lnTo>
                <a:lnTo>
                  <a:pt x="1911" y="828"/>
                </a:lnTo>
                <a:lnTo>
                  <a:pt x="1911" y="928"/>
                </a:lnTo>
                <a:lnTo>
                  <a:pt x="1982" y="940"/>
                </a:lnTo>
                <a:lnTo>
                  <a:pt x="2050" y="955"/>
                </a:lnTo>
                <a:lnTo>
                  <a:pt x="2116" y="977"/>
                </a:lnTo>
                <a:lnTo>
                  <a:pt x="2180" y="1005"/>
                </a:lnTo>
                <a:lnTo>
                  <a:pt x="2241" y="1037"/>
                </a:lnTo>
                <a:lnTo>
                  <a:pt x="2298" y="1075"/>
                </a:lnTo>
                <a:lnTo>
                  <a:pt x="2353" y="1118"/>
                </a:lnTo>
                <a:lnTo>
                  <a:pt x="2404" y="1164"/>
                </a:lnTo>
                <a:lnTo>
                  <a:pt x="2452" y="1215"/>
                </a:lnTo>
                <a:lnTo>
                  <a:pt x="2495" y="1270"/>
                </a:lnTo>
                <a:lnTo>
                  <a:pt x="2534" y="1328"/>
                </a:lnTo>
                <a:lnTo>
                  <a:pt x="2571" y="1390"/>
                </a:lnTo>
                <a:lnTo>
                  <a:pt x="2602" y="1454"/>
                </a:lnTo>
                <a:lnTo>
                  <a:pt x="2628" y="1522"/>
                </a:lnTo>
                <a:lnTo>
                  <a:pt x="2628" y="1522"/>
                </a:lnTo>
                <a:lnTo>
                  <a:pt x="2628" y="1522"/>
                </a:lnTo>
                <a:lnTo>
                  <a:pt x="2629" y="1522"/>
                </a:lnTo>
                <a:lnTo>
                  <a:pt x="2632" y="1520"/>
                </a:lnTo>
                <a:lnTo>
                  <a:pt x="2636" y="1520"/>
                </a:lnTo>
                <a:lnTo>
                  <a:pt x="2642" y="1518"/>
                </a:lnTo>
                <a:lnTo>
                  <a:pt x="2650" y="1517"/>
                </a:lnTo>
                <a:lnTo>
                  <a:pt x="2661" y="1515"/>
                </a:lnTo>
                <a:lnTo>
                  <a:pt x="2675" y="1512"/>
                </a:lnTo>
                <a:lnTo>
                  <a:pt x="2693" y="1508"/>
                </a:lnTo>
                <a:lnTo>
                  <a:pt x="2714" y="1504"/>
                </a:lnTo>
                <a:lnTo>
                  <a:pt x="2739" y="1499"/>
                </a:lnTo>
                <a:lnTo>
                  <a:pt x="2770" y="1493"/>
                </a:lnTo>
                <a:lnTo>
                  <a:pt x="2805" y="1486"/>
                </a:lnTo>
                <a:lnTo>
                  <a:pt x="2846" y="1477"/>
                </a:lnTo>
                <a:lnTo>
                  <a:pt x="2893" y="1468"/>
                </a:lnTo>
                <a:lnTo>
                  <a:pt x="2946" y="1457"/>
                </a:lnTo>
                <a:lnTo>
                  <a:pt x="2949" y="1411"/>
                </a:lnTo>
                <a:lnTo>
                  <a:pt x="2959" y="1366"/>
                </a:lnTo>
                <a:lnTo>
                  <a:pt x="2976" y="1323"/>
                </a:lnTo>
                <a:lnTo>
                  <a:pt x="2998" y="1284"/>
                </a:lnTo>
                <a:lnTo>
                  <a:pt x="3024" y="1248"/>
                </a:lnTo>
                <a:lnTo>
                  <a:pt x="3056" y="1216"/>
                </a:lnTo>
                <a:lnTo>
                  <a:pt x="3091" y="1188"/>
                </a:lnTo>
                <a:lnTo>
                  <a:pt x="3131" y="1167"/>
                </a:lnTo>
                <a:lnTo>
                  <a:pt x="3172" y="1151"/>
                </a:lnTo>
                <a:lnTo>
                  <a:pt x="3218" y="1141"/>
                </a:lnTo>
                <a:lnTo>
                  <a:pt x="3264" y="1138"/>
                </a:lnTo>
                <a:lnTo>
                  <a:pt x="3311" y="1140"/>
                </a:lnTo>
                <a:lnTo>
                  <a:pt x="3355" y="1149"/>
                </a:lnTo>
                <a:lnTo>
                  <a:pt x="3397" y="1163"/>
                </a:lnTo>
                <a:lnTo>
                  <a:pt x="3435" y="1182"/>
                </a:lnTo>
                <a:lnTo>
                  <a:pt x="3472" y="1205"/>
                </a:lnTo>
                <a:lnTo>
                  <a:pt x="3504" y="1234"/>
                </a:lnTo>
                <a:lnTo>
                  <a:pt x="3531" y="1265"/>
                </a:lnTo>
                <a:lnTo>
                  <a:pt x="3554" y="1301"/>
                </a:lnTo>
                <a:lnTo>
                  <a:pt x="3573" y="1340"/>
                </a:lnTo>
                <a:lnTo>
                  <a:pt x="3587" y="1382"/>
                </a:lnTo>
                <a:lnTo>
                  <a:pt x="3596" y="1426"/>
                </a:lnTo>
                <a:lnTo>
                  <a:pt x="3598" y="1474"/>
                </a:lnTo>
                <a:lnTo>
                  <a:pt x="3596" y="1520"/>
                </a:lnTo>
                <a:lnTo>
                  <a:pt x="3587" y="1566"/>
                </a:lnTo>
                <a:lnTo>
                  <a:pt x="3573" y="1608"/>
                </a:lnTo>
                <a:lnTo>
                  <a:pt x="3554" y="1647"/>
                </a:lnTo>
                <a:lnTo>
                  <a:pt x="3531" y="1682"/>
                </a:lnTo>
                <a:lnTo>
                  <a:pt x="3504" y="1714"/>
                </a:lnTo>
                <a:lnTo>
                  <a:pt x="3472" y="1742"/>
                </a:lnTo>
                <a:lnTo>
                  <a:pt x="3435" y="1766"/>
                </a:lnTo>
                <a:lnTo>
                  <a:pt x="3397" y="1785"/>
                </a:lnTo>
                <a:lnTo>
                  <a:pt x="3355" y="1798"/>
                </a:lnTo>
                <a:lnTo>
                  <a:pt x="3311" y="1807"/>
                </a:lnTo>
                <a:lnTo>
                  <a:pt x="3264" y="1810"/>
                </a:lnTo>
                <a:lnTo>
                  <a:pt x="3223" y="1807"/>
                </a:lnTo>
                <a:lnTo>
                  <a:pt x="3185" y="1799"/>
                </a:lnTo>
                <a:lnTo>
                  <a:pt x="3147" y="1786"/>
                </a:lnTo>
                <a:lnTo>
                  <a:pt x="3111" y="1768"/>
                </a:lnTo>
                <a:lnTo>
                  <a:pt x="3078" y="1746"/>
                </a:lnTo>
                <a:lnTo>
                  <a:pt x="3047" y="1722"/>
                </a:lnTo>
                <a:lnTo>
                  <a:pt x="3020" y="1695"/>
                </a:lnTo>
                <a:lnTo>
                  <a:pt x="2994" y="1665"/>
                </a:lnTo>
                <a:lnTo>
                  <a:pt x="2994" y="1665"/>
                </a:lnTo>
                <a:lnTo>
                  <a:pt x="2993" y="1666"/>
                </a:lnTo>
                <a:lnTo>
                  <a:pt x="2992" y="1666"/>
                </a:lnTo>
                <a:lnTo>
                  <a:pt x="2990" y="1666"/>
                </a:lnTo>
                <a:lnTo>
                  <a:pt x="2985" y="1668"/>
                </a:lnTo>
                <a:lnTo>
                  <a:pt x="2979" y="1668"/>
                </a:lnTo>
                <a:lnTo>
                  <a:pt x="2970" y="1669"/>
                </a:lnTo>
                <a:lnTo>
                  <a:pt x="2959" y="1671"/>
                </a:lnTo>
                <a:lnTo>
                  <a:pt x="2945" y="1673"/>
                </a:lnTo>
                <a:lnTo>
                  <a:pt x="2926" y="1675"/>
                </a:lnTo>
                <a:lnTo>
                  <a:pt x="2903" y="1679"/>
                </a:lnTo>
                <a:lnTo>
                  <a:pt x="2877" y="1683"/>
                </a:lnTo>
                <a:lnTo>
                  <a:pt x="2845" y="1688"/>
                </a:lnTo>
                <a:lnTo>
                  <a:pt x="2807" y="1693"/>
                </a:lnTo>
                <a:lnTo>
                  <a:pt x="2764" y="1699"/>
                </a:lnTo>
                <a:lnTo>
                  <a:pt x="2715" y="1705"/>
                </a:lnTo>
                <a:lnTo>
                  <a:pt x="2660" y="1714"/>
                </a:lnTo>
                <a:lnTo>
                  <a:pt x="2660" y="1795"/>
                </a:lnTo>
                <a:lnTo>
                  <a:pt x="2657" y="1866"/>
                </a:lnTo>
                <a:lnTo>
                  <a:pt x="2648" y="1936"/>
                </a:lnTo>
                <a:lnTo>
                  <a:pt x="2635" y="2005"/>
                </a:lnTo>
                <a:lnTo>
                  <a:pt x="2616" y="2071"/>
                </a:lnTo>
                <a:lnTo>
                  <a:pt x="2592" y="2137"/>
                </a:lnTo>
                <a:lnTo>
                  <a:pt x="2563" y="2199"/>
                </a:lnTo>
                <a:lnTo>
                  <a:pt x="2530" y="2258"/>
                </a:lnTo>
                <a:lnTo>
                  <a:pt x="2493" y="2315"/>
                </a:lnTo>
                <a:lnTo>
                  <a:pt x="2451" y="2369"/>
                </a:lnTo>
                <a:lnTo>
                  <a:pt x="2405" y="2419"/>
                </a:lnTo>
                <a:lnTo>
                  <a:pt x="2405" y="2419"/>
                </a:lnTo>
                <a:lnTo>
                  <a:pt x="2406" y="2419"/>
                </a:lnTo>
                <a:lnTo>
                  <a:pt x="2406" y="2420"/>
                </a:lnTo>
                <a:lnTo>
                  <a:pt x="2407" y="2422"/>
                </a:lnTo>
                <a:lnTo>
                  <a:pt x="2408" y="2424"/>
                </a:lnTo>
                <a:lnTo>
                  <a:pt x="2410" y="2429"/>
                </a:lnTo>
                <a:lnTo>
                  <a:pt x="2413" y="2435"/>
                </a:lnTo>
                <a:lnTo>
                  <a:pt x="2418" y="2444"/>
                </a:lnTo>
                <a:lnTo>
                  <a:pt x="2423" y="2454"/>
                </a:lnTo>
                <a:lnTo>
                  <a:pt x="2431" y="2468"/>
                </a:lnTo>
                <a:lnTo>
                  <a:pt x="2439" y="2484"/>
                </a:lnTo>
                <a:lnTo>
                  <a:pt x="2449" y="2503"/>
                </a:lnTo>
                <a:lnTo>
                  <a:pt x="2461" y="2526"/>
                </a:lnTo>
                <a:lnTo>
                  <a:pt x="2475" y="2554"/>
                </a:lnTo>
                <a:lnTo>
                  <a:pt x="2492" y="2585"/>
                </a:lnTo>
                <a:lnTo>
                  <a:pt x="2509" y="2619"/>
                </a:lnTo>
                <a:lnTo>
                  <a:pt x="2530" y="2660"/>
                </a:lnTo>
                <a:lnTo>
                  <a:pt x="2554" y="2704"/>
                </a:lnTo>
                <a:lnTo>
                  <a:pt x="2581" y="2755"/>
                </a:lnTo>
                <a:lnTo>
                  <a:pt x="2643" y="2755"/>
                </a:lnTo>
                <a:lnTo>
                  <a:pt x="2691" y="2760"/>
                </a:lnTo>
                <a:lnTo>
                  <a:pt x="2737" y="2771"/>
                </a:lnTo>
                <a:lnTo>
                  <a:pt x="2781" y="2788"/>
                </a:lnTo>
                <a:lnTo>
                  <a:pt x="2822" y="2812"/>
                </a:lnTo>
                <a:lnTo>
                  <a:pt x="2859" y="2842"/>
                </a:lnTo>
                <a:lnTo>
                  <a:pt x="2893" y="2875"/>
                </a:lnTo>
                <a:lnTo>
                  <a:pt x="2922" y="2912"/>
                </a:lnTo>
                <a:lnTo>
                  <a:pt x="2946" y="2954"/>
                </a:lnTo>
                <a:lnTo>
                  <a:pt x="2963" y="2999"/>
                </a:lnTo>
                <a:lnTo>
                  <a:pt x="2974" y="3044"/>
                </a:lnTo>
                <a:lnTo>
                  <a:pt x="2978" y="3092"/>
                </a:lnTo>
                <a:lnTo>
                  <a:pt x="2974" y="3139"/>
                </a:lnTo>
                <a:lnTo>
                  <a:pt x="2966" y="3183"/>
                </a:lnTo>
                <a:lnTo>
                  <a:pt x="2950" y="3226"/>
                </a:lnTo>
                <a:lnTo>
                  <a:pt x="2930" y="3264"/>
                </a:lnTo>
                <a:lnTo>
                  <a:pt x="2905" y="3300"/>
                </a:lnTo>
                <a:lnTo>
                  <a:pt x="2877" y="3332"/>
                </a:lnTo>
                <a:lnTo>
                  <a:pt x="2844" y="3361"/>
                </a:lnTo>
                <a:lnTo>
                  <a:pt x="2808" y="3384"/>
                </a:lnTo>
                <a:lnTo>
                  <a:pt x="2770" y="3403"/>
                </a:lnTo>
                <a:lnTo>
                  <a:pt x="2729" y="3417"/>
                </a:lnTo>
                <a:lnTo>
                  <a:pt x="2687" y="3426"/>
                </a:lnTo>
                <a:lnTo>
                  <a:pt x="2643" y="3428"/>
                </a:lnTo>
                <a:lnTo>
                  <a:pt x="2597" y="3426"/>
                </a:lnTo>
                <a:lnTo>
                  <a:pt x="2552" y="3417"/>
                </a:lnTo>
                <a:lnTo>
                  <a:pt x="2510" y="3403"/>
                </a:lnTo>
                <a:lnTo>
                  <a:pt x="2472" y="3384"/>
                </a:lnTo>
                <a:lnTo>
                  <a:pt x="2437" y="3361"/>
                </a:lnTo>
                <a:lnTo>
                  <a:pt x="2405" y="3332"/>
                </a:lnTo>
                <a:lnTo>
                  <a:pt x="2377" y="3300"/>
                </a:lnTo>
                <a:lnTo>
                  <a:pt x="2353" y="3264"/>
                </a:lnTo>
                <a:lnTo>
                  <a:pt x="2334" y="3226"/>
                </a:lnTo>
                <a:lnTo>
                  <a:pt x="2321" y="3183"/>
                </a:lnTo>
                <a:lnTo>
                  <a:pt x="2312" y="3139"/>
                </a:lnTo>
                <a:lnTo>
                  <a:pt x="2309" y="3092"/>
                </a:lnTo>
                <a:lnTo>
                  <a:pt x="2312" y="3044"/>
                </a:lnTo>
                <a:lnTo>
                  <a:pt x="2323" y="2996"/>
                </a:lnTo>
                <a:lnTo>
                  <a:pt x="2340" y="2951"/>
                </a:lnTo>
                <a:lnTo>
                  <a:pt x="2362" y="2908"/>
                </a:lnTo>
                <a:lnTo>
                  <a:pt x="2389" y="2868"/>
                </a:lnTo>
                <a:lnTo>
                  <a:pt x="2389" y="2867"/>
                </a:lnTo>
                <a:lnTo>
                  <a:pt x="2388" y="2867"/>
                </a:lnTo>
                <a:lnTo>
                  <a:pt x="2388" y="2865"/>
                </a:lnTo>
                <a:lnTo>
                  <a:pt x="2386" y="2861"/>
                </a:lnTo>
                <a:lnTo>
                  <a:pt x="2384" y="2858"/>
                </a:lnTo>
                <a:lnTo>
                  <a:pt x="2382" y="2852"/>
                </a:lnTo>
                <a:lnTo>
                  <a:pt x="2377" y="2844"/>
                </a:lnTo>
                <a:lnTo>
                  <a:pt x="2373" y="2834"/>
                </a:lnTo>
                <a:lnTo>
                  <a:pt x="2366" y="2821"/>
                </a:lnTo>
                <a:lnTo>
                  <a:pt x="2358" y="2805"/>
                </a:lnTo>
                <a:lnTo>
                  <a:pt x="2349" y="2787"/>
                </a:lnTo>
                <a:lnTo>
                  <a:pt x="2339" y="2765"/>
                </a:lnTo>
                <a:lnTo>
                  <a:pt x="2325" y="2740"/>
                </a:lnTo>
                <a:lnTo>
                  <a:pt x="2311" y="2710"/>
                </a:lnTo>
                <a:lnTo>
                  <a:pt x="2294" y="2677"/>
                </a:lnTo>
                <a:lnTo>
                  <a:pt x="2275" y="2638"/>
                </a:lnTo>
                <a:lnTo>
                  <a:pt x="2254" y="2595"/>
                </a:lnTo>
                <a:lnTo>
                  <a:pt x="2230" y="2547"/>
                </a:lnTo>
                <a:lnTo>
                  <a:pt x="2174" y="2578"/>
                </a:lnTo>
                <a:lnTo>
                  <a:pt x="2116" y="2605"/>
                </a:lnTo>
                <a:lnTo>
                  <a:pt x="2057" y="2625"/>
                </a:lnTo>
                <a:lnTo>
                  <a:pt x="1995" y="2640"/>
                </a:lnTo>
                <a:lnTo>
                  <a:pt x="1932" y="2651"/>
                </a:lnTo>
                <a:lnTo>
                  <a:pt x="1867" y="2658"/>
                </a:lnTo>
                <a:lnTo>
                  <a:pt x="1800" y="2660"/>
                </a:lnTo>
                <a:lnTo>
                  <a:pt x="1729" y="2657"/>
                </a:lnTo>
                <a:lnTo>
                  <a:pt x="1661" y="2649"/>
                </a:lnTo>
                <a:lnTo>
                  <a:pt x="1594" y="2636"/>
                </a:lnTo>
                <a:lnTo>
                  <a:pt x="1529" y="2617"/>
                </a:lnTo>
                <a:lnTo>
                  <a:pt x="1465" y="2593"/>
                </a:lnTo>
                <a:lnTo>
                  <a:pt x="1401" y="2563"/>
                </a:lnTo>
                <a:lnTo>
                  <a:pt x="1401" y="2563"/>
                </a:lnTo>
                <a:lnTo>
                  <a:pt x="1401" y="2564"/>
                </a:lnTo>
                <a:lnTo>
                  <a:pt x="1400" y="2564"/>
                </a:lnTo>
                <a:lnTo>
                  <a:pt x="1400" y="2566"/>
                </a:lnTo>
                <a:lnTo>
                  <a:pt x="1398" y="2569"/>
                </a:lnTo>
                <a:lnTo>
                  <a:pt x="1396" y="2573"/>
                </a:lnTo>
                <a:lnTo>
                  <a:pt x="1393" y="2579"/>
                </a:lnTo>
                <a:lnTo>
                  <a:pt x="1388" y="2587"/>
                </a:lnTo>
                <a:lnTo>
                  <a:pt x="1383" y="2597"/>
                </a:lnTo>
                <a:lnTo>
                  <a:pt x="1376" y="2610"/>
                </a:lnTo>
                <a:lnTo>
                  <a:pt x="1367" y="2626"/>
                </a:lnTo>
                <a:lnTo>
                  <a:pt x="1357" y="2644"/>
                </a:lnTo>
                <a:lnTo>
                  <a:pt x="1345" y="2666"/>
                </a:lnTo>
                <a:lnTo>
                  <a:pt x="1331" y="2691"/>
                </a:lnTo>
                <a:lnTo>
                  <a:pt x="1316" y="2721"/>
                </a:lnTo>
                <a:lnTo>
                  <a:pt x="1297" y="2754"/>
                </a:lnTo>
                <a:lnTo>
                  <a:pt x="1276" y="2793"/>
                </a:lnTo>
                <a:lnTo>
                  <a:pt x="1253" y="2836"/>
                </a:lnTo>
                <a:lnTo>
                  <a:pt x="1227" y="2884"/>
                </a:lnTo>
                <a:lnTo>
                  <a:pt x="1245" y="2906"/>
                </a:lnTo>
                <a:lnTo>
                  <a:pt x="1260" y="2932"/>
                </a:lnTo>
                <a:lnTo>
                  <a:pt x="1272" y="2960"/>
                </a:lnTo>
                <a:lnTo>
                  <a:pt x="1279" y="2991"/>
                </a:lnTo>
                <a:lnTo>
                  <a:pt x="1286" y="3024"/>
                </a:lnTo>
                <a:lnTo>
                  <a:pt x="1288" y="3057"/>
                </a:lnTo>
                <a:lnTo>
                  <a:pt x="1289" y="3092"/>
                </a:lnTo>
                <a:lnTo>
                  <a:pt x="1287" y="3139"/>
                </a:lnTo>
                <a:lnTo>
                  <a:pt x="1278" y="3183"/>
                </a:lnTo>
                <a:lnTo>
                  <a:pt x="1264" y="3226"/>
                </a:lnTo>
                <a:lnTo>
                  <a:pt x="1245" y="3264"/>
                </a:lnTo>
                <a:lnTo>
                  <a:pt x="1222" y="3300"/>
                </a:lnTo>
                <a:lnTo>
                  <a:pt x="1195" y="3332"/>
                </a:lnTo>
                <a:lnTo>
                  <a:pt x="1163" y="3361"/>
                </a:lnTo>
                <a:lnTo>
                  <a:pt x="1128" y="3384"/>
                </a:lnTo>
                <a:lnTo>
                  <a:pt x="1089" y="3403"/>
                </a:lnTo>
                <a:lnTo>
                  <a:pt x="1047" y="3417"/>
                </a:lnTo>
                <a:lnTo>
                  <a:pt x="1003" y="3426"/>
                </a:lnTo>
                <a:lnTo>
                  <a:pt x="956" y="3428"/>
                </a:lnTo>
                <a:lnTo>
                  <a:pt x="913" y="3426"/>
                </a:lnTo>
                <a:lnTo>
                  <a:pt x="871" y="3417"/>
                </a:lnTo>
                <a:lnTo>
                  <a:pt x="832" y="3403"/>
                </a:lnTo>
                <a:lnTo>
                  <a:pt x="795" y="3384"/>
                </a:lnTo>
                <a:lnTo>
                  <a:pt x="761" y="3361"/>
                </a:lnTo>
                <a:lnTo>
                  <a:pt x="730" y="3332"/>
                </a:lnTo>
                <a:lnTo>
                  <a:pt x="704" y="3300"/>
                </a:lnTo>
                <a:lnTo>
                  <a:pt x="681" y="3264"/>
                </a:lnTo>
                <a:lnTo>
                  <a:pt x="662" y="3226"/>
                </a:lnTo>
                <a:lnTo>
                  <a:pt x="649" y="3183"/>
                </a:lnTo>
                <a:lnTo>
                  <a:pt x="640" y="3139"/>
                </a:lnTo>
                <a:lnTo>
                  <a:pt x="637" y="3092"/>
                </a:lnTo>
                <a:lnTo>
                  <a:pt x="640" y="3048"/>
                </a:lnTo>
                <a:lnTo>
                  <a:pt x="649" y="3005"/>
                </a:lnTo>
                <a:lnTo>
                  <a:pt x="662" y="2964"/>
                </a:lnTo>
                <a:lnTo>
                  <a:pt x="681" y="2927"/>
                </a:lnTo>
                <a:lnTo>
                  <a:pt x="704" y="2890"/>
                </a:lnTo>
                <a:lnTo>
                  <a:pt x="730" y="2857"/>
                </a:lnTo>
                <a:lnTo>
                  <a:pt x="761" y="2828"/>
                </a:lnTo>
                <a:lnTo>
                  <a:pt x="795" y="2803"/>
                </a:lnTo>
                <a:lnTo>
                  <a:pt x="832" y="2783"/>
                </a:lnTo>
                <a:lnTo>
                  <a:pt x="871" y="2767"/>
                </a:lnTo>
                <a:lnTo>
                  <a:pt x="913" y="2759"/>
                </a:lnTo>
                <a:lnTo>
                  <a:pt x="956" y="2755"/>
                </a:lnTo>
                <a:lnTo>
                  <a:pt x="975" y="2755"/>
                </a:lnTo>
                <a:lnTo>
                  <a:pt x="993" y="2756"/>
                </a:lnTo>
                <a:lnTo>
                  <a:pt x="1010" y="2759"/>
                </a:lnTo>
                <a:lnTo>
                  <a:pt x="1024" y="2763"/>
                </a:lnTo>
                <a:lnTo>
                  <a:pt x="1035" y="2771"/>
                </a:lnTo>
                <a:lnTo>
                  <a:pt x="1035" y="2771"/>
                </a:lnTo>
                <a:lnTo>
                  <a:pt x="1035" y="2771"/>
                </a:lnTo>
                <a:lnTo>
                  <a:pt x="1036" y="2770"/>
                </a:lnTo>
                <a:lnTo>
                  <a:pt x="1037" y="2769"/>
                </a:lnTo>
                <a:lnTo>
                  <a:pt x="1038" y="2765"/>
                </a:lnTo>
                <a:lnTo>
                  <a:pt x="1042" y="2761"/>
                </a:lnTo>
                <a:lnTo>
                  <a:pt x="1045" y="2755"/>
                </a:lnTo>
                <a:lnTo>
                  <a:pt x="1049" y="2748"/>
                </a:lnTo>
                <a:lnTo>
                  <a:pt x="1056" y="2738"/>
                </a:lnTo>
                <a:lnTo>
                  <a:pt x="1063" y="2724"/>
                </a:lnTo>
                <a:lnTo>
                  <a:pt x="1073" y="2709"/>
                </a:lnTo>
                <a:lnTo>
                  <a:pt x="1084" y="2690"/>
                </a:lnTo>
                <a:lnTo>
                  <a:pt x="1097" y="2669"/>
                </a:lnTo>
                <a:lnTo>
                  <a:pt x="1112" y="2644"/>
                </a:lnTo>
                <a:lnTo>
                  <a:pt x="1130" y="2614"/>
                </a:lnTo>
                <a:lnTo>
                  <a:pt x="1150" y="2579"/>
                </a:lnTo>
                <a:lnTo>
                  <a:pt x="1173" y="2542"/>
                </a:lnTo>
                <a:lnTo>
                  <a:pt x="1198" y="2499"/>
                </a:lnTo>
                <a:lnTo>
                  <a:pt x="1227" y="2451"/>
                </a:lnTo>
                <a:lnTo>
                  <a:pt x="1176" y="2400"/>
                </a:lnTo>
                <a:lnTo>
                  <a:pt x="1130" y="2346"/>
                </a:lnTo>
                <a:lnTo>
                  <a:pt x="1087" y="2287"/>
                </a:lnTo>
                <a:lnTo>
                  <a:pt x="1049" y="2224"/>
                </a:lnTo>
                <a:lnTo>
                  <a:pt x="1018" y="2159"/>
                </a:lnTo>
                <a:lnTo>
                  <a:pt x="990" y="2090"/>
                </a:lnTo>
                <a:lnTo>
                  <a:pt x="969" y="2018"/>
                </a:lnTo>
                <a:lnTo>
                  <a:pt x="953" y="1945"/>
                </a:lnTo>
                <a:lnTo>
                  <a:pt x="944" y="1870"/>
                </a:lnTo>
                <a:lnTo>
                  <a:pt x="941" y="1795"/>
                </a:lnTo>
                <a:lnTo>
                  <a:pt x="941" y="1730"/>
                </a:lnTo>
                <a:lnTo>
                  <a:pt x="941" y="1730"/>
                </a:lnTo>
                <a:lnTo>
                  <a:pt x="939" y="1730"/>
                </a:lnTo>
                <a:lnTo>
                  <a:pt x="938" y="1730"/>
                </a:lnTo>
                <a:lnTo>
                  <a:pt x="936" y="1730"/>
                </a:lnTo>
                <a:lnTo>
                  <a:pt x="932" y="1728"/>
                </a:lnTo>
                <a:lnTo>
                  <a:pt x="925" y="1727"/>
                </a:lnTo>
                <a:lnTo>
                  <a:pt x="915" y="1726"/>
                </a:lnTo>
                <a:lnTo>
                  <a:pt x="903" y="1725"/>
                </a:lnTo>
                <a:lnTo>
                  <a:pt x="888" y="1723"/>
                </a:lnTo>
                <a:lnTo>
                  <a:pt x="869" y="1720"/>
                </a:lnTo>
                <a:lnTo>
                  <a:pt x="845" y="1716"/>
                </a:lnTo>
                <a:lnTo>
                  <a:pt x="816" y="1713"/>
                </a:lnTo>
                <a:lnTo>
                  <a:pt x="783" y="1709"/>
                </a:lnTo>
                <a:lnTo>
                  <a:pt x="744" y="1702"/>
                </a:lnTo>
                <a:lnTo>
                  <a:pt x="699" y="1696"/>
                </a:lnTo>
                <a:lnTo>
                  <a:pt x="647" y="1690"/>
                </a:lnTo>
                <a:lnTo>
                  <a:pt x="589" y="1682"/>
                </a:lnTo>
                <a:lnTo>
                  <a:pt x="560" y="1714"/>
                </a:lnTo>
                <a:lnTo>
                  <a:pt x="528" y="1743"/>
                </a:lnTo>
                <a:lnTo>
                  <a:pt x="493" y="1766"/>
                </a:lnTo>
                <a:lnTo>
                  <a:pt x="455" y="1785"/>
                </a:lnTo>
                <a:lnTo>
                  <a:pt x="416" y="1799"/>
                </a:lnTo>
                <a:lnTo>
                  <a:pt x="375" y="1807"/>
                </a:lnTo>
                <a:lnTo>
                  <a:pt x="334" y="1810"/>
                </a:lnTo>
                <a:lnTo>
                  <a:pt x="288" y="1807"/>
                </a:lnTo>
                <a:lnTo>
                  <a:pt x="243" y="1798"/>
                </a:lnTo>
                <a:lnTo>
                  <a:pt x="201" y="1785"/>
                </a:lnTo>
                <a:lnTo>
                  <a:pt x="163" y="1766"/>
                </a:lnTo>
                <a:lnTo>
                  <a:pt x="128" y="1742"/>
                </a:lnTo>
                <a:lnTo>
                  <a:pt x="96" y="1714"/>
                </a:lnTo>
                <a:lnTo>
                  <a:pt x="68" y="1682"/>
                </a:lnTo>
                <a:lnTo>
                  <a:pt x="44" y="1647"/>
                </a:lnTo>
                <a:lnTo>
                  <a:pt x="25" y="1608"/>
                </a:lnTo>
                <a:lnTo>
                  <a:pt x="11" y="1566"/>
                </a:lnTo>
                <a:lnTo>
                  <a:pt x="3" y="1520"/>
                </a:lnTo>
                <a:lnTo>
                  <a:pt x="0" y="1474"/>
                </a:lnTo>
                <a:lnTo>
                  <a:pt x="3" y="1426"/>
                </a:lnTo>
                <a:lnTo>
                  <a:pt x="11" y="1382"/>
                </a:lnTo>
                <a:lnTo>
                  <a:pt x="25" y="1340"/>
                </a:lnTo>
                <a:lnTo>
                  <a:pt x="44" y="1301"/>
                </a:lnTo>
                <a:lnTo>
                  <a:pt x="68" y="1265"/>
                </a:lnTo>
                <a:lnTo>
                  <a:pt x="96" y="1234"/>
                </a:lnTo>
                <a:lnTo>
                  <a:pt x="128" y="1205"/>
                </a:lnTo>
                <a:lnTo>
                  <a:pt x="163" y="1182"/>
                </a:lnTo>
                <a:lnTo>
                  <a:pt x="201" y="1163"/>
                </a:lnTo>
                <a:lnTo>
                  <a:pt x="243" y="1149"/>
                </a:lnTo>
                <a:lnTo>
                  <a:pt x="288" y="1140"/>
                </a:lnTo>
                <a:lnTo>
                  <a:pt x="334" y="1138"/>
                </a:lnTo>
                <a:lnTo>
                  <a:pt x="378" y="1140"/>
                </a:lnTo>
                <a:lnTo>
                  <a:pt x="420" y="1149"/>
                </a:lnTo>
                <a:lnTo>
                  <a:pt x="461" y="1163"/>
                </a:lnTo>
                <a:lnTo>
                  <a:pt x="499" y="1182"/>
                </a:lnTo>
                <a:lnTo>
                  <a:pt x="535" y="1205"/>
                </a:lnTo>
                <a:lnTo>
                  <a:pt x="568" y="1234"/>
                </a:lnTo>
                <a:lnTo>
                  <a:pt x="596" y="1265"/>
                </a:lnTo>
                <a:lnTo>
                  <a:pt x="622" y="1301"/>
                </a:lnTo>
                <a:lnTo>
                  <a:pt x="641" y="1340"/>
                </a:lnTo>
                <a:lnTo>
                  <a:pt x="657" y="1382"/>
                </a:lnTo>
                <a:lnTo>
                  <a:pt x="666" y="1426"/>
                </a:lnTo>
                <a:lnTo>
                  <a:pt x="669" y="1474"/>
                </a:lnTo>
                <a:lnTo>
                  <a:pt x="669" y="1474"/>
                </a:lnTo>
                <a:lnTo>
                  <a:pt x="670" y="1474"/>
                </a:lnTo>
                <a:lnTo>
                  <a:pt x="671" y="1474"/>
                </a:lnTo>
                <a:lnTo>
                  <a:pt x="673" y="1474"/>
                </a:lnTo>
                <a:lnTo>
                  <a:pt x="679" y="1475"/>
                </a:lnTo>
                <a:lnTo>
                  <a:pt x="685" y="1476"/>
                </a:lnTo>
                <a:lnTo>
                  <a:pt x="694" y="1477"/>
                </a:lnTo>
                <a:lnTo>
                  <a:pt x="707" y="1479"/>
                </a:lnTo>
                <a:lnTo>
                  <a:pt x="723" y="1482"/>
                </a:lnTo>
                <a:lnTo>
                  <a:pt x="743" y="1485"/>
                </a:lnTo>
                <a:lnTo>
                  <a:pt x="767" y="1489"/>
                </a:lnTo>
                <a:lnTo>
                  <a:pt x="796" y="1494"/>
                </a:lnTo>
                <a:lnTo>
                  <a:pt x="831" y="1499"/>
                </a:lnTo>
                <a:lnTo>
                  <a:pt x="871" y="1506"/>
                </a:lnTo>
                <a:lnTo>
                  <a:pt x="917" y="1513"/>
                </a:lnTo>
                <a:lnTo>
                  <a:pt x="971" y="1522"/>
                </a:lnTo>
                <a:lnTo>
                  <a:pt x="998" y="1454"/>
                </a:lnTo>
                <a:lnTo>
                  <a:pt x="1029" y="1390"/>
                </a:lnTo>
                <a:lnTo>
                  <a:pt x="1064" y="1328"/>
                </a:lnTo>
                <a:lnTo>
                  <a:pt x="1104" y="1270"/>
                </a:lnTo>
                <a:lnTo>
                  <a:pt x="1148" y="1215"/>
                </a:lnTo>
                <a:lnTo>
                  <a:pt x="1196" y="1164"/>
                </a:lnTo>
                <a:lnTo>
                  <a:pt x="1249" y="1118"/>
                </a:lnTo>
                <a:lnTo>
                  <a:pt x="1304" y="1075"/>
                </a:lnTo>
                <a:lnTo>
                  <a:pt x="1363" y="1037"/>
                </a:lnTo>
                <a:lnTo>
                  <a:pt x="1426" y="1005"/>
                </a:lnTo>
                <a:lnTo>
                  <a:pt x="1491" y="977"/>
                </a:lnTo>
                <a:lnTo>
                  <a:pt x="1559" y="955"/>
                </a:lnTo>
                <a:lnTo>
                  <a:pt x="1630" y="940"/>
                </a:lnTo>
                <a:lnTo>
                  <a:pt x="1704" y="928"/>
                </a:lnTo>
                <a:lnTo>
                  <a:pt x="1704" y="656"/>
                </a:lnTo>
                <a:lnTo>
                  <a:pt x="1663" y="640"/>
                </a:lnTo>
                <a:lnTo>
                  <a:pt x="1625" y="619"/>
                </a:lnTo>
                <a:lnTo>
                  <a:pt x="1590" y="593"/>
                </a:lnTo>
                <a:lnTo>
                  <a:pt x="1558" y="564"/>
                </a:lnTo>
                <a:lnTo>
                  <a:pt x="1531" y="532"/>
                </a:lnTo>
                <a:lnTo>
                  <a:pt x="1508" y="498"/>
                </a:lnTo>
                <a:lnTo>
                  <a:pt x="1489" y="460"/>
                </a:lnTo>
                <a:lnTo>
                  <a:pt x="1476" y="421"/>
                </a:lnTo>
                <a:lnTo>
                  <a:pt x="1467" y="380"/>
                </a:lnTo>
                <a:lnTo>
                  <a:pt x="1465" y="336"/>
                </a:lnTo>
                <a:lnTo>
                  <a:pt x="1469" y="290"/>
                </a:lnTo>
                <a:lnTo>
                  <a:pt x="1477" y="245"/>
                </a:lnTo>
                <a:lnTo>
                  <a:pt x="1493" y="203"/>
                </a:lnTo>
                <a:lnTo>
                  <a:pt x="1513" y="164"/>
                </a:lnTo>
                <a:lnTo>
                  <a:pt x="1538" y="128"/>
                </a:lnTo>
                <a:lnTo>
                  <a:pt x="1566" y="96"/>
                </a:lnTo>
                <a:lnTo>
                  <a:pt x="1599" y="68"/>
                </a:lnTo>
                <a:lnTo>
                  <a:pt x="1635" y="44"/>
                </a:lnTo>
                <a:lnTo>
                  <a:pt x="1673" y="26"/>
                </a:lnTo>
                <a:lnTo>
                  <a:pt x="1714" y="11"/>
                </a:lnTo>
                <a:lnTo>
                  <a:pt x="1756" y="2"/>
                </a:lnTo>
                <a:lnTo>
                  <a:pt x="180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2" y="1079966"/>
            <a:ext cx="12188822" cy="114101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91"/>
            <a:endParaRPr lang="en-US" sz="14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37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/>
          <p:cNvSpPr/>
          <p:nvPr/>
        </p:nvSpPr>
        <p:spPr>
          <a:xfrm>
            <a:off x="418857" y="1413124"/>
            <a:ext cx="4585239" cy="458522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FFFF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096" fontAlgn="base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Partner Plus Evolves to Offer You More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7062" y="578758"/>
            <a:ext cx="10569712" cy="4304135"/>
          </a:xfrm>
          <a:prstGeom prst="rect">
            <a:avLst/>
          </a:prstGeom>
          <a:noFill/>
        </p:spPr>
      </p:sp>
      <p:sp>
        <p:nvSpPr>
          <p:cNvPr id="26" name="Oval 25"/>
          <p:cNvSpPr/>
          <p:nvPr/>
        </p:nvSpPr>
        <p:spPr>
          <a:xfrm>
            <a:off x="582043" y="1566268"/>
            <a:ext cx="4258865" cy="4258865"/>
          </a:xfrm>
          <a:prstGeom prst="ellipse">
            <a:avLst/>
          </a:prstGeom>
          <a:gradFill flip="none" rotWithShape="1">
            <a:gsLst>
              <a:gs pos="100000">
                <a:schemeClr val="accent6">
                  <a:alpha val="59000"/>
                </a:schemeClr>
              </a:gs>
              <a:gs pos="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/>
          </a:p>
        </p:txBody>
      </p:sp>
      <p:sp>
        <p:nvSpPr>
          <p:cNvPr id="33" name="Oval 32"/>
          <p:cNvSpPr/>
          <p:nvPr/>
        </p:nvSpPr>
        <p:spPr>
          <a:xfrm>
            <a:off x="582043" y="1566268"/>
            <a:ext cx="4258865" cy="4258865"/>
          </a:xfrm>
          <a:prstGeom prst="ellipse">
            <a:avLst/>
          </a:prstGeom>
          <a:noFill/>
          <a:ln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2" name="Oval 31"/>
          <p:cNvSpPr/>
          <p:nvPr/>
        </p:nvSpPr>
        <p:spPr>
          <a:xfrm>
            <a:off x="1109026" y="2093252"/>
            <a:ext cx="3204900" cy="3204896"/>
          </a:xfrm>
          <a:prstGeom prst="ellipse">
            <a:avLst/>
          </a:prstGeom>
          <a:blipFill dpi="0" rotWithShape="1">
            <a:blip r:embed="rId2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solidFill>
              <a:srgbClr val="FFFFFF">
                <a:alpha val="18000"/>
              </a:srgb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1917557" y="2901782"/>
            <a:ext cx="1587836" cy="1587836"/>
          </a:xfrm>
          <a:prstGeom prst="ellipse">
            <a:avLst/>
          </a:prstGeom>
          <a:gradFill flip="none" rotWithShape="1">
            <a:gsLst>
              <a:gs pos="100000">
                <a:schemeClr val="accent6">
                  <a:alpha val="52000"/>
                </a:schemeClr>
              </a:gs>
              <a:gs pos="45000">
                <a:schemeClr val="accent6">
                  <a:alpha val="7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2824439" y="4489618"/>
            <a:ext cx="5718866" cy="1542882"/>
            <a:chOff x="2824439" y="4489618"/>
            <a:chExt cx="5718866" cy="1542882"/>
          </a:xfrm>
        </p:grpSpPr>
        <p:sp>
          <p:nvSpPr>
            <p:cNvPr id="41" name="Freeform 40"/>
            <p:cNvSpPr/>
            <p:nvPr/>
          </p:nvSpPr>
          <p:spPr>
            <a:xfrm>
              <a:off x="5344478" y="5394409"/>
              <a:ext cx="3198827" cy="637097"/>
            </a:xfrm>
            <a:custGeom>
              <a:avLst/>
              <a:gdLst>
                <a:gd name="connsiteX0" fmla="*/ 0 w 2699878"/>
                <a:gd name="connsiteY0" fmla="*/ 0 h 2366601"/>
                <a:gd name="connsiteX1" fmla="*/ 2699878 w 2699878"/>
                <a:gd name="connsiteY1" fmla="*/ 0 h 2366601"/>
                <a:gd name="connsiteX2" fmla="*/ 2699878 w 2699878"/>
                <a:gd name="connsiteY2" fmla="*/ 2366601 h 2366601"/>
                <a:gd name="connsiteX3" fmla="*/ 0 w 2699878"/>
                <a:gd name="connsiteY3" fmla="*/ 2366601 h 2366601"/>
                <a:gd name="connsiteX4" fmla="*/ 0 w 2699878"/>
                <a:gd name="connsiteY4" fmla="*/ 0 h 23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878" h="2366601">
                  <a:moveTo>
                    <a:pt x="0" y="0"/>
                  </a:moveTo>
                  <a:lnTo>
                    <a:pt x="2699878" y="0"/>
                  </a:lnTo>
                  <a:lnTo>
                    <a:pt x="2699878" y="2366601"/>
                  </a:lnTo>
                  <a:lnTo>
                    <a:pt x="0" y="23666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b" anchorCtr="0">
              <a:sp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FFFFFF"/>
                  </a:solidFill>
                </a:rPr>
                <a:t>Partner </a:t>
              </a:r>
              <a:r>
                <a:rPr lang="en-US" b="1" dirty="0" smtClean="0">
                  <a:solidFill>
                    <a:srgbClr val="FFFFFF"/>
                  </a:solidFill>
                </a:rPr>
                <a:t>Plus 2012 </a:t>
              </a:r>
              <a:endParaRPr lang="en-US" b="1" dirty="0">
                <a:solidFill>
                  <a:srgbClr val="FFFFFF"/>
                </a:solidFill>
              </a:endParaRPr>
            </a:p>
            <a:p>
              <a:pPr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Introduction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24439" y="4489618"/>
              <a:ext cx="4967307" cy="1542882"/>
            </a:xfrm>
            <a:custGeom>
              <a:avLst/>
              <a:gdLst>
                <a:gd name="connsiteX0" fmla="*/ 0 w 3299460"/>
                <a:gd name="connsiteY0" fmla="*/ 0 h 495300"/>
                <a:gd name="connsiteX1" fmla="*/ 335280 w 3299460"/>
                <a:gd name="connsiteY1" fmla="*/ 495300 h 495300"/>
                <a:gd name="connsiteX2" fmla="*/ 3299460 w 3299460"/>
                <a:gd name="connsiteY2" fmla="*/ 495300 h 495300"/>
                <a:gd name="connsiteX0" fmla="*/ 0 w 3325572"/>
                <a:gd name="connsiteY0" fmla="*/ 0 h 495300"/>
                <a:gd name="connsiteX1" fmla="*/ 335280 w 3325572"/>
                <a:gd name="connsiteY1" fmla="*/ 495300 h 495300"/>
                <a:gd name="connsiteX2" fmla="*/ 3325572 w 3325572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572" h="495300">
                  <a:moveTo>
                    <a:pt x="0" y="0"/>
                  </a:moveTo>
                  <a:lnTo>
                    <a:pt x="335280" y="495300"/>
                  </a:lnTo>
                  <a:lnTo>
                    <a:pt x="3325572" y="4953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headEnd type="oval" w="lg" len="lg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 Placeholder 3"/>
          <p:cNvSpPr txBox="1">
            <a:spLocks/>
          </p:cNvSpPr>
          <p:nvPr/>
        </p:nvSpPr>
        <p:spPr>
          <a:xfrm>
            <a:off x="8890055" y="3787016"/>
            <a:ext cx="2560320" cy="93512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71466" indent="-171466" algn="l" defTabSz="685862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  <a:tabLst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04829" indent="0" algn="l" defTabSz="685862" rtl="0" eaLnBrk="1" latinLnBrk="0" hangingPunct="1">
              <a:lnSpc>
                <a:spcPct val="95000"/>
              </a:lnSpc>
              <a:spcBef>
                <a:spcPts val="630"/>
              </a:spcBef>
              <a:buClr>
                <a:schemeClr val="tx2"/>
              </a:buClr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28664" indent="-1191" algn="l" defTabSz="685862" rtl="0" eaLnBrk="1" latinLnBrk="0" hangingPunct="1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16778" indent="0" algn="l" defTabSz="685862" rtl="0" eaLnBrk="1" latinLnBrk="0" hangingPunct="1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601321" indent="0" algn="l" defTabSz="685862" rtl="0" eaLnBrk="1" latinLnBrk="0" hangingPunct="1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defRPr lang="en-US" sz="11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1886123" indent="-171466" algn="l" defTabSz="6858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54" indent="-171466" algn="l" defTabSz="6858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86" indent="-171466" algn="l" defTabSz="6858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17" indent="-171466" algn="l" defTabSz="6858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solidFill>
                  <a:srgbClr val="D25A00"/>
                </a:solidFill>
              </a:rPr>
              <a:t>Cisco Introduced  </a:t>
            </a:r>
            <a:br>
              <a:rPr lang="en-US" sz="1200" b="1" dirty="0" smtClean="0">
                <a:solidFill>
                  <a:srgbClr val="D25A00"/>
                </a:solidFill>
              </a:rPr>
            </a:br>
            <a:r>
              <a:rPr lang="en-US" sz="1200" b="1" dirty="0" smtClean="0">
                <a:solidFill>
                  <a:srgbClr val="D25A00"/>
                </a:solidFill>
              </a:rPr>
              <a:t>Midsize Business Solutions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Supporting customer awareness and partner enablement resources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46" name="Text Placeholder 3"/>
          <p:cNvSpPr txBox="1">
            <a:spLocks/>
          </p:cNvSpPr>
          <p:nvPr/>
        </p:nvSpPr>
        <p:spPr>
          <a:xfrm>
            <a:off x="5289239" y="3239696"/>
            <a:ext cx="4809354" cy="19877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1466" indent="-171466" algn="l" defTabSz="685862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  <a:tabLst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04829" indent="0" algn="l" defTabSz="685862" rtl="0" eaLnBrk="1" latinLnBrk="0" hangingPunct="1">
              <a:lnSpc>
                <a:spcPct val="95000"/>
              </a:lnSpc>
              <a:spcBef>
                <a:spcPts val="630"/>
              </a:spcBef>
              <a:buClr>
                <a:schemeClr val="tx2"/>
              </a:buClr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28664" indent="-1191" algn="l" defTabSz="685862" rtl="0" eaLnBrk="1" latinLnBrk="0" hangingPunct="1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16778" indent="0" algn="l" defTabSz="685862" rtl="0" eaLnBrk="1" latinLnBrk="0" hangingPunct="1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601321" indent="0" algn="l" defTabSz="685862" rtl="0" eaLnBrk="1" latinLnBrk="0" hangingPunct="1">
              <a:lnSpc>
                <a:spcPct val="95000"/>
              </a:lnSpc>
              <a:spcBef>
                <a:spcPts val="630"/>
              </a:spcBef>
              <a:buFont typeface="Arial" pitchFamily="34" charset="0"/>
              <a:buNone/>
              <a:defRPr lang="en-US" sz="11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1886123" indent="-171466" algn="l" defTabSz="6858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54" indent="-171466" algn="l" defTabSz="6858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86" indent="-171466" algn="l" defTabSz="6858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17" indent="-171466" algn="l" defTabSz="6858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D25A00"/>
                </a:solidFill>
              </a:rPr>
              <a:t>What’s New</a:t>
            </a:r>
          </a:p>
          <a:p>
            <a:pPr marL="0" indent="0">
              <a:buNone/>
            </a:pPr>
            <a:r>
              <a:rPr lang="en-US" sz="2400" dirty="0" smtClean="0"/>
              <a:t>Benefits scale as you grow your midmarket business. Together with our Cisco Authorised Distributors, you get more.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635658" y="1573351"/>
            <a:ext cx="3956790" cy="1376561"/>
            <a:chOff x="4667188" y="1573351"/>
            <a:chExt cx="3956790" cy="1376561"/>
          </a:xfrm>
        </p:grpSpPr>
        <p:sp>
          <p:nvSpPr>
            <p:cNvPr id="40" name="Freeform 39"/>
            <p:cNvSpPr/>
            <p:nvPr/>
          </p:nvSpPr>
          <p:spPr>
            <a:xfrm>
              <a:off x="5344478" y="1573351"/>
              <a:ext cx="3279500" cy="637097"/>
            </a:xfrm>
            <a:custGeom>
              <a:avLst/>
              <a:gdLst>
                <a:gd name="connsiteX0" fmla="*/ 0 w 2699878"/>
                <a:gd name="connsiteY0" fmla="*/ 0 h 2366601"/>
                <a:gd name="connsiteX1" fmla="*/ 2699878 w 2699878"/>
                <a:gd name="connsiteY1" fmla="*/ 0 h 2366601"/>
                <a:gd name="connsiteX2" fmla="*/ 2699878 w 2699878"/>
                <a:gd name="connsiteY2" fmla="*/ 2366601 h 2366601"/>
                <a:gd name="connsiteX3" fmla="*/ 0 w 2699878"/>
                <a:gd name="connsiteY3" fmla="*/ 2366601 h 2366601"/>
                <a:gd name="connsiteX4" fmla="*/ 0 w 2699878"/>
                <a:gd name="connsiteY4" fmla="*/ 0 h 23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878" h="2366601">
                  <a:moveTo>
                    <a:pt x="0" y="0"/>
                  </a:moveTo>
                  <a:lnTo>
                    <a:pt x="2699878" y="0"/>
                  </a:lnTo>
                  <a:lnTo>
                    <a:pt x="2699878" y="2366601"/>
                  </a:lnTo>
                  <a:lnTo>
                    <a:pt x="0" y="23666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b" anchorCtr="0">
              <a:sp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kern="1200" dirty="0" smtClean="0">
                  <a:solidFill>
                    <a:srgbClr val="FFFFFF"/>
                  </a:solidFill>
                </a:rPr>
                <a:t>Partner Plus 2014 </a:t>
              </a: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kern="1200" dirty="0" smtClean="0">
                  <a:solidFill>
                    <a:srgbClr val="FFFFFF"/>
                  </a:solidFill>
                </a:rPr>
                <a:t>Expansion</a:t>
              </a:r>
              <a:endParaRPr lang="en-US" sz="1800" b="1" kern="1200" dirty="0">
                <a:solidFill>
                  <a:srgbClr val="FFFFFF"/>
                </a:solidFill>
              </a:endParaRPr>
            </a:p>
          </p:txBody>
        </p:sp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5344478" y="2222782"/>
              <a:ext cx="3017520" cy="727130"/>
            </a:xfrm>
            <a:prstGeom prst="rect">
              <a:avLst/>
            </a:prstGeom>
          </p:spPr>
          <p:txBody>
            <a:bodyPr vert="horz" wrap="square" lIns="68586" tIns="34294" rIns="68586" bIns="34294" rtlCol="0" anchor="b">
              <a:spAutoFit/>
            </a:bodyPr>
            <a:lstStyle>
              <a:defPPr>
                <a:defRPr lang="en-US"/>
              </a:defPPr>
              <a:lvl1pPr indent="0" defTabSz="685862">
                <a:lnSpc>
                  <a:spcPct val="95000"/>
                </a:lnSpc>
                <a:spcBef>
                  <a:spcPts val="1080"/>
                </a:spcBef>
                <a:buClr>
                  <a:srgbClr val="96CA4B"/>
                </a:buClr>
                <a:buSzPct val="90000"/>
                <a:buFont typeface="Arial" pitchFamily="34" charset="0"/>
                <a:buNone/>
                <a:tabLst/>
                <a:defRPr sz="1500" i="1">
                  <a:solidFill>
                    <a:srgbClr val="FFFFFF"/>
                  </a:solidFill>
                  <a:latin typeface="+mj-lt"/>
                </a:defRPr>
              </a:lvl1pPr>
              <a:lvl2pPr marL="304829" indent="0" defTabSz="685862">
                <a:lnSpc>
                  <a:spcPct val="95000"/>
                </a:lnSpc>
                <a:spcBef>
                  <a:spcPts val="630"/>
                </a:spcBef>
                <a:buClr>
                  <a:schemeClr val="tx2"/>
                </a:buClr>
                <a:buFontTx/>
                <a:buNone/>
                <a:tabLst/>
                <a:defRPr sz="1400">
                  <a:solidFill>
                    <a:schemeClr val="bg1"/>
                  </a:solidFill>
                  <a:latin typeface="+mj-lt"/>
                </a:defRPr>
              </a:lvl2pPr>
              <a:lvl3pPr marL="428664" indent="-1191" defTabSz="685862">
                <a:lnSpc>
                  <a:spcPct val="95000"/>
                </a:lnSpc>
                <a:spcBef>
                  <a:spcPts val="630"/>
                </a:spcBef>
                <a:buFont typeface="Arial" pitchFamily="34" charset="0"/>
                <a:buNone/>
                <a:tabLst/>
                <a:defRPr sz="1200">
                  <a:solidFill>
                    <a:schemeClr val="bg1"/>
                  </a:solidFill>
                  <a:latin typeface="+mj-lt"/>
                </a:defRPr>
              </a:lvl3pPr>
              <a:lvl4pPr marL="516778" indent="0" defTabSz="685862">
                <a:lnSpc>
                  <a:spcPct val="95000"/>
                </a:lnSpc>
                <a:spcBef>
                  <a:spcPts val="630"/>
                </a:spcBef>
                <a:buFont typeface="Arial" pitchFamily="34" charset="0"/>
                <a:buNone/>
                <a:tabLst/>
                <a:defRPr sz="1100">
                  <a:solidFill>
                    <a:schemeClr val="bg1"/>
                  </a:solidFill>
                  <a:latin typeface="+mj-lt"/>
                </a:defRPr>
              </a:lvl4pPr>
              <a:lvl5pPr marL="601321" indent="0" defTabSz="685862">
                <a:lnSpc>
                  <a:spcPct val="95000"/>
                </a:lnSpc>
                <a:spcBef>
                  <a:spcPts val="630"/>
                </a:spcBef>
                <a:buFont typeface="Arial" pitchFamily="34" charset="0"/>
                <a:buNone/>
                <a:tabLst/>
                <a:defRPr sz="1100">
                  <a:solidFill>
                    <a:schemeClr val="bg1"/>
                  </a:solidFill>
                  <a:latin typeface="+mj-lt"/>
                </a:defRPr>
              </a:lvl5pPr>
              <a:lvl6pPr marL="1886123" indent="-171466" defTabSz="685862">
                <a:spcBef>
                  <a:spcPct val="20000"/>
                </a:spcBef>
                <a:buFont typeface="Arial" pitchFamily="34" charset="0"/>
                <a:buChar char="•"/>
                <a:defRPr sz="1500"/>
              </a:lvl6pPr>
              <a:lvl7pPr marL="2229054" indent="-171466" defTabSz="685862">
                <a:spcBef>
                  <a:spcPct val="20000"/>
                </a:spcBef>
                <a:buFont typeface="Arial" pitchFamily="34" charset="0"/>
                <a:buChar char="•"/>
                <a:defRPr sz="1500"/>
              </a:lvl7pPr>
              <a:lvl8pPr marL="2571986" indent="-171466" defTabSz="685862">
                <a:spcBef>
                  <a:spcPct val="20000"/>
                </a:spcBef>
                <a:buFont typeface="Arial" pitchFamily="34" charset="0"/>
                <a:buChar char="•"/>
                <a:defRPr sz="1500"/>
              </a:lvl8pPr>
              <a:lvl9pPr marL="2914917" indent="-171466" defTabSz="685862">
                <a:spcBef>
                  <a:spcPct val="20000"/>
                </a:spcBef>
                <a:buFont typeface="Arial" pitchFamily="34" charset="0"/>
                <a:buChar char="•"/>
                <a:defRPr sz="1500"/>
              </a:lvl9pPr>
            </a:lstStyle>
            <a:p>
              <a:r>
                <a:rPr lang="en-US" dirty="0">
                  <a:solidFill>
                    <a:srgbClr val="8FDCE2"/>
                  </a:solidFill>
                </a:rPr>
                <a:t>Increasing Your Potential for Faster Midmarket Growth and Greater </a:t>
              </a:r>
              <a:r>
                <a:rPr lang="en-US" dirty="0" smtClean="0">
                  <a:solidFill>
                    <a:srgbClr val="8FDCE2"/>
                  </a:solidFill>
                </a:rPr>
                <a:t>Business Profitability</a:t>
              </a:r>
              <a:endParaRPr lang="en-US" dirty="0">
                <a:solidFill>
                  <a:srgbClr val="8FDCE2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 flipV="1">
              <a:off x="4667188" y="2197545"/>
              <a:ext cx="3347163" cy="555280"/>
            </a:xfrm>
            <a:custGeom>
              <a:avLst/>
              <a:gdLst>
                <a:gd name="connsiteX0" fmla="*/ 0 w 3299460"/>
                <a:gd name="connsiteY0" fmla="*/ 0 h 495300"/>
                <a:gd name="connsiteX1" fmla="*/ 335280 w 3299460"/>
                <a:gd name="connsiteY1" fmla="*/ 495300 h 495300"/>
                <a:gd name="connsiteX2" fmla="*/ 3299460 w 3299460"/>
                <a:gd name="connsiteY2" fmla="*/ 495300 h 495300"/>
                <a:gd name="connsiteX0" fmla="*/ 0 w 2772459"/>
                <a:gd name="connsiteY0" fmla="*/ 0 h 495300"/>
                <a:gd name="connsiteX1" fmla="*/ 335280 w 2772459"/>
                <a:gd name="connsiteY1" fmla="*/ 495300 h 495300"/>
                <a:gd name="connsiteX2" fmla="*/ 2772459 w 2772459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459" h="495300">
                  <a:moveTo>
                    <a:pt x="0" y="0"/>
                  </a:moveTo>
                  <a:lnTo>
                    <a:pt x="335280" y="495300"/>
                  </a:lnTo>
                  <a:lnTo>
                    <a:pt x="2772459" y="4953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headEnd type="oval" w="lg" len="lg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15755" y="3618271"/>
            <a:ext cx="4434840" cy="1145829"/>
            <a:chOff x="4215755" y="3618271"/>
            <a:chExt cx="4434840" cy="1145829"/>
          </a:xfrm>
        </p:grpSpPr>
        <p:grpSp>
          <p:nvGrpSpPr>
            <p:cNvPr id="18" name="Group 17"/>
            <p:cNvGrpSpPr/>
            <p:nvPr/>
          </p:nvGrpSpPr>
          <p:grpSpPr>
            <a:xfrm>
              <a:off x="4215755" y="3618271"/>
              <a:ext cx="4434840" cy="1145829"/>
              <a:chOff x="4215755" y="3618271"/>
              <a:chExt cx="4434840" cy="1145829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5344478" y="3618271"/>
                <a:ext cx="3065073" cy="637097"/>
              </a:xfrm>
              <a:custGeom>
                <a:avLst/>
                <a:gdLst>
                  <a:gd name="connsiteX0" fmla="*/ 0 w 2699878"/>
                  <a:gd name="connsiteY0" fmla="*/ 0 h 2366601"/>
                  <a:gd name="connsiteX1" fmla="*/ 2699878 w 2699878"/>
                  <a:gd name="connsiteY1" fmla="*/ 0 h 2366601"/>
                  <a:gd name="connsiteX2" fmla="*/ 2699878 w 2699878"/>
                  <a:gd name="connsiteY2" fmla="*/ 2366601 h 2366601"/>
                  <a:gd name="connsiteX3" fmla="*/ 0 w 2699878"/>
                  <a:gd name="connsiteY3" fmla="*/ 2366601 h 2366601"/>
                  <a:gd name="connsiteX4" fmla="*/ 0 w 2699878"/>
                  <a:gd name="connsiteY4" fmla="*/ 0 h 2366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9878" h="2366601">
                    <a:moveTo>
                      <a:pt x="0" y="0"/>
                    </a:moveTo>
                    <a:lnTo>
                      <a:pt x="2699878" y="0"/>
                    </a:lnTo>
                    <a:lnTo>
                      <a:pt x="2699878" y="2366601"/>
                    </a:lnTo>
                    <a:lnTo>
                      <a:pt x="0" y="236660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b" anchorCtr="0">
                <a:sp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1800" b="1" kern="1200" dirty="0" smtClean="0">
                    <a:solidFill>
                      <a:srgbClr val="FFFFFF"/>
                    </a:solidFill>
                  </a:rPr>
                  <a:t>Partner Plus 2013 </a:t>
                </a:r>
              </a:p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1800" b="1" kern="1200" dirty="0" smtClean="0">
                    <a:solidFill>
                      <a:srgbClr val="FFFFFF"/>
                    </a:solidFill>
                  </a:rPr>
                  <a:t>Enhancements</a:t>
                </a:r>
                <a:endParaRPr lang="en-US" sz="1800" b="1" kern="1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4215755" y="4254579"/>
                <a:ext cx="4434840" cy="0"/>
              </a:xfrm>
              <a:custGeom>
                <a:avLst/>
                <a:gdLst>
                  <a:gd name="connsiteX0" fmla="*/ 0 w 2997200"/>
                  <a:gd name="connsiteY0" fmla="*/ 0 h 0"/>
                  <a:gd name="connsiteX1" fmla="*/ 2997200 w 29972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97200">
                    <a:moveTo>
                      <a:pt x="0" y="0"/>
                    </a:moveTo>
                    <a:lnTo>
                      <a:pt x="2997200" y="0"/>
                    </a:lnTo>
                  </a:path>
                </a:pathLst>
              </a:custGeom>
              <a:noFill/>
              <a:ln w="9525">
                <a:solidFill>
                  <a:srgbClr val="FFFFFF"/>
                </a:solidFill>
                <a:headEnd type="oval" w="lg" len="lg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 Placeholder 3"/>
              <p:cNvSpPr txBox="1">
                <a:spLocks/>
              </p:cNvSpPr>
              <p:nvPr/>
            </p:nvSpPr>
            <p:spPr>
              <a:xfrm>
                <a:off x="5344478" y="4256261"/>
                <a:ext cx="2315390" cy="507839"/>
              </a:xfrm>
              <a:prstGeom prst="rect">
                <a:avLst/>
              </a:prstGeom>
            </p:spPr>
            <p:txBody>
              <a:bodyPr vert="horz" wrap="square" lIns="68586" tIns="34294" rIns="68586" bIns="34294" rtlCol="0" anchor="b">
                <a:spAutoFit/>
              </a:bodyPr>
              <a:lstStyle>
                <a:lvl1pPr marL="171466" indent="-171466" algn="l" defTabSz="685862" rtl="0" eaLnBrk="1" latinLnBrk="0" hangingPunct="1">
                  <a:lnSpc>
                    <a:spcPct val="95000"/>
                  </a:lnSpc>
                  <a:spcBef>
                    <a:spcPts val="1080"/>
                  </a:spcBef>
                  <a:buClr>
                    <a:srgbClr val="96CA4B"/>
                  </a:buClr>
                  <a:buSzPct val="90000"/>
                  <a:buFont typeface="Arial" pitchFamily="34" charset="0"/>
                  <a:buChar char="•"/>
                  <a:tabLst/>
                  <a:defRPr lang="en-US" sz="1500" kern="1200" dirty="0" smtClean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304829" indent="0" algn="l" defTabSz="685862" rtl="0" eaLnBrk="1" latinLnBrk="0" hangingPunct="1">
                  <a:lnSpc>
                    <a:spcPct val="95000"/>
                  </a:lnSpc>
                  <a:spcBef>
                    <a:spcPts val="630"/>
                  </a:spcBef>
                  <a:buClr>
                    <a:schemeClr val="tx2"/>
                  </a:buClr>
                  <a:buFontTx/>
                  <a:buNone/>
                  <a:tabLst/>
                  <a:defRPr lang="en-US" sz="1400" kern="1200" dirty="0" smtClean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2pPr>
                <a:lvl3pPr marL="428664" indent="-1191" algn="l" defTabSz="685862" rtl="0" eaLnBrk="1" latinLnBrk="0" hangingPunct="1">
                  <a:lnSpc>
                    <a:spcPct val="95000"/>
                  </a:lnSpc>
                  <a:spcBef>
                    <a:spcPts val="630"/>
                  </a:spcBef>
                  <a:buFont typeface="Arial" pitchFamily="34" charset="0"/>
                  <a:buNone/>
                  <a:tabLst/>
                  <a:defRPr lang="en-US" sz="1200" kern="1200" dirty="0" smtClean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3pPr>
                <a:lvl4pPr marL="516778" indent="0" algn="l" defTabSz="685862" rtl="0" eaLnBrk="1" latinLnBrk="0" hangingPunct="1">
                  <a:lnSpc>
                    <a:spcPct val="95000"/>
                  </a:lnSpc>
                  <a:spcBef>
                    <a:spcPts val="630"/>
                  </a:spcBef>
                  <a:buFont typeface="Arial" pitchFamily="34" charset="0"/>
                  <a:buNone/>
                  <a:tabLst/>
                  <a:defRPr lang="en-US" sz="1100" kern="1200" dirty="0" smtClean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4pPr>
                <a:lvl5pPr marL="601321" indent="0" algn="l" defTabSz="685862" rtl="0" eaLnBrk="1" latinLnBrk="0" hangingPunct="1">
                  <a:lnSpc>
                    <a:spcPct val="95000"/>
                  </a:lnSpc>
                  <a:spcBef>
                    <a:spcPts val="630"/>
                  </a:spcBef>
                  <a:buFont typeface="Arial" pitchFamily="34" charset="0"/>
                  <a:buNone/>
                  <a:tabLst/>
                  <a:defRPr lang="en-US" sz="110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5pPr>
                <a:lvl6pPr marL="1886123" indent="-171466" algn="l" defTabSz="68586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054" indent="-171466" algn="l" defTabSz="68586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986" indent="-171466" algn="l" defTabSz="68586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917" indent="-171466" algn="l" defTabSz="68586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i="1" dirty="0" smtClean="0">
                    <a:solidFill>
                      <a:srgbClr val="8FDCE2"/>
                    </a:solidFill>
                  </a:rPr>
                  <a:t>Accelerating your Cisco  </a:t>
                </a:r>
                <a:br>
                  <a:rPr lang="en-US" i="1" dirty="0" smtClean="0">
                    <a:solidFill>
                      <a:srgbClr val="8FDCE2"/>
                    </a:solidFill>
                  </a:rPr>
                </a:br>
                <a:r>
                  <a:rPr lang="en-US" i="1" dirty="0" smtClean="0">
                    <a:solidFill>
                      <a:srgbClr val="8FDCE2"/>
                    </a:solidFill>
                  </a:rPr>
                  <a:t>Midmarket Business</a:t>
                </a:r>
                <a:endParaRPr lang="en-US" i="1" dirty="0">
                  <a:solidFill>
                    <a:srgbClr val="8FDCE2"/>
                  </a:solidFill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8650595" y="3798614"/>
              <a:ext cx="0" cy="91440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98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6" grpId="0" animBg="1"/>
      <p:bldP spid="26" grpId="1" animBg="1"/>
      <p:bldP spid="33" grpId="0" animBg="1"/>
      <p:bldP spid="32" grpId="0" animBg="1"/>
      <p:bldP spid="32" grpId="1" animBg="1"/>
      <p:bldP spid="4" grpId="0" animBg="1"/>
      <p:bldP spid="4" grpId="1" animBg="1"/>
      <p:bldP spid="44" grpId="0"/>
      <p:bldP spid="44" grpId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2" y="1079966"/>
            <a:ext cx="12188822" cy="3895344"/>
            <a:chOff x="2" y="1079966"/>
            <a:chExt cx="9143999" cy="3895344"/>
          </a:xfrm>
        </p:grpSpPr>
        <p:sp>
          <p:nvSpPr>
            <p:cNvPr id="62" name="Rectangle 61"/>
            <p:cNvSpPr/>
            <p:nvPr/>
          </p:nvSpPr>
          <p:spPr>
            <a:xfrm>
              <a:off x="2" y="1079966"/>
              <a:ext cx="9141618" cy="3895344"/>
            </a:xfrm>
            <a:prstGeom prst="rect">
              <a:avLst/>
            </a:prstGeom>
            <a:gradFill flip="none" rotWithShape="1">
              <a:gsLst>
                <a:gs pos="24000">
                  <a:schemeClr val="tx2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" y="1079966"/>
              <a:ext cx="9143999" cy="114101"/>
            </a:xfrm>
            <a:prstGeom prst="rect">
              <a:avLst/>
            </a:prstGeom>
            <a:gradFill>
              <a:gsLst>
                <a:gs pos="0">
                  <a:srgbClr val="000000">
                    <a:alpha val="3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1"/>
              <a:endParaRPr lang="en-US" sz="1400" dirty="0">
                <a:gradFill>
                  <a:gsLst>
                    <a:gs pos="0">
                      <a:srgbClr val="000000"/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1"/>
                </a:gradFill>
                <a:latin typeface="Arial"/>
              </a:endParaRPr>
            </a:p>
          </p:txBody>
        </p:sp>
      </p:grpSp>
      <p:sp useBgFill="1">
        <p:nvSpPr>
          <p:cNvPr id="77" name="Rectangle 76"/>
          <p:cNvSpPr/>
          <p:nvPr/>
        </p:nvSpPr>
        <p:spPr>
          <a:xfrm>
            <a:off x="-90763" y="6270685"/>
            <a:ext cx="10511113" cy="256614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4144" y="1293248"/>
            <a:ext cx="8235950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itle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smtClean="0"/>
              <a:t>The Keys to Faster Growth and Profitability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948134" y="3275923"/>
            <a:ext cx="1289278" cy="1289274"/>
            <a:chOff x="1053154" y="1211810"/>
            <a:chExt cx="417445" cy="417444"/>
          </a:xfrm>
        </p:grpSpPr>
        <p:grpSp>
          <p:nvGrpSpPr>
            <p:cNvPr id="85" name="Group 84"/>
            <p:cNvGrpSpPr/>
            <p:nvPr/>
          </p:nvGrpSpPr>
          <p:grpSpPr>
            <a:xfrm>
              <a:off x="1053154" y="1211810"/>
              <a:ext cx="417445" cy="417444"/>
              <a:chOff x="7948316" y="976215"/>
              <a:chExt cx="803647" cy="803645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rgbClr val="F37C20">
                      <a:lumMod val="75000"/>
                      <a:shade val="30000"/>
                      <a:satMod val="115000"/>
                    </a:srgbClr>
                  </a:gs>
                  <a:gs pos="50000">
                    <a:srgbClr val="F37C20">
                      <a:lumMod val="75000"/>
                      <a:shade val="67500"/>
                      <a:satMod val="115000"/>
                    </a:srgbClr>
                  </a:gs>
                  <a:gs pos="100000">
                    <a:srgbClr val="F37C20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</a:gradFill>
              <a:ln w="9525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67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158783" y="1330331"/>
              <a:ext cx="205947" cy="180399"/>
              <a:chOff x="1158783" y="1330331"/>
              <a:chExt cx="205947" cy="180399"/>
            </a:xfrm>
          </p:grpSpPr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1213754" y="1456532"/>
                <a:ext cx="18582" cy="54197"/>
              </a:xfrm>
              <a:custGeom>
                <a:avLst/>
                <a:gdLst>
                  <a:gd name="T0" fmla="*/ 0 w 167"/>
                  <a:gd name="T1" fmla="*/ 496 h 496"/>
                  <a:gd name="T2" fmla="*/ 167 w 167"/>
                  <a:gd name="T3" fmla="*/ 496 h 496"/>
                  <a:gd name="T4" fmla="*/ 167 w 167"/>
                  <a:gd name="T5" fmla="*/ 0 h 496"/>
                  <a:gd name="T6" fmla="*/ 0 w 167"/>
                  <a:gd name="T7" fmla="*/ 167 h 496"/>
                  <a:gd name="T8" fmla="*/ 0 w 167"/>
                  <a:gd name="T9" fmla="*/ 496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496">
                    <a:moveTo>
                      <a:pt x="0" y="496"/>
                    </a:moveTo>
                    <a:lnTo>
                      <a:pt x="167" y="496"/>
                    </a:lnTo>
                    <a:lnTo>
                      <a:pt x="167" y="0"/>
                    </a:lnTo>
                    <a:lnTo>
                      <a:pt x="0" y="167"/>
                    </a:lnTo>
                    <a:lnTo>
                      <a:pt x="0" y="49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1295049" y="1425563"/>
                <a:ext cx="18582" cy="85167"/>
              </a:xfrm>
              <a:custGeom>
                <a:avLst/>
                <a:gdLst>
                  <a:gd name="T0" fmla="*/ 0 w 167"/>
                  <a:gd name="T1" fmla="*/ 771 h 771"/>
                  <a:gd name="T2" fmla="*/ 167 w 167"/>
                  <a:gd name="T3" fmla="*/ 771 h 771"/>
                  <a:gd name="T4" fmla="*/ 167 w 167"/>
                  <a:gd name="T5" fmla="*/ 0 h 771"/>
                  <a:gd name="T6" fmla="*/ 0 w 167"/>
                  <a:gd name="T7" fmla="*/ 168 h 771"/>
                  <a:gd name="T8" fmla="*/ 0 w 167"/>
                  <a:gd name="T9" fmla="*/ 771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771">
                    <a:moveTo>
                      <a:pt x="0" y="771"/>
                    </a:moveTo>
                    <a:lnTo>
                      <a:pt x="167" y="771"/>
                    </a:lnTo>
                    <a:lnTo>
                      <a:pt x="167" y="0"/>
                    </a:lnTo>
                    <a:lnTo>
                      <a:pt x="0" y="168"/>
                    </a:lnTo>
                    <a:lnTo>
                      <a:pt x="0" y="77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1322147" y="1400013"/>
                <a:ext cx="17033" cy="110717"/>
              </a:xfrm>
              <a:custGeom>
                <a:avLst/>
                <a:gdLst>
                  <a:gd name="T0" fmla="*/ 0 w 156"/>
                  <a:gd name="T1" fmla="*/ 1004 h 1004"/>
                  <a:gd name="T2" fmla="*/ 156 w 156"/>
                  <a:gd name="T3" fmla="*/ 1004 h 1004"/>
                  <a:gd name="T4" fmla="*/ 156 w 156"/>
                  <a:gd name="T5" fmla="*/ 0 h 1004"/>
                  <a:gd name="T6" fmla="*/ 0 w 156"/>
                  <a:gd name="T7" fmla="*/ 155 h 1004"/>
                  <a:gd name="T8" fmla="*/ 0 w 156"/>
                  <a:gd name="T9" fmla="*/ 1004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04">
                    <a:moveTo>
                      <a:pt x="0" y="1004"/>
                    </a:moveTo>
                    <a:lnTo>
                      <a:pt x="156" y="1004"/>
                    </a:lnTo>
                    <a:lnTo>
                      <a:pt x="156" y="0"/>
                    </a:lnTo>
                    <a:lnTo>
                      <a:pt x="0" y="155"/>
                    </a:lnTo>
                    <a:lnTo>
                      <a:pt x="0" y="100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>
                <a:off x="1267950" y="1452661"/>
                <a:ext cx="18582" cy="58069"/>
              </a:xfrm>
              <a:custGeom>
                <a:avLst/>
                <a:gdLst>
                  <a:gd name="T0" fmla="*/ 0 w 168"/>
                  <a:gd name="T1" fmla="*/ 167 h 525"/>
                  <a:gd name="T2" fmla="*/ 0 w 168"/>
                  <a:gd name="T3" fmla="*/ 525 h 525"/>
                  <a:gd name="T4" fmla="*/ 168 w 168"/>
                  <a:gd name="T5" fmla="*/ 525 h 525"/>
                  <a:gd name="T6" fmla="*/ 168 w 168"/>
                  <a:gd name="T7" fmla="*/ 0 h 525"/>
                  <a:gd name="T8" fmla="*/ 34 w 168"/>
                  <a:gd name="T9" fmla="*/ 134 h 525"/>
                  <a:gd name="T10" fmla="*/ 0 w 168"/>
                  <a:gd name="T11" fmla="*/ 167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525">
                    <a:moveTo>
                      <a:pt x="0" y="167"/>
                    </a:moveTo>
                    <a:lnTo>
                      <a:pt x="0" y="525"/>
                    </a:lnTo>
                    <a:lnTo>
                      <a:pt x="168" y="525"/>
                    </a:lnTo>
                    <a:lnTo>
                      <a:pt x="168" y="0"/>
                    </a:lnTo>
                    <a:lnTo>
                      <a:pt x="34" y="134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1240852" y="1454984"/>
                <a:ext cx="18582" cy="55746"/>
              </a:xfrm>
              <a:custGeom>
                <a:avLst/>
                <a:gdLst>
                  <a:gd name="T0" fmla="*/ 0 w 167"/>
                  <a:gd name="T1" fmla="*/ 0 h 505"/>
                  <a:gd name="T2" fmla="*/ 0 w 167"/>
                  <a:gd name="T3" fmla="*/ 505 h 505"/>
                  <a:gd name="T4" fmla="*/ 167 w 167"/>
                  <a:gd name="T5" fmla="*/ 505 h 505"/>
                  <a:gd name="T6" fmla="*/ 167 w 167"/>
                  <a:gd name="T7" fmla="*/ 169 h 505"/>
                  <a:gd name="T8" fmla="*/ 114 w 167"/>
                  <a:gd name="T9" fmla="*/ 114 h 505"/>
                  <a:gd name="T10" fmla="*/ 0 w 167"/>
                  <a:gd name="T1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67" y="505"/>
                    </a:lnTo>
                    <a:lnTo>
                      <a:pt x="167" y="169"/>
                    </a:lnTo>
                    <a:lnTo>
                      <a:pt x="114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1184333" y="1483631"/>
                <a:ext cx="20905" cy="27099"/>
              </a:xfrm>
              <a:custGeom>
                <a:avLst/>
                <a:gdLst>
                  <a:gd name="T0" fmla="*/ 0 w 188"/>
                  <a:gd name="T1" fmla="*/ 188 h 251"/>
                  <a:gd name="T2" fmla="*/ 0 w 188"/>
                  <a:gd name="T3" fmla="*/ 251 h 251"/>
                  <a:gd name="T4" fmla="*/ 188 w 188"/>
                  <a:gd name="T5" fmla="*/ 251 h 251"/>
                  <a:gd name="T6" fmla="*/ 188 w 188"/>
                  <a:gd name="T7" fmla="*/ 0 h 251"/>
                  <a:gd name="T8" fmla="*/ 83 w 188"/>
                  <a:gd name="T9" fmla="*/ 104 h 251"/>
                  <a:gd name="T10" fmla="*/ 0 w 188"/>
                  <a:gd name="T11" fmla="*/ 188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51">
                    <a:moveTo>
                      <a:pt x="0" y="188"/>
                    </a:moveTo>
                    <a:lnTo>
                      <a:pt x="0" y="251"/>
                    </a:lnTo>
                    <a:lnTo>
                      <a:pt x="188" y="251"/>
                    </a:lnTo>
                    <a:lnTo>
                      <a:pt x="188" y="0"/>
                    </a:lnTo>
                    <a:lnTo>
                      <a:pt x="83" y="104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1158783" y="1330331"/>
                <a:ext cx="205947" cy="155623"/>
              </a:xfrm>
              <a:custGeom>
                <a:avLst/>
                <a:gdLst>
                  <a:gd name="T0" fmla="*/ 1785 w 1865"/>
                  <a:gd name="T1" fmla="*/ 0 h 1405"/>
                  <a:gd name="T2" fmla="*/ 1174 w 1865"/>
                  <a:gd name="T3" fmla="*/ 0 h 1405"/>
                  <a:gd name="T4" fmla="*/ 1406 w 1865"/>
                  <a:gd name="T5" fmla="*/ 231 h 1405"/>
                  <a:gd name="T6" fmla="*/ 1323 w 1865"/>
                  <a:gd name="T7" fmla="*/ 314 h 1405"/>
                  <a:gd name="T8" fmla="*/ 938 w 1865"/>
                  <a:gd name="T9" fmla="*/ 698 h 1405"/>
                  <a:gd name="T10" fmla="*/ 707 w 1865"/>
                  <a:gd name="T11" fmla="*/ 467 h 1405"/>
                  <a:gd name="T12" fmla="*/ 0 w 1865"/>
                  <a:gd name="T13" fmla="*/ 1174 h 1405"/>
                  <a:gd name="T14" fmla="*/ 231 w 1865"/>
                  <a:gd name="T15" fmla="*/ 1405 h 1405"/>
                  <a:gd name="T16" fmla="*/ 707 w 1865"/>
                  <a:gd name="T17" fmla="*/ 929 h 1405"/>
                  <a:gd name="T18" fmla="*/ 938 w 1865"/>
                  <a:gd name="T19" fmla="*/ 1160 h 1405"/>
                  <a:gd name="T20" fmla="*/ 1636 w 1865"/>
                  <a:gd name="T21" fmla="*/ 463 h 1405"/>
                  <a:gd name="T22" fmla="*/ 1865 w 1865"/>
                  <a:gd name="T23" fmla="*/ 690 h 1405"/>
                  <a:gd name="T24" fmla="*/ 1865 w 1865"/>
                  <a:gd name="T25" fmla="*/ 76 h 1405"/>
                  <a:gd name="T26" fmla="*/ 1865 w 1865"/>
                  <a:gd name="T27" fmla="*/ 76 h 1405"/>
                  <a:gd name="T28" fmla="*/ 1864 w 1865"/>
                  <a:gd name="T29" fmla="*/ 69 h 1405"/>
                  <a:gd name="T30" fmla="*/ 1863 w 1865"/>
                  <a:gd name="T31" fmla="*/ 61 h 1405"/>
                  <a:gd name="T32" fmla="*/ 1861 w 1865"/>
                  <a:gd name="T33" fmla="*/ 54 h 1405"/>
                  <a:gd name="T34" fmla="*/ 1858 w 1865"/>
                  <a:gd name="T35" fmla="*/ 47 h 1405"/>
                  <a:gd name="T36" fmla="*/ 1855 w 1865"/>
                  <a:gd name="T37" fmla="*/ 40 h 1405"/>
                  <a:gd name="T38" fmla="*/ 1851 w 1865"/>
                  <a:gd name="T39" fmla="*/ 34 h 1405"/>
                  <a:gd name="T40" fmla="*/ 1846 w 1865"/>
                  <a:gd name="T41" fmla="*/ 28 h 1405"/>
                  <a:gd name="T42" fmla="*/ 1841 w 1865"/>
                  <a:gd name="T43" fmla="*/ 23 h 1405"/>
                  <a:gd name="T44" fmla="*/ 1835 w 1865"/>
                  <a:gd name="T45" fmla="*/ 17 h 1405"/>
                  <a:gd name="T46" fmla="*/ 1828 w 1865"/>
                  <a:gd name="T47" fmla="*/ 13 h 1405"/>
                  <a:gd name="T48" fmla="*/ 1821 w 1865"/>
                  <a:gd name="T49" fmla="*/ 9 h 1405"/>
                  <a:gd name="T50" fmla="*/ 1815 w 1865"/>
                  <a:gd name="T51" fmla="*/ 6 h 1405"/>
                  <a:gd name="T52" fmla="*/ 1808 w 1865"/>
                  <a:gd name="T53" fmla="*/ 3 h 1405"/>
                  <a:gd name="T54" fmla="*/ 1800 w 1865"/>
                  <a:gd name="T55" fmla="*/ 1 h 1405"/>
                  <a:gd name="T56" fmla="*/ 1792 w 1865"/>
                  <a:gd name="T57" fmla="*/ 0 h 1405"/>
                  <a:gd name="T58" fmla="*/ 1785 w 1865"/>
                  <a:gd name="T59" fmla="*/ 0 h 1405"/>
                  <a:gd name="T60" fmla="*/ 1785 w 1865"/>
                  <a:gd name="T61" fmla="*/ 0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65" h="1405">
                    <a:moveTo>
                      <a:pt x="1785" y="0"/>
                    </a:moveTo>
                    <a:lnTo>
                      <a:pt x="1174" y="0"/>
                    </a:lnTo>
                    <a:lnTo>
                      <a:pt x="1406" y="231"/>
                    </a:lnTo>
                    <a:lnTo>
                      <a:pt x="1323" y="314"/>
                    </a:lnTo>
                    <a:lnTo>
                      <a:pt x="938" y="698"/>
                    </a:lnTo>
                    <a:lnTo>
                      <a:pt x="707" y="467"/>
                    </a:lnTo>
                    <a:lnTo>
                      <a:pt x="0" y="1174"/>
                    </a:lnTo>
                    <a:lnTo>
                      <a:pt x="231" y="1405"/>
                    </a:lnTo>
                    <a:lnTo>
                      <a:pt x="707" y="929"/>
                    </a:lnTo>
                    <a:lnTo>
                      <a:pt x="938" y="1160"/>
                    </a:lnTo>
                    <a:lnTo>
                      <a:pt x="1636" y="463"/>
                    </a:lnTo>
                    <a:lnTo>
                      <a:pt x="1865" y="690"/>
                    </a:lnTo>
                    <a:lnTo>
                      <a:pt x="1865" y="76"/>
                    </a:lnTo>
                    <a:lnTo>
                      <a:pt x="1865" y="76"/>
                    </a:lnTo>
                    <a:lnTo>
                      <a:pt x="1864" y="69"/>
                    </a:lnTo>
                    <a:lnTo>
                      <a:pt x="1863" y="61"/>
                    </a:lnTo>
                    <a:lnTo>
                      <a:pt x="1861" y="54"/>
                    </a:lnTo>
                    <a:lnTo>
                      <a:pt x="1858" y="47"/>
                    </a:lnTo>
                    <a:lnTo>
                      <a:pt x="1855" y="40"/>
                    </a:lnTo>
                    <a:lnTo>
                      <a:pt x="1851" y="34"/>
                    </a:lnTo>
                    <a:lnTo>
                      <a:pt x="1846" y="28"/>
                    </a:lnTo>
                    <a:lnTo>
                      <a:pt x="1841" y="23"/>
                    </a:lnTo>
                    <a:lnTo>
                      <a:pt x="1835" y="17"/>
                    </a:lnTo>
                    <a:lnTo>
                      <a:pt x="1828" y="13"/>
                    </a:lnTo>
                    <a:lnTo>
                      <a:pt x="1821" y="9"/>
                    </a:lnTo>
                    <a:lnTo>
                      <a:pt x="1815" y="6"/>
                    </a:lnTo>
                    <a:lnTo>
                      <a:pt x="1808" y="3"/>
                    </a:lnTo>
                    <a:lnTo>
                      <a:pt x="1800" y="1"/>
                    </a:lnTo>
                    <a:lnTo>
                      <a:pt x="1792" y="0"/>
                    </a:lnTo>
                    <a:lnTo>
                      <a:pt x="1785" y="0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8225183" y="3320396"/>
            <a:ext cx="403831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Get your share 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of the midmarket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078" name="Group 2077"/>
          <p:cNvGrpSpPr/>
          <p:nvPr/>
        </p:nvGrpSpPr>
        <p:grpSpPr>
          <a:xfrm>
            <a:off x="2370253" y="3588476"/>
            <a:ext cx="664171" cy="664169"/>
            <a:chOff x="2370253" y="3589070"/>
            <a:chExt cx="664171" cy="664169"/>
          </a:xfrm>
        </p:grpSpPr>
        <p:grpSp>
          <p:nvGrpSpPr>
            <p:cNvPr id="99" name="Group 98"/>
            <p:cNvGrpSpPr/>
            <p:nvPr/>
          </p:nvGrpSpPr>
          <p:grpSpPr>
            <a:xfrm>
              <a:off x="2370253" y="3589070"/>
              <a:ext cx="664171" cy="664169"/>
              <a:chOff x="7948316" y="1797153"/>
              <a:chExt cx="803647" cy="803645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09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>
                <a:gsLst>
                  <a:gs pos="97917">
                    <a:srgbClr val="272848">
                      <a:lumMod val="78000"/>
                      <a:lumOff val="22000"/>
                    </a:srgbClr>
                  </a:gs>
                  <a:gs pos="54000">
                    <a:srgbClr val="272848">
                      <a:lumMod val="60000"/>
                      <a:lumOff val="40000"/>
                    </a:srgbClr>
                  </a:gs>
                  <a:gs pos="0">
                    <a:srgbClr val="272848">
                      <a:lumMod val="40000"/>
                      <a:lumOff val="60000"/>
                    </a:srgb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sp>
          <p:nvSpPr>
            <p:cNvPr id="2060" name="Freeform 13"/>
            <p:cNvSpPr>
              <a:spLocks noChangeAspect="1" noEditPoints="1"/>
            </p:cNvSpPr>
            <p:nvPr/>
          </p:nvSpPr>
          <p:spPr bwMode="auto">
            <a:xfrm>
              <a:off x="2504601" y="3814651"/>
              <a:ext cx="394186" cy="284472"/>
            </a:xfrm>
            <a:custGeom>
              <a:avLst/>
              <a:gdLst>
                <a:gd name="T0" fmla="*/ 1188 w 1188"/>
                <a:gd name="T1" fmla="*/ 265 h 857"/>
                <a:gd name="T2" fmla="*/ 1188 w 1188"/>
                <a:gd name="T3" fmla="*/ 259 h 857"/>
                <a:gd name="T4" fmla="*/ 1186 w 1188"/>
                <a:gd name="T5" fmla="*/ 252 h 857"/>
                <a:gd name="T6" fmla="*/ 1184 w 1188"/>
                <a:gd name="T7" fmla="*/ 248 h 857"/>
                <a:gd name="T8" fmla="*/ 1180 w 1188"/>
                <a:gd name="T9" fmla="*/ 243 h 857"/>
                <a:gd name="T10" fmla="*/ 946 w 1188"/>
                <a:gd name="T11" fmla="*/ 9 h 857"/>
                <a:gd name="T12" fmla="*/ 695 w 1188"/>
                <a:gd name="T13" fmla="*/ 0 h 857"/>
                <a:gd name="T14" fmla="*/ 494 w 1188"/>
                <a:gd name="T15" fmla="*/ 0 h 857"/>
                <a:gd name="T16" fmla="*/ 263 w 1188"/>
                <a:gd name="T17" fmla="*/ 0 h 857"/>
                <a:gd name="T18" fmla="*/ 242 w 1188"/>
                <a:gd name="T19" fmla="*/ 9 h 857"/>
                <a:gd name="T20" fmla="*/ 8 w 1188"/>
                <a:gd name="T21" fmla="*/ 243 h 857"/>
                <a:gd name="T22" fmla="*/ 4 w 1188"/>
                <a:gd name="T23" fmla="*/ 248 h 857"/>
                <a:gd name="T24" fmla="*/ 2 w 1188"/>
                <a:gd name="T25" fmla="*/ 252 h 857"/>
                <a:gd name="T26" fmla="*/ 1 w 1188"/>
                <a:gd name="T27" fmla="*/ 259 h 857"/>
                <a:gd name="T28" fmla="*/ 0 w 1188"/>
                <a:gd name="T29" fmla="*/ 265 h 857"/>
                <a:gd name="T30" fmla="*/ 2 w 1188"/>
                <a:gd name="T31" fmla="*/ 272 h 857"/>
                <a:gd name="T32" fmla="*/ 3 w 1188"/>
                <a:gd name="T33" fmla="*/ 276 h 857"/>
                <a:gd name="T34" fmla="*/ 7 w 1188"/>
                <a:gd name="T35" fmla="*/ 281 h 857"/>
                <a:gd name="T36" fmla="*/ 573 w 1188"/>
                <a:gd name="T37" fmla="*/ 848 h 857"/>
                <a:gd name="T38" fmla="*/ 576 w 1188"/>
                <a:gd name="T39" fmla="*/ 851 h 857"/>
                <a:gd name="T40" fmla="*/ 581 w 1188"/>
                <a:gd name="T41" fmla="*/ 854 h 857"/>
                <a:gd name="T42" fmla="*/ 586 w 1188"/>
                <a:gd name="T43" fmla="*/ 856 h 857"/>
                <a:gd name="T44" fmla="*/ 594 w 1188"/>
                <a:gd name="T45" fmla="*/ 857 h 857"/>
                <a:gd name="T46" fmla="*/ 594 w 1188"/>
                <a:gd name="T47" fmla="*/ 857 h 857"/>
                <a:gd name="T48" fmla="*/ 599 w 1188"/>
                <a:gd name="T49" fmla="*/ 857 h 857"/>
                <a:gd name="T50" fmla="*/ 607 w 1188"/>
                <a:gd name="T51" fmla="*/ 854 h 857"/>
                <a:gd name="T52" fmla="*/ 611 w 1188"/>
                <a:gd name="T53" fmla="*/ 852 h 857"/>
                <a:gd name="T54" fmla="*/ 615 w 1188"/>
                <a:gd name="T55" fmla="*/ 848 h 857"/>
                <a:gd name="T56" fmla="*/ 1180 w 1188"/>
                <a:gd name="T57" fmla="*/ 283 h 857"/>
                <a:gd name="T58" fmla="*/ 1184 w 1188"/>
                <a:gd name="T59" fmla="*/ 278 h 857"/>
                <a:gd name="T60" fmla="*/ 1186 w 1188"/>
                <a:gd name="T61" fmla="*/ 274 h 857"/>
                <a:gd name="T62" fmla="*/ 1086 w 1188"/>
                <a:gd name="T63" fmla="*/ 233 h 857"/>
                <a:gd name="T64" fmla="*/ 1086 w 1188"/>
                <a:gd name="T65" fmla="*/ 233 h 857"/>
                <a:gd name="T66" fmla="*/ 793 w 1188"/>
                <a:gd name="T67" fmla="*/ 293 h 857"/>
                <a:gd name="T68" fmla="*/ 784 w 1188"/>
                <a:gd name="T69" fmla="*/ 233 h 857"/>
                <a:gd name="T70" fmla="*/ 678 w 1188"/>
                <a:gd name="T71" fmla="*/ 60 h 857"/>
                <a:gd name="T72" fmla="*/ 749 w 1188"/>
                <a:gd name="T73" fmla="*/ 60 h 857"/>
                <a:gd name="T74" fmla="*/ 306 w 1188"/>
                <a:gd name="T75" fmla="*/ 60 h 857"/>
                <a:gd name="T76" fmla="*/ 251 w 1188"/>
                <a:gd name="T77" fmla="*/ 85 h 857"/>
                <a:gd name="T78" fmla="*/ 251 w 1188"/>
                <a:gd name="T79" fmla="*/ 85 h 857"/>
                <a:gd name="T80" fmla="*/ 504 w 1188"/>
                <a:gd name="T81" fmla="*/ 694 h 857"/>
                <a:gd name="T82" fmla="*/ 858 w 1188"/>
                <a:gd name="T83" fmla="*/ 293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8" h="857">
                  <a:moveTo>
                    <a:pt x="1187" y="270"/>
                  </a:moveTo>
                  <a:cubicBezTo>
                    <a:pt x="1188" y="269"/>
                    <a:pt x="1188" y="268"/>
                    <a:pt x="1188" y="267"/>
                  </a:cubicBezTo>
                  <a:cubicBezTo>
                    <a:pt x="1188" y="267"/>
                    <a:pt x="1188" y="266"/>
                    <a:pt x="1188" y="265"/>
                  </a:cubicBezTo>
                  <a:cubicBezTo>
                    <a:pt x="1188" y="264"/>
                    <a:pt x="1188" y="264"/>
                    <a:pt x="1188" y="263"/>
                  </a:cubicBezTo>
                  <a:cubicBezTo>
                    <a:pt x="1188" y="262"/>
                    <a:pt x="1188" y="262"/>
                    <a:pt x="1188" y="261"/>
                  </a:cubicBezTo>
                  <a:cubicBezTo>
                    <a:pt x="1188" y="260"/>
                    <a:pt x="1188" y="259"/>
                    <a:pt x="1188" y="259"/>
                  </a:cubicBezTo>
                  <a:cubicBezTo>
                    <a:pt x="1188" y="258"/>
                    <a:pt x="1188" y="257"/>
                    <a:pt x="1187" y="256"/>
                  </a:cubicBezTo>
                  <a:cubicBezTo>
                    <a:pt x="1187" y="256"/>
                    <a:pt x="1187" y="255"/>
                    <a:pt x="1187" y="254"/>
                  </a:cubicBezTo>
                  <a:cubicBezTo>
                    <a:pt x="1187" y="254"/>
                    <a:pt x="1186" y="253"/>
                    <a:pt x="1186" y="252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6" y="251"/>
                    <a:pt x="1185" y="251"/>
                    <a:pt x="1185" y="250"/>
                  </a:cubicBezTo>
                  <a:cubicBezTo>
                    <a:pt x="1185" y="250"/>
                    <a:pt x="1185" y="249"/>
                    <a:pt x="1184" y="248"/>
                  </a:cubicBezTo>
                  <a:cubicBezTo>
                    <a:pt x="1184" y="248"/>
                    <a:pt x="1183" y="247"/>
                    <a:pt x="1183" y="246"/>
                  </a:cubicBezTo>
                  <a:cubicBezTo>
                    <a:pt x="1183" y="246"/>
                    <a:pt x="1182" y="245"/>
                    <a:pt x="1182" y="245"/>
                  </a:cubicBezTo>
                  <a:cubicBezTo>
                    <a:pt x="1181" y="244"/>
                    <a:pt x="1181" y="243"/>
                    <a:pt x="1180" y="243"/>
                  </a:cubicBezTo>
                  <a:cubicBezTo>
                    <a:pt x="1180" y="242"/>
                    <a:pt x="1180" y="242"/>
                    <a:pt x="1179" y="242"/>
                  </a:cubicBezTo>
                  <a:cubicBezTo>
                    <a:pt x="946" y="9"/>
                    <a:pt x="946" y="9"/>
                    <a:pt x="946" y="9"/>
                  </a:cubicBezTo>
                  <a:cubicBezTo>
                    <a:pt x="946" y="9"/>
                    <a:pt x="946" y="9"/>
                    <a:pt x="946" y="9"/>
                  </a:cubicBezTo>
                  <a:cubicBezTo>
                    <a:pt x="946" y="8"/>
                    <a:pt x="946" y="8"/>
                    <a:pt x="946" y="8"/>
                  </a:cubicBezTo>
                  <a:cubicBezTo>
                    <a:pt x="940" y="3"/>
                    <a:pt x="933" y="0"/>
                    <a:pt x="92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94" y="0"/>
                    <a:pt x="493" y="0"/>
                    <a:pt x="493" y="0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55" y="0"/>
                    <a:pt x="248" y="3"/>
                    <a:pt x="242" y="9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9" y="242"/>
                    <a:pt x="9" y="242"/>
                    <a:pt x="9" y="242"/>
                  </a:cubicBezTo>
                  <a:cubicBezTo>
                    <a:pt x="9" y="242"/>
                    <a:pt x="8" y="242"/>
                    <a:pt x="8" y="243"/>
                  </a:cubicBezTo>
                  <a:cubicBezTo>
                    <a:pt x="8" y="243"/>
                    <a:pt x="7" y="244"/>
                    <a:pt x="7" y="245"/>
                  </a:cubicBezTo>
                  <a:cubicBezTo>
                    <a:pt x="6" y="245"/>
                    <a:pt x="6" y="246"/>
                    <a:pt x="5" y="246"/>
                  </a:cubicBezTo>
                  <a:cubicBezTo>
                    <a:pt x="5" y="247"/>
                    <a:pt x="5" y="248"/>
                    <a:pt x="4" y="248"/>
                  </a:cubicBezTo>
                  <a:cubicBezTo>
                    <a:pt x="4" y="249"/>
                    <a:pt x="3" y="250"/>
                    <a:pt x="3" y="250"/>
                  </a:cubicBezTo>
                  <a:cubicBezTo>
                    <a:pt x="3" y="251"/>
                    <a:pt x="3" y="251"/>
                    <a:pt x="2" y="252"/>
                  </a:cubicBezTo>
                  <a:cubicBezTo>
                    <a:pt x="2" y="252"/>
                    <a:pt x="2" y="252"/>
                    <a:pt x="2" y="252"/>
                  </a:cubicBezTo>
                  <a:cubicBezTo>
                    <a:pt x="2" y="253"/>
                    <a:pt x="2" y="254"/>
                    <a:pt x="2" y="254"/>
                  </a:cubicBezTo>
                  <a:cubicBezTo>
                    <a:pt x="1" y="255"/>
                    <a:pt x="1" y="256"/>
                    <a:pt x="1" y="256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0" y="259"/>
                    <a:pt x="0" y="260"/>
                    <a:pt x="0" y="261"/>
                  </a:cubicBezTo>
                  <a:cubicBezTo>
                    <a:pt x="0" y="262"/>
                    <a:pt x="0" y="262"/>
                    <a:pt x="0" y="263"/>
                  </a:cubicBezTo>
                  <a:cubicBezTo>
                    <a:pt x="0" y="264"/>
                    <a:pt x="0" y="264"/>
                    <a:pt x="0" y="265"/>
                  </a:cubicBezTo>
                  <a:cubicBezTo>
                    <a:pt x="0" y="266"/>
                    <a:pt x="0" y="267"/>
                    <a:pt x="1" y="267"/>
                  </a:cubicBezTo>
                  <a:cubicBezTo>
                    <a:pt x="1" y="268"/>
                    <a:pt x="1" y="269"/>
                    <a:pt x="1" y="270"/>
                  </a:cubicBezTo>
                  <a:cubicBezTo>
                    <a:pt x="1" y="270"/>
                    <a:pt x="1" y="271"/>
                    <a:pt x="2" y="272"/>
                  </a:cubicBezTo>
                  <a:cubicBezTo>
                    <a:pt x="2" y="272"/>
                    <a:pt x="2" y="273"/>
                    <a:pt x="2" y="274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3" y="275"/>
                    <a:pt x="3" y="275"/>
                    <a:pt x="3" y="276"/>
                  </a:cubicBezTo>
                  <a:cubicBezTo>
                    <a:pt x="3" y="276"/>
                    <a:pt x="4" y="277"/>
                    <a:pt x="4" y="278"/>
                  </a:cubicBezTo>
                  <a:cubicBezTo>
                    <a:pt x="5" y="278"/>
                    <a:pt x="5" y="279"/>
                    <a:pt x="5" y="280"/>
                  </a:cubicBezTo>
                  <a:cubicBezTo>
                    <a:pt x="6" y="280"/>
                    <a:pt x="6" y="281"/>
                    <a:pt x="7" y="281"/>
                  </a:cubicBezTo>
                  <a:cubicBezTo>
                    <a:pt x="7" y="282"/>
                    <a:pt x="8" y="283"/>
                    <a:pt x="8" y="283"/>
                  </a:cubicBezTo>
                  <a:cubicBezTo>
                    <a:pt x="8" y="284"/>
                    <a:pt x="9" y="284"/>
                    <a:pt x="9" y="284"/>
                  </a:cubicBezTo>
                  <a:cubicBezTo>
                    <a:pt x="573" y="848"/>
                    <a:pt x="573" y="848"/>
                    <a:pt x="573" y="848"/>
                  </a:cubicBezTo>
                  <a:cubicBezTo>
                    <a:pt x="573" y="848"/>
                    <a:pt x="573" y="848"/>
                    <a:pt x="573" y="848"/>
                  </a:cubicBezTo>
                  <a:cubicBezTo>
                    <a:pt x="574" y="849"/>
                    <a:pt x="574" y="850"/>
                    <a:pt x="575" y="850"/>
                  </a:cubicBezTo>
                  <a:cubicBezTo>
                    <a:pt x="575" y="850"/>
                    <a:pt x="576" y="850"/>
                    <a:pt x="576" y="851"/>
                  </a:cubicBezTo>
                  <a:cubicBezTo>
                    <a:pt x="576" y="851"/>
                    <a:pt x="577" y="851"/>
                    <a:pt x="577" y="852"/>
                  </a:cubicBezTo>
                  <a:cubicBezTo>
                    <a:pt x="577" y="852"/>
                    <a:pt x="577" y="852"/>
                    <a:pt x="577" y="852"/>
                  </a:cubicBezTo>
                  <a:cubicBezTo>
                    <a:pt x="579" y="853"/>
                    <a:pt x="580" y="853"/>
                    <a:pt x="581" y="854"/>
                  </a:cubicBezTo>
                  <a:cubicBezTo>
                    <a:pt x="581" y="854"/>
                    <a:pt x="581" y="854"/>
                    <a:pt x="582" y="854"/>
                  </a:cubicBezTo>
                  <a:cubicBezTo>
                    <a:pt x="583" y="855"/>
                    <a:pt x="584" y="855"/>
                    <a:pt x="585" y="856"/>
                  </a:cubicBezTo>
                  <a:cubicBezTo>
                    <a:pt x="585" y="856"/>
                    <a:pt x="585" y="856"/>
                    <a:pt x="586" y="856"/>
                  </a:cubicBezTo>
                  <a:cubicBezTo>
                    <a:pt x="587" y="856"/>
                    <a:pt x="588" y="856"/>
                    <a:pt x="589" y="857"/>
                  </a:cubicBezTo>
                  <a:cubicBezTo>
                    <a:pt x="590" y="857"/>
                    <a:pt x="590" y="857"/>
                    <a:pt x="590" y="857"/>
                  </a:cubicBezTo>
                  <a:cubicBezTo>
                    <a:pt x="592" y="857"/>
                    <a:pt x="593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6" y="857"/>
                    <a:pt x="597" y="857"/>
                    <a:pt x="598" y="857"/>
                  </a:cubicBezTo>
                  <a:cubicBezTo>
                    <a:pt x="598" y="857"/>
                    <a:pt x="599" y="857"/>
                    <a:pt x="599" y="857"/>
                  </a:cubicBezTo>
                  <a:cubicBezTo>
                    <a:pt x="600" y="856"/>
                    <a:pt x="602" y="856"/>
                    <a:pt x="603" y="856"/>
                  </a:cubicBezTo>
                  <a:cubicBezTo>
                    <a:pt x="603" y="856"/>
                    <a:pt x="603" y="856"/>
                    <a:pt x="603" y="856"/>
                  </a:cubicBezTo>
                  <a:cubicBezTo>
                    <a:pt x="604" y="855"/>
                    <a:pt x="605" y="855"/>
                    <a:pt x="607" y="854"/>
                  </a:cubicBezTo>
                  <a:cubicBezTo>
                    <a:pt x="607" y="854"/>
                    <a:pt x="607" y="854"/>
                    <a:pt x="607" y="854"/>
                  </a:cubicBezTo>
                  <a:cubicBezTo>
                    <a:pt x="609" y="853"/>
                    <a:pt x="610" y="853"/>
                    <a:pt x="611" y="852"/>
                  </a:cubicBezTo>
                  <a:cubicBezTo>
                    <a:pt x="611" y="852"/>
                    <a:pt x="611" y="852"/>
                    <a:pt x="611" y="852"/>
                  </a:cubicBezTo>
                  <a:cubicBezTo>
                    <a:pt x="612" y="851"/>
                    <a:pt x="612" y="851"/>
                    <a:pt x="613" y="851"/>
                  </a:cubicBezTo>
                  <a:cubicBezTo>
                    <a:pt x="613" y="850"/>
                    <a:pt x="613" y="850"/>
                    <a:pt x="613" y="850"/>
                  </a:cubicBezTo>
                  <a:cubicBezTo>
                    <a:pt x="614" y="850"/>
                    <a:pt x="615" y="849"/>
                    <a:pt x="615" y="848"/>
                  </a:cubicBezTo>
                  <a:cubicBezTo>
                    <a:pt x="615" y="848"/>
                    <a:pt x="615" y="848"/>
                    <a:pt x="615" y="848"/>
                  </a:cubicBezTo>
                  <a:cubicBezTo>
                    <a:pt x="1179" y="284"/>
                    <a:pt x="1179" y="284"/>
                    <a:pt x="1179" y="284"/>
                  </a:cubicBezTo>
                  <a:cubicBezTo>
                    <a:pt x="1180" y="284"/>
                    <a:pt x="1180" y="284"/>
                    <a:pt x="1180" y="283"/>
                  </a:cubicBezTo>
                  <a:cubicBezTo>
                    <a:pt x="1181" y="283"/>
                    <a:pt x="1181" y="282"/>
                    <a:pt x="1182" y="281"/>
                  </a:cubicBezTo>
                  <a:cubicBezTo>
                    <a:pt x="1182" y="281"/>
                    <a:pt x="1183" y="280"/>
                    <a:pt x="1183" y="280"/>
                  </a:cubicBezTo>
                  <a:cubicBezTo>
                    <a:pt x="1183" y="279"/>
                    <a:pt x="1184" y="278"/>
                    <a:pt x="1184" y="278"/>
                  </a:cubicBezTo>
                  <a:cubicBezTo>
                    <a:pt x="1185" y="277"/>
                    <a:pt x="1185" y="276"/>
                    <a:pt x="1185" y="276"/>
                  </a:cubicBezTo>
                  <a:cubicBezTo>
                    <a:pt x="1185" y="275"/>
                    <a:pt x="1186" y="275"/>
                    <a:pt x="1186" y="274"/>
                  </a:cubicBezTo>
                  <a:cubicBezTo>
                    <a:pt x="1186" y="274"/>
                    <a:pt x="1186" y="274"/>
                    <a:pt x="1186" y="274"/>
                  </a:cubicBezTo>
                  <a:cubicBezTo>
                    <a:pt x="1186" y="273"/>
                    <a:pt x="1187" y="272"/>
                    <a:pt x="1187" y="272"/>
                  </a:cubicBezTo>
                  <a:cubicBezTo>
                    <a:pt x="1187" y="271"/>
                    <a:pt x="1187" y="270"/>
                    <a:pt x="1187" y="270"/>
                  </a:cubicBezTo>
                  <a:close/>
                  <a:moveTo>
                    <a:pt x="1086" y="233"/>
                  </a:moveTo>
                  <a:cubicBezTo>
                    <a:pt x="882" y="233"/>
                    <a:pt x="882" y="233"/>
                    <a:pt x="882" y="233"/>
                  </a:cubicBezTo>
                  <a:cubicBezTo>
                    <a:pt x="937" y="84"/>
                    <a:pt x="937" y="84"/>
                    <a:pt x="937" y="84"/>
                  </a:cubicBezTo>
                  <a:lnTo>
                    <a:pt x="1086" y="233"/>
                  </a:lnTo>
                  <a:close/>
                  <a:moveTo>
                    <a:pt x="594" y="752"/>
                  </a:moveTo>
                  <a:cubicBezTo>
                    <a:pt x="395" y="293"/>
                    <a:pt x="395" y="293"/>
                    <a:pt x="395" y="293"/>
                  </a:cubicBezTo>
                  <a:cubicBezTo>
                    <a:pt x="793" y="293"/>
                    <a:pt x="793" y="293"/>
                    <a:pt x="793" y="293"/>
                  </a:cubicBezTo>
                  <a:lnTo>
                    <a:pt x="594" y="752"/>
                  </a:lnTo>
                  <a:close/>
                  <a:moveTo>
                    <a:pt x="678" y="60"/>
                  </a:moveTo>
                  <a:cubicBezTo>
                    <a:pt x="784" y="233"/>
                    <a:pt x="784" y="233"/>
                    <a:pt x="784" y="233"/>
                  </a:cubicBezTo>
                  <a:cubicBezTo>
                    <a:pt x="404" y="233"/>
                    <a:pt x="404" y="233"/>
                    <a:pt x="404" y="233"/>
                  </a:cubicBezTo>
                  <a:cubicBezTo>
                    <a:pt x="510" y="60"/>
                    <a:pt x="510" y="60"/>
                    <a:pt x="510" y="60"/>
                  </a:cubicBezTo>
                  <a:lnTo>
                    <a:pt x="678" y="60"/>
                  </a:lnTo>
                  <a:close/>
                  <a:moveTo>
                    <a:pt x="882" y="60"/>
                  </a:moveTo>
                  <a:cubicBezTo>
                    <a:pt x="832" y="195"/>
                    <a:pt x="832" y="195"/>
                    <a:pt x="832" y="195"/>
                  </a:cubicBezTo>
                  <a:cubicBezTo>
                    <a:pt x="749" y="60"/>
                    <a:pt x="749" y="60"/>
                    <a:pt x="749" y="60"/>
                  </a:cubicBezTo>
                  <a:lnTo>
                    <a:pt x="882" y="60"/>
                  </a:lnTo>
                  <a:close/>
                  <a:moveTo>
                    <a:pt x="356" y="195"/>
                  </a:moveTo>
                  <a:cubicBezTo>
                    <a:pt x="306" y="60"/>
                    <a:pt x="306" y="60"/>
                    <a:pt x="306" y="60"/>
                  </a:cubicBezTo>
                  <a:cubicBezTo>
                    <a:pt x="439" y="60"/>
                    <a:pt x="439" y="60"/>
                    <a:pt x="439" y="60"/>
                  </a:cubicBezTo>
                  <a:lnTo>
                    <a:pt x="356" y="195"/>
                  </a:lnTo>
                  <a:close/>
                  <a:moveTo>
                    <a:pt x="251" y="85"/>
                  </a:moveTo>
                  <a:cubicBezTo>
                    <a:pt x="306" y="233"/>
                    <a:pt x="306" y="233"/>
                    <a:pt x="306" y="233"/>
                  </a:cubicBezTo>
                  <a:cubicBezTo>
                    <a:pt x="103" y="233"/>
                    <a:pt x="103" y="233"/>
                    <a:pt x="103" y="233"/>
                  </a:cubicBezTo>
                  <a:lnTo>
                    <a:pt x="251" y="85"/>
                  </a:lnTo>
                  <a:close/>
                  <a:moveTo>
                    <a:pt x="103" y="293"/>
                  </a:moveTo>
                  <a:cubicBezTo>
                    <a:pt x="329" y="293"/>
                    <a:pt x="329" y="293"/>
                    <a:pt x="329" y="293"/>
                  </a:cubicBezTo>
                  <a:cubicBezTo>
                    <a:pt x="504" y="694"/>
                    <a:pt x="504" y="694"/>
                    <a:pt x="504" y="694"/>
                  </a:cubicBezTo>
                  <a:lnTo>
                    <a:pt x="103" y="293"/>
                  </a:lnTo>
                  <a:close/>
                  <a:moveTo>
                    <a:pt x="684" y="694"/>
                  </a:moveTo>
                  <a:cubicBezTo>
                    <a:pt x="858" y="293"/>
                    <a:pt x="858" y="293"/>
                    <a:pt x="858" y="293"/>
                  </a:cubicBezTo>
                  <a:cubicBezTo>
                    <a:pt x="1086" y="293"/>
                    <a:pt x="1086" y="293"/>
                    <a:pt x="1086" y="293"/>
                  </a:cubicBezTo>
                  <a:lnTo>
                    <a:pt x="684" y="6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7703" y="2003949"/>
            <a:ext cx="664171" cy="664169"/>
            <a:chOff x="417703" y="2000466"/>
            <a:chExt cx="664171" cy="664169"/>
          </a:xfrm>
        </p:grpSpPr>
        <p:grpSp>
          <p:nvGrpSpPr>
            <p:cNvPr id="102" name="Group 101"/>
            <p:cNvGrpSpPr/>
            <p:nvPr/>
          </p:nvGrpSpPr>
          <p:grpSpPr>
            <a:xfrm>
              <a:off x="417703" y="2000466"/>
              <a:ext cx="664171" cy="664169"/>
              <a:chOff x="7948316" y="1797153"/>
              <a:chExt cx="803647" cy="803645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04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 flip="none" rotWithShape="1">
                <a:gsLst>
                  <a:gs pos="833">
                    <a:srgbClr val="005570"/>
                  </a:gs>
                  <a:gs pos="50000">
                    <a:srgbClr val="007DA2"/>
                  </a:gs>
                  <a:gs pos="100000">
                    <a:srgbClr val="4FAEE9"/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132492" tIns="94392" rIns="132492" bIns="94392" numCol="1" spcCol="1270" anchor="ctr" anchorCtr="0">
                <a:noAutofit/>
              </a:bodyPr>
              <a:lstStyle/>
              <a:p>
                <a:pPr marL="0" marR="0" lvl="0" indent="0" algn="ctr" defTabSz="888741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69" name="Freeform 24"/>
            <p:cNvSpPr>
              <a:spLocks/>
            </p:cNvSpPr>
            <p:nvPr/>
          </p:nvSpPr>
          <p:spPr bwMode="auto">
            <a:xfrm>
              <a:off x="622373" y="2164890"/>
              <a:ext cx="254830" cy="335320"/>
            </a:xfrm>
            <a:custGeom>
              <a:avLst/>
              <a:gdLst>
                <a:gd name="T0" fmla="*/ 629 w 686"/>
                <a:gd name="T1" fmla="*/ 653 h 903"/>
                <a:gd name="T2" fmla="*/ 546 w 686"/>
                <a:gd name="T3" fmla="*/ 633 h 903"/>
                <a:gd name="T4" fmla="*/ 522 w 686"/>
                <a:gd name="T5" fmla="*/ 314 h 903"/>
                <a:gd name="T6" fmla="*/ 595 w 686"/>
                <a:gd name="T7" fmla="*/ 231 h 903"/>
                <a:gd name="T8" fmla="*/ 595 w 686"/>
                <a:gd name="T9" fmla="*/ 4 h 903"/>
                <a:gd name="T10" fmla="*/ 591 w 686"/>
                <a:gd name="T11" fmla="*/ 0 h 903"/>
                <a:gd name="T12" fmla="*/ 505 w 686"/>
                <a:gd name="T13" fmla="*/ 0 h 903"/>
                <a:gd name="T14" fmla="*/ 497 w 686"/>
                <a:gd name="T15" fmla="*/ 8 h 903"/>
                <a:gd name="T16" fmla="*/ 490 w 686"/>
                <a:gd name="T17" fmla="*/ 107 h 903"/>
                <a:gd name="T18" fmla="*/ 482 w 686"/>
                <a:gd name="T19" fmla="*/ 114 h 903"/>
                <a:gd name="T20" fmla="*/ 420 w 686"/>
                <a:gd name="T21" fmla="*/ 114 h 903"/>
                <a:gd name="T22" fmla="*/ 412 w 686"/>
                <a:gd name="T23" fmla="*/ 107 h 903"/>
                <a:gd name="T24" fmla="*/ 405 w 686"/>
                <a:gd name="T25" fmla="*/ 8 h 903"/>
                <a:gd name="T26" fmla="*/ 397 w 686"/>
                <a:gd name="T27" fmla="*/ 0 h 903"/>
                <a:gd name="T28" fmla="*/ 296 w 686"/>
                <a:gd name="T29" fmla="*/ 0 h 903"/>
                <a:gd name="T30" fmla="*/ 288 w 686"/>
                <a:gd name="T31" fmla="*/ 8 h 903"/>
                <a:gd name="T32" fmla="*/ 281 w 686"/>
                <a:gd name="T33" fmla="*/ 107 h 903"/>
                <a:gd name="T34" fmla="*/ 273 w 686"/>
                <a:gd name="T35" fmla="*/ 114 h 903"/>
                <a:gd name="T36" fmla="*/ 211 w 686"/>
                <a:gd name="T37" fmla="*/ 114 h 903"/>
                <a:gd name="T38" fmla="*/ 203 w 686"/>
                <a:gd name="T39" fmla="*/ 107 h 903"/>
                <a:gd name="T40" fmla="*/ 196 w 686"/>
                <a:gd name="T41" fmla="*/ 8 h 903"/>
                <a:gd name="T42" fmla="*/ 188 w 686"/>
                <a:gd name="T43" fmla="*/ 0 h 903"/>
                <a:gd name="T44" fmla="*/ 94 w 686"/>
                <a:gd name="T45" fmla="*/ 0 h 903"/>
                <a:gd name="T46" fmla="*/ 90 w 686"/>
                <a:gd name="T47" fmla="*/ 4 h 903"/>
                <a:gd name="T48" fmla="*/ 90 w 686"/>
                <a:gd name="T49" fmla="*/ 231 h 903"/>
                <a:gd name="T50" fmla="*/ 161 w 686"/>
                <a:gd name="T51" fmla="*/ 313 h 903"/>
                <a:gd name="T52" fmla="*/ 139 w 686"/>
                <a:gd name="T53" fmla="*/ 633 h 903"/>
                <a:gd name="T54" fmla="*/ 53 w 686"/>
                <a:gd name="T55" fmla="*/ 654 h 903"/>
                <a:gd name="T56" fmla="*/ 0 w 686"/>
                <a:gd name="T57" fmla="*/ 674 h 903"/>
                <a:gd name="T58" fmla="*/ 0 w 686"/>
                <a:gd name="T59" fmla="*/ 880 h 903"/>
                <a:gd name="T60" fmla="*/ 23 w 686"/>
                <a:gd name="T61" fmla="*/ 903 h 903"/>
                <a:gd name="T62" fmla="*/ 663 w 686"/>
                <a:gd name="T63" fmla="*/ 903 h 903"/>
                <a:gd name="T64" fmla="*/ 686 w 686"/>
                <a:gd name="T65" fmla="*/ 880 h 903"/>
                <a:gd name="T66" fmla="*/ 686 w 686"/>
                <a:gd name="T67" fmla="*/ 674 h 903"/>
                <a:gd name="T68" fmla="*/ 629 w 686"/>
                <a:gd name="T69" fmla="*/ 65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6" h="903">
                  <a:moveTo>
                    <a:pt x="629" y="653"/>
                  </a:moveTo>
                  <a:cubicBezTo>
                    <a:pt x="602" y="644"/>
                    <a:pt x="574" y="637"/>
                    <a:pt x="546" y="633"/>
                  </a:cubicBezTo>
                  <a:cubicBezTo>
                    <a:pt x="522" y="314"/>
                    <a:pt x="522" y="314"/>
                    <a:pt x="522" y="314"/>
                  </a:cubicBezTo>
                  <a:cubicBezTo>
                    <a:pt x="563" y="309"/>
                    <a:pt x="595" y="274"/>
                    <a:pt x="595" y="231"/>
                  </a:cubicBezTo>
                  <a:cubicBezTo>
                    <a:pt x="595" y="4"/>
                    <a:pt x="595" y="4"/>
                    <a:pt x="595" y="4"/>
                  </a:cubicBezTo>
                  <a:cubicBezTo>
                    <a:pt x="595" y="2"/>
                    <a:pt x="593" y="0"/>
                    <a:pt x="591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01" y="0"/>
                    <a:pt x="497" y="3"/>
                    <a:pt x="497" y="8"/>
                  </a:cubicBezTo>
                  <a:cubicBezTo>
                    <a:pt x="490" y="107"/>
                    <a:pt x="490" y="107"/>
                    <a:pt x="490" y="107"/>
                  </a:cubicBezTo>
                  <a:cubicBezTo>
                    <a:pt x="490" y="111"/>
                    <a:pt x="486" y="114"/>
                    <a:pt x="482" y="114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16" y="114"/>
                    <a:pt x="413" y="111"/>
                    <a:pt x="412" y="10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3"/>
                    <a:pt x="402" y="0"/>
                    <a:pt x="397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0"/>
                    <a:pt x="288" y="3"/>
                    <a:pt x="288" y="8"/>
                  </a:cubicBezTo>
                  <a:cubicBezTo>
                    <a:pt x="281" y="107"/>
                    <a:pt x="281" y="107"/>
                    <a:pt x="281" y="107"/>
                  </a:cubicBezTo>
                  <a:cubicBezTo>
                    <a:pt x="280" y="111"/>
                    <a:pt x="277" y="114"/>
                    <a:pt x="273" y="114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206" y="114"/>
                    <a:pt x="203" y="111"/>
                    <a:pt x="203" y="10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3"/>
                    <a:pt x="192" y="0"/>
                    <a:pt x="18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0" y="2"/>
                    <a:pt x="90" y="4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0" y="273"/>
                    <a:pt x="121" y="307"/>
                    <a:pt x="161" y="313"/>
                  </a:cubicBezTo>
                  <a:cubicBezTo>
                    <a:pt x="139" y="633"/>
                    <a:pt x="139" y="633"/>
                    <a:pt x="139" y="633"/>
                  </a:cubicBezTo>
                  <a:cubicBezTo>
                    <a:pt x="110" y="637"/>
                    <a:pt x="81" y="644"/>
                    <a:pt x="53" y="654"/>
                  </a:cubicBezTo>
                  <a:cubicBezTo>
                    <a:pt x="0" y="674"/>
                    <a:pt x="0" y="674"/>
                    <a:pt x="0" y="674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0" y="892"/>
                    <a:pt x="10" y="903"/>
                    <a:pt x="23" y="903"/>
                  </a:cubicBezTo>
                  <a:cubicBezTo>
                    <a:pt x="663" y="903"/>
                    <a:pt x="663" y="903"/>
                    <a:pt x="663" y="903"/>
                  </a:cubicBezTo>
                  <a:cubicBezTo>
                    <a:pt x="676" y="903"/>
                    <a:pt x="686" y="892"/>
                    <a:pt x="686" y="880"/>
                  </a:cubicBezTo>
                  <a:cubicBezTo>
                    <a:pt x="686" y="674"/>
                    <a:pt x="686" y="674"/>
                    <a:pt x="686" y="674"/>
                  </a:cubicBezTo>
                  <a:lnTo>
                    <a:pt x="629" y="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9" name="Group 2078"/>
          <p:cNvGrpSpPr/>
          <p:nvPr/>
        </p:nvGrpSpPr>
        <p:grpSpPr>
          <a:xfrm>
            <a:off x="406815" y="5174193"/>
            <a:ext cx="664171" cy="664169"/>
            <a:chOff x="406815" y="5136188"/>
            <a:chExt cx="664171" cy="664169"/>
          </a:xfrm>
        </p:grpSpPr>
        <p:grpSp>
          <p:nvGrpSpPr>
            <p:cNvPr id="96" name="Group 95"/>
            <p:cNvGrpSpPr/>
            <p:nvPr/>
          </p:nvGrpSpPr>
          <p:grpSpPr>
            <a:xfrm>
              <a:off x="406815" y="5136188"/>
              <a:ext cx="664171" cy="664169"/>
              <a:chOff x="7948316" y="976215"/>
              <a:chExt cx="803647" cy="803645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8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2076" name="Group 2075"/>
            <p:cNvGrpSpPr/>
            <p:nvPr/>
          </p:nvGrpSpPr>
          <p:grpSpPr>
            <a:xfrm>
              <a:off x="535070" y="5272052"/>
              <a:ext cx="448766" cy="434458"/>
              <a:chOff x="512632" y="5269379"/>
              <a:chExt cx="493643" cy="477904"/>
            </a:xfrm>
          </p:grpSpPr>
          <p:sp>
            <p:nvSpPr>
              <p:cNvPr id="119" name="Freeform 11"/>
              <p:cNvSpPr>
                <a:spLocks/>
              </p:cNvSpPr>
              <p:nvPr/>
            </p:nvSpPr>
            <p:spPr bwMode="auto">
              <a:xfrm>
                <a:off x="651335" y="5335907"/>
                <a:ext cx="196906" cy="256257"/>
              </a:xfrm>
              <a:custGeom>
                <a:avLst/>
                <a:gdLst>
                  <a:gd name="T0" fmla="*/ 597 w 597"/>
                  <a:gd name="T1" fmla="*/ 744 h 777"/>
                  <a:gd name="T2" fmla="*/ 299 w 597"/>
                  <a:gd name="T3" fmla="*/ 777 h 777"/>
                  <a:gd name="T4" fmla="*/ 0 w 597"/>
                  <a:gd name="T5" fmla="*/ 744 h 777"/>
                  <a:gd name="T6" fmla="*/ 13 w 597"/>
                  <a:gd name="T7" fmla="*/ 552 h 777"/>
                  <a:gd name="T8" fmla="*/ 149 w 597"/>
                  <a:gd name="T9" fmla="*/ 398 h 777"/>
                  <a:gd name="T10" fmla="*/ 216 w 597"/>
                  <a:gd name="T11" fmla="*/ 366 h 777"/>
                  <a:gd name="T12" fmla="*/ 236 w 597"/>
                  <a:gd name="T13" fmla="*/ 350 h 777"/>
                  <a:gd name="T14" fmla="*/ 247 w 597"/>
                  <a:gd name="T15" fmla="*/ 339 h 777"/>
                  <a:gd name="T16" fmla="*/ 169 w 597"/>
                  <a:gd name="T17" fmla="*/ 187 h 777"/>
                  <a:gd name="T18" fmla="*/ 169 w 597"/>
                  <a:gd name="T19" fmla="*/ 187 h 777"/>
                  <a:gd name="T20" fmla="*/ 169 w 597"/>
                  <a:gd name="T21" fmla="*/ 187 h 777"/>
                  <a:gd name="T22" fmla="*/ 165 w 597"/>
                  <a:gd name="T23" fmla="*/ 66 h 777"/>
                  <a:gd name="T24" fmla="*/ 212 w 597"/>
                  <a:gd name="T25" fmla="*/ 14 h 777"/>
                  <a:gd name="T26" fmla="*/ 235 w 597"/>
                  <a:gd name="T27" fmla="*/ 13 h 777"/>
                  <a:gd name="T28" fmla="*/ 280 w 597"/>
                  <a:gd name="T29" fmla="*/ 10 h 777"/>
                  <a:gd name="T30" fmla="*/ 369 w 597"/>
                  <a:gd name="T31" fmla="*/ 8 h 777"/>
                  <a:gd name="T32" fmla="*/ 413 w 597"/>
                  <a:gd name="T33" fmla="*/ 39 h 777"/>
                  <a:gd name="T34" fmla="*/ 430 w 597"/>
                  <a:gd name="T35" fmla="*/ 62 h 777"/>
                  <a:gd name="T36" fmla="*/ 429 w 597"/>
                  <a:gd name="T37" fmla="*/ 176 h 777"/>
                  <a:gd name="T38" fmla="*/ 346 w 597"/>
                  <a:gd name="T39" fmla="*/ 342 h 777"/>
                  <a:gd name="T40" fmla="*/ 359 w 597"/>
                  <a:gd name="T41" fmla="*/ 354 h 777"/>
                  <a:gd name="T42" fmla="*/ 380 w 597"/>
                  <a:gd name="T43" fmla="*/ 369 h 777"/>
                  <a:gd name="T44" fmla="*/ 448 w 597"/>
                  <a:gd name="T45" fmla="*/ 398 h 777"/>
                  <a:gd name="T46" fmla="*/ 584 w 597"/>
                  <a:gd name="T47" fmla="*/ 552 h 777"/>
                  <a:gd name="T48" fmla="*/ 597 w 597"/>
                  <a:gd name="T49" fmla="*/ 744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7" h="777">
                    <a:moveTo>
                      <a:pt x="597" y="744"/>
                    </a:moveTo>
                    <a:cubicBezTo>
                      <a:pt x="597" y="744"/>
                      <a:pt x="468" y="777"/>
                      <a:pt x="299" y="777"/>
                    </a:cubicBezTo>
                    <a:cubicBezTo>
                      <a:pt x="125" y="777"/>
                      <a:pt x="0" y="744"/>
                      <a:pt x="0" y="744"/>
                    </a:cubicBezTo>
                    <a:cubicBezTo>
                      <a:pt x="13" y="552"/>
                      <a:pt x="13" y="552"/>
                      <a:pt x="13" y="552"/>
                    </a:cubicBezTo>
                    <a:cubicBezTo>
                      <a:pt x="19" y="475"/>
                      <a:pt x="77" y="419"/>
                      <a:pt x="149" y="398"/>
                    </a:cubicBezTo>
                    <a:cubicBezTo>
                      <a:pt x="176" y="390"/>
                      <a:pt x="197" y="382"/>
                      <a:pt x="216" y="366"/>
                    </a:cubicBezTo>
                    <a:cubicBezTo>
                      <a:pt x="222" y="361"/>
                      <a:pt x="229" y="356"/>
                      <a:pt x="236" y="350"/>
                    </a:cubicBezTo>
                    <a:cubicBezTo>
                      <a:pt x="240" y="347"/>
                      <a:pt x="244" y="343"/>
                      <a:pt x="247" y="339"/>
                    </a:cubicBezTo>
                    <a:cubicBezTo>
                      <a:pt x="205" y="313"/>
                      <a:pt x="175" y="256"/>
                      <a:pt x="169" y="187"/>
                    </a:cubicBezTo>
                    <a:cubicBezTo>
                      <a:pt x="169" y="187"/>
                      <a:pt x="169" y="187"/>
                      <a:pt x="169" y="187"/>
                    </a:cubicBezTo>
                    <a:cubicBezTo>
                      <a:pt x="169" y="187"/>
                      <a:pt x="169" y="187"/>
                      <a:pt x="169" y="187"/>
                    </a:cubicBezTo>
                    <a:cubicBezTo>
                      <a:pt x="167" y="179"/>
                      <a:pt x="157" y="96"/>
                      <a:pt x="165" y="66"/>
                    </a:cubicBezTo>
                    <a:cubicBezTo>
                      <a:pt x="173" y="35"/>
                      <a:pt x="197" y="17"/>
                      <a:pt x="212" y="14"/>
                    </a:cubicBezTo>
                    <a:cubicBezTo>
                      <a:pt x="220" y="13"/>
                      <a:pt x="228" y="13"/>
                      <a:pt x="235" y="13"/>
                    </a:cubicBezTo>
                    <a:cubicBezTo>
                      <a:pt x="254" y="14"/>
                      <a:pt x="261" y="16"/>
                      <a:pt x="280" y="10"/>
                    </a:cubicBezTo>
                    <a:cubicBezTo>
                      <a:pt x="301" y="4"/>
                      <a:pt x="339" y="0"/>
                      <a:pt x="369" y="8"/>
                    </a:cubicBezTo>
                    <a:cubicBezTo>
                      <a:pt x="390" y="13"/>
                      <a:pt x="400" y="33"/>
                      <a:pt x="413" y="39"/>
                    </a:cubicBezTo>
                    <a:cubicBezTo>
                      <a:pt x="419" y="42"/>
                      <a:pt x="426" y="39"/>
                      <a:pt x="430" y="62"/>
                    </a:cubicBezTo>
                    <a:cubicBezTo>
                      <a:pt x="434" y="89"/>
                      <a:pt x="431" y="155"/>
                      <a:pt x="429" y="176"/>
                    </a:cubicBezTo>
                    <a:cubicBezTo>
                      <a:pt x="426" y="251"/>
                      <a:pt x="392" y="315"/>
                      <a:pt x="346" y="342"/>
                    </a:cubicBezTo>
                    <a:cubicBezTo>
                      <a:pt x="350" y="346"/>
                      <a:pt x="354" y="350"/>
                      <a:pt x="359" y="354"/>
                    </a:cubicBezTo>
                    <a:cubicBezTo>
                      <a:pt x="367" y="359"/>
                      <a:pt x="374" y="364"/>
                      <a:pt x="380" y="369"/>
                    </a:cubicBezTo>
                    <a:cubicBezTo>
                      <a:pt x="400" y="384"/>
                      <a:pt x="423" y="393"/>
                      <a:pt x="448" y="398"/>
                    </a:cubicBezTo>
                    <a:cubicBezTo>
                      <a:pt x="521" y="412"/>
                      <a:pt x="579" y="474"/>
                      <a:pt x="584" y="552"/>
                    </a:cubicBezTo>
                    <a:lnTo>
                      <a:pt x="597" y="7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70" name="Group 28"/>
              <p:cNvGrpSpPr>
                <a:grpSpLocks noChangeAspect="1"/>
              </p:cNvGrpSpPr>
              <p:nvPr/>
            </p:nvGrpSpPr>
            <p:grpSpPr bwMode="auto">
              <a:xfrm>
                <a:off x="512632" y="5269379"/>
                <a:ext cx="493643" cy="477904"/>
                <a:chOff x="1107" y="-465"/>
                <a:chExt cx="5426" cy="5253"/>
              </a:xfrm>
              <a:solidFill>
                <a:schemeClr val="bg1"/>
              </a:solidFill>
            </p:grpSpPr>
            <p:sp>
              <p:nvSpPr>
                <p:cNvPr id="2072" name="Freeform 29"/>
                <p:cNvSpPr>
                  <a:spLocks/>
                </p:cNvSpPr>
                <p:nvPr/>
              </p:nvSpPr>
              <p:spPr bwMode="auto">
                <a:xfrm>
                  <a:off x="2047" y="3407"/>
                  <a:ext cx="3338" cy="1381"/>
                </a:xfrm>
                <a:custGeom>
                  <a:avLst/>
                  <a:gdLst>
                    <a:gd name="T0" fmla="*/ 508 w 1413"/>
                    <a:gd name="T1" fmla="*/ 230 h 585"/>
                    <a:gd name="T2" fmla="*/ 606 w 1413"/>
                    <a:gd name="T3" fmla="*/ 56 h 585"/>
                    <a:gd name="T4" fmla="*/ 0 w 1413"/>
                    <a:gd name="T5" fmla="*/ 65 h 585"/>
                    <a:gd name="T6" fmla="*/ 311 w 1413"/>
                    <a:gd name="T7" fmla="*/ 585 h 585"/>
                    <a:gd name="T8" fmla="*/ 415 w 1413"/>
                    <a:gd name="T9" fmla="*/ 398 h 585"/>
                    <a:gd name="T10" fmla="*/ 674 w 1413"/>
                    <a:gd name="T11" fmla="*/ 430 h 585"/>
                    <a:gd name="T12" fmla="*/ 907 w 1413"/>
                    <a:gd name="T13" fmla="*/ 404 h 585"/>
                    <a:gd name="T14" fmla="*/ 1413 w 1413"/>
                    <a:gd name="T15" fmla="*/ 131 h 585"/>
                    <a:gd name="T16" fmla="*/ 1284 w 1413"/>
                    <a:gd name="T17" fmla="*/ 0 h 585"/>
                    <a:gd name="T18" fmla="*/ 508 w 1413"/>
                    <a:gd name="T19" fmla="*/ 23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13" h="585">
                      <a:moveTo>
                        <a:pt x="508" y="230"/>
                      </a:moveTo>
                      <a:cubicBezTo>
                        <a:pt x="606" y="56"/>
                        <a:pt x="606" y="56"/>
                        <a:pt x="606" y="56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311" y="585"/>
                        <a:pt x="311" y="585"/>
                        <a:pt x="311" y="585"/>
                      </a:cubicBezTo>
                      <a:cubicBezTo>
                        <a:pt x="415" y="398"/>
                        <a:pt x="415" y="398"/>
                        <a:pt x="415" y="398"/>
                      </a:cubicBezTo>
                      <a:cubicBezTo>
                        <a:pt x="500" y="419"/>
                        <a:pt x="587" y="430"/>
                        <a:pt x="674" y="430"/>
                      </a:cubicBezTo>
                      <a:cubicBezTo>
                        <a:pt x="752" y="430"/>
                        <a:pt x="830" y="421"/>
                        <a:pt x="907" y="404"/>
                      </a:cubicBezTo>
                      <a:cubicBezTo>
                        <a:pt x="1100" y="362"/>
                        <a:pt x="1274" y="267"/>
                        <a:pt x="1413" y="131"/>
                      </a:cubicBezTo>
                      <a:cubicBezTo>
                        <a:pt x="1284" y="0"/>
                        <a:pt x="1284" y="0"/>
                        <a:pt x="1284" y="0"/>
                      </a:cubicBezTo>
                      <a:cubicBezTo>
                        <a:pt x="1083" y="198"/>
                        <a:pt x="788" y="283"/>
                        <a:pt x="508" y="2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4" name="Freeform 30"/>
                <p:cNvSpPr>
                  <a:spLocks/>
                </p:cNvSpPr>
                <p:nvPr/>
              </p:nvSpPr>
              <p:spPr bwMode="auto">
                <a:xfrm>
                  <a:off x="4185" y="-465"/>
                  <a:ext cx="2348" cy="2967"/>
                </a:xfrm>
                <a:custGeom>
                  <a:avLst/>
                  <a:gdLst>
                    <a:gd name="T0" fmla="*/ 780 w 994"/>
                    <a:gd name="T1" fmla="*/ 730 h 1256"/>
                    <a:gd name="T2" fmla="*/ 539 w 994"/>
                    <a:gd name="T3" fmla="*/ 301 h 1256"/>
                    <a:gd name="T4" fmla="*/ 49 w 994"/>
                    <a:gd name="T5" fmla="*/ 0 h 1256"/>
                    <a:gd name="T6" fmla="*/ 0 w 994"/>
                    <a:gd name="T7" fmla="*/ 177 h 1256"/>
                    <a:gd name="T8" fmla="*/ 588 w 994"/>
                    <a:gd name="T9" fmla="*/ 733 h 1256"/>
                    <a:gd name="T10" fmla="*/ 388 w 994"/>
                    <a:gd name="T11" fmla="*/ 736 h 1256"/>
                    <a:gd name="T12" fmla="*/ 699 w 994"/>
                    <a:gd name="T13" fmla="*/ 1256 h 1256"/>
                    <a:gd name="T14" fmla="*/ 994 w 994"/>
                    <a:gd name="T15" fmla="*/ 727 h 1256"/>
                    <a:gd name="T16" fmla="*/ 780 w 994"/>
                    <a:gd name="T17" fmla="*/ 730 h 1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4" h="1256">
                      <a:moveTo>
                        <a:pt x="780" y="730"/>
                      </a:moveTo>
                      <a:cubicBezTo>
                        <a:pt x="734" y="571"/>
                        <a:pt x="652" y="424"/>
                        <a:pt x="539" y="301"/>
                      </a:cubicBezTo>
                      <a:cubicBezTo>
                        <a:pt x="406" y="156"/>
                        <a:pt x="237" y="52"/>
                        <a:pt x="49" y="0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272" y="252"/>
                        <a:pt x="494" y="465"/>
                        <a:pt x="588" y="733"/>
                      </a:cubicBezTo>
                      <a:cubicBezTo>
                        <a:pt x="388" y="736"/>
                        <a:pt x="388" y="736"/>
                        <a:pt x="388" y="736"/>
                      </a:cubicBezTo>
                      <a:cubicBezTo>
                        <a:pt x="699" y="1256"/>
                        <a:pt x="699" y="1256"/>
                        <a:pt x="699" y="1256"/>
                      </a:cubicBezTo>
                      <a:cubicBezTo>
                        <a:pt x="994" y="727"/>
                        <a:pt x="994" y="727"/>
                        <a:pt x="994" y="727"/>
                      </a:cubicBezTo>
                      <a:lnTo>
                        <a:pt x="780" y="7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5" name="Freeform 31"/>
                <p:cNvSpPr>
                  <a:spLocks/>
                </p:cNvSpPr>
                <p:nvPr/>
              </p:nvSpPr>
              <p:spPr bwMode="auto">
                <a:xfrm>
                  <a:off x="1107" y="-250"/>
                  <a:ext cx="1918" cy="2813"/>
                </a:xfrm>
                <a:custGeom>
                  <a:avLst/>
                  <a:gdLst>
                    <a:gd name="T0" fmla="*/ 415 w 812"/>
                    <a:gd name="T1" fmla="*/ 358 h 1191"/>
                    <a:gd name="T2" fmla="*/ 517 w 812"/>
                    <a:gd name="T3" fmla="*/ 529 h 1191"/>
                    <a:gd name="T4" fmla="*/ 812 w 812"/>
                    <a:gd name="T5" fmla="*/ 0 h 1191"/>
                    <a:gd name="T6" fmla="*/ 207 w 812"/>
                    <a:gd name="T7" fmla="*/ 10 h 1191"/>
                    <a:gd name="T8" fmla="*/ 316 w 812"/>
                    <a:gd name="T9" fmla="*/ 193 h 1191"/>
                    <a:gd name="T10" fmla="*/ 65 w 812"/>
                    <a:gd name="T11" fmla="*/ 616 h 1191"/>
                    <a:gd name="T12" fmla="*/ 49 w 812"/>
                    <a:gd name="T13" fmla="*/ 1191 h 1191"/>
                    <a:gd name="T14" fmla="*/ 227 w 812"/>
                    <a:gd name="T15" fmla="*/ 1145 h 1191"/>
                    <a:gd name="T16" fmla="*/ 415 w 812"/>
                    <a:gd name="T17" fmla="*/ 358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12" h="1191">
                      <a:moveTo>
                        <a:pt x="415" y="358"/>
                      </a:moveTo>
                      <a:cubicBezTo>
                        <a:pt x="517" y="529"/>
                        <a:pt x="517" y="529"/>
                        <a:pt x="517" y="529"/>
                      </a:cubicBezTo>
                      <a:cubicBezTo>
                        <a:pt x="812" y="0"/>
                        <a:pt x="812" y="0"/>
                        <a:pt x="812" y="0"/>
                      </a:cubicBezTo>
                      <a:cubicBezTo>
                        <a:pt x="207" y="10"/>
                        <a:pt x="207" y="10"/>
                        <a:pt x="207" y="10"/>
                      </a:cubicBezTo>
                      <a:cubicBezTo>
                        <a:pt x="316" y="193"/>
                        <a:pt x="316" y="193"/>
                        <a:pt x="316" y="193"/>
                      </a:cubicBezTo>
                      <a:cubicBezTo>
                        <a:pt x="201" y="312"/>
                        <a:pt x="115" y="457"/>
                        <a:pt x="65" y="616"/>
                      </a:cubicBezTo>
                      <a:cubicBezTo>
                        <a:pt x="5" y="804"/>
                        <a:pt x="0" y="1003"/>
                        <a:pt x="49" y="1191"/>
                      </a:cubicBezTo>
                      <a:cubicBezTo>
                        <a:pt x="227" y="1145"/>
                        <a:pt x="227" y="1145"/>
                        <a:pt x="227" y="1145"/>
                      </a:cubicBezTo>
                      <a:cubicBezTo>
                        <a:pt x="156" y="871"/>
                        <a:pt x="229" y="574"/>
                        <a:pt x="415" y="3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1077235" y="1294665"/>
            <a:ext cx="2383188" cy="2082737"/>
            <a:chOff x="1077235" y="1294665"/>
            <a:chExt cx="2383188" cy="2082737"/>
          </a:xfrm>
        </p:grpSpPr>
        <p:sp>
          <p:nvSpPr>
            <p:cNvPr id="78" name="Oval 77"/>
            <p:cNvSpPr/>
            <p:nvPr/>
          </p:nvSpPr>
          <p:spPr>
            <a:xfrm>
              <a:off x="1227458" y="1294665"/>
              <a:ext cx="2082744" cy="2082737"/>
            </a:xfrm>
            <a:prstGeom prst="ellipse">
              <a:avLst/>
            </a:prstGeom>
            <a:solidFill>
              <a:srgbClr val="47486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09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342407" y="1430439"/>
              <a:ext cx="1811187" cy="1811188"/>
              <a:chOff x="2951162" y="3680460"/>
              <a:chExt cx="2651760" cy="2651760"/>
            </a:xfrm>
            <a:effectLst>
              <a:outerShdw blurRad="76200" dist="25400" dir="54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11" name="Oval 10"/>
              <p:cNvSpPr/>
              <p:nvPr/>
            </p:nvSpPr>
            <p:spPr>
              <a:xfrm>
                <a:off x="2954972" y="3684270"/>
                <a:ext cx="2644140" cy="2644140"/>
              </a:xfrm>
              <a:prstGeom prst="ellipse">
                <a:avLst/>
              </a:prstGeom>
              <a:gradFill flip="none" rotWithShape="1">
                <a:gsLst>
                  <a:gs pos="833">
                    <a:srgbClr val="005570"/>
                  </a:gs>
                  <a:gs pos="50000">
                    <a:srgbClr val="007DA2"/>
                  </a:gs>
                  <a:gs pos="100000">
                    <a:srgbClr val="4FAEE9"/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132492" tIns="94392" rIns="132492" bIns="94392" numCol="1" spcCol="1270" anchor="ctr" anchorCtr="0">
                <a:noAutofit/>
              </a:bodyPr>
              <a:lstStyle/>
              <a:p>
                <a:pPr algn="ctr" defTabSz="88874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951162" y="3680460"/>
                <a:ext cx="2651760" cy="2651760"/>
              </a:xfrm>
              <a:prstGeom prst="ellipse">
                <a:avLst/>
              </a:prstGeom>
              <a:blipFill dpi="0" rotWithShape="1">
                <a:blip r:embed="rId4" cstate="email">
                  <a:alphaModFix amt="22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tile tx="0" ty="6032500" sx="100000" sy="100000" flip="none" algn="ctr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 smtClean="0"/>
              </a:p>
            </p:txBody>
          </p:sp>
        </p:grpSp>
        <p:sp>
          <p:nvSpPr>
            <p:cNvPr id="2052" name="TextBox 2051"/>
            <p:cNvSpPr txBox="1"/>
            <p:nvPr/>
          </p:nvSpPr>
          <p:spPr>
            <a:xfrm>
              <a:off x="1168958" y="2242268"/>
              <a:ext cx="219974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FFFF"/>
                  </a:solidFill>
                </a:rPr>
                <a:t>Help </a:t>
              </a:r>
              <a:r>
                <a:rPr lang="en-US" sz="1400" dirty="0">
                  <a:solidFill>
                    <a:srgbClr val="FFFFFF"/>
                  </a:solidFill>
                </a:rPr>
                <a:t>you prepare, </a:t>
              </a:r>
              <a:r>
                <a:rPr lang="en-US" sz="1400" dirty="0" smtClean="0">
                  <a:solidFill>
                    <a:srgbClr val="FFFFFF"/>
                  </a:solidFill>
                </a:rPr>
                <a:t/>
              </a:r>
              <a:br>
                <a:rPr lang="en-US" sz="1400" dirty="0" smtClean="0">
                  <a:solidFill>
                    <a:srgbClr val="FFFFFF"/>
                  </a:solidFill>
                </a:rPr>
              </a:br>
              <a:r>
                <a:rPr lang="en-US" sz="1400" dirty="0" smtClean="0">
                  <a:solidFill>
                    <a:srgbClr val="FFFFFF"/>
                  </a:solidFill>
                </a:rPr>
                <a:t>build </a:t>
              </a:r>
              <a:r>
                <a:rPr lang="en-US" sz="1400" dirty="0">
                  <a:solidFill>
                    <a:srgbClr val="FFFFFF"/>
                  </a:solidFill>
                </a:rPr>
                <a:t>and </a:t>
              </a:r>
              <a:r>
                <a:rPr lang="en-US" sz="1400" dirty="0" smtClean="0">
                  <a:solidFill>
                    <a:srgbClr val="FFFFFF"/>
                  </a:solidFill>
                </a:rPr>
                <a:t>expand 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2053" name="Rectangle 2052"/>
            <p:cNvSpPr/>
            <p:nvPr/>
          </p:nvSpPr>
          <p:spPr>
            <a:xfrm>
              <a:off x="1077235" y="1702642"/>
              <a:ext cx="2383188" cy="5909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rgbClr val="FFFFFF"/>
                  </a:solidFill>
                </a:rPr>
                <a:t>Business </a:t>
              </a: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r>
                <a:rPr lang="en-US" b="1" dirty="0" smtClean="0">
                  <a:solidFill>
                    <a:srgbClr val="FFFFFF"/>
                  </a:solidFill>
                </a:rPr>
                <a:t>Enablement 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85779" y="2879192"/>
            <a:ext cx="2199743" cy="2082737"/>
            <a:chOff x="3085779" y="2873915"/>
            <a:chExt cx="2199743" cy="2082737"/>
          </a:xfrm>
        </p:grpSpPr>
        <p:sp>
          <p:nvSpPr>
            <p:cNvPr id="79" name="Oval 78"/>
            <p:cNvSpPr/>
            <p:nvPr/>
          </p:nvSpPr>
          <p:spPr>
            <a:xfrm>
              <a:off x="3161779" y="2873915"/>
              <a:ext cx="2082744" cy="2082737"/>
            </a:xfrm>
            <a:prstGeom prst="ellipse">
              <a:avLst/>
            </a:prstGeom>
            <a:solidFill>
              <a:srgbClr val="47486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09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297558" y="3015562"/>
              <a:ext cx="1811187" cy="1811188"/>
              <a:chOff x="4772342" y="1188720"/>
              <a:chExt cx="2651760" cy="2651760"/>
            </a:xfrm>
            <a:effectLst>
              <a:outerShdw blurRad="76200" dist="25400" dir="54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2" name="Oval 1"/>
              <p:cNvSpPr/>
              <p:nvPr/>
            </p:nvSpPr>
            <p:spPr>
              <a:xfrm>
                <a:off x="4776152" y="1192530"/>
                <a:ext cx="2644140" cy="2644140"/>
              </a:xfrm>
              <a:prstGeom prst="ellipse">
                <a:avLst/>
              </a:prstGeom>
              <a:gradFill>
                <a:gsLst>
                  <a:gs pos="97917">
                    <a:srgbClr val="272848">
                      <a:lumMod val="78000"/>
                      <a:lumOff val="22000"/>
                    </a:srgbClr>
                  </a:gs>
                  <a:gs pos="54000">
                    <a:srgbClr val="272848">
                      <a:lumMod val="60000"/>
                      <a:lumOff val="40000"/>
                    </a:srgbClr>
                  </a:gs>
                  <a:gs pos="0">
                    <a:srgbClr val="272848">
                      <a:lumMod val="40000"/>
                      <a:lumOff val="60000"/>
                    </a:srgb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sz="1400" kern="0" dirty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772342" y="1188720"/>
                <a:ext cx="2651760" cy="2651760"/>
              </a:xfrm>
              <a:prstGeom prst="ellipse">
                <a:avLst/>
              </a:prstGeom>
              <a:blipFill dpi="0" rotWithShape="1">
                <a:blip r:embed="rId4" cstate="email">
                  <a:alphaModFix amt="22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tile tx="0" ty="6032500" sx="100000" sy="100000" flip="none" algn="ctr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 smtClean="0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085779" y="3871542"/>
              <a:ext cx="2199743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FFFFFF"/>
                  </a:solidFill>
                </a:rPr>
                <a:t>Recognise</a:t>
              </a:r>
              <a:r>
                <a:rPr lang="en-US" sz="1400" dirty="0" smtClean="0">
                  <a:solidFill>
                    <a:srgbClr val="FFFFFF"/>
                  </a:solidFill>
                </a:rPr>
                <a:t> </a:t>
              </a:r>
              <a:r>
                <a:rPr lang="en-US" sz="1400" dirty="0">
                  <a:solidFill>
                    <a:srgbClr val="FFFFFF"/>
                  </a:solidFill>
                </a:rPr>
                <a:t>and encourage your </a:t>
              </a:r>
              <a:r>
                <a:rPr lang="en-US" sz="1400" dirty="0" smtClean="0">
                  <a:solidFill>
                    <a:srgbClr val="FFFFFF"/>
                  </a:solidFill>
                </a:rPr>
                <a:t/>
              </a:r>
              <a:br>
                <a:rPr lang="en-US" sz="1400" dirty="0" smtClean="0">
                  <a:solidFill>
                    <a:srgbClr val="FFFFFF"/>
                  </a:solidFill>
                </a:rPr>
              </a:br>
              <a:r>
                <a:rPr lang="en-US" sz="1400" dirty="0" smtClean="0">
                  <a:solidFill>
                    <a:srgbClr val="FFFFFF"/>
                  </a:solidFill>
                </a:rPr>
                <a:t>success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29837" y="3334820"/>
              <a:ext cx="2111626" cy="5909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rgbClr val="FFFFFF"/>
                  </a:solidFill>
                </a:rPr>
                <a:t>Incentives </a:t>
              </a: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r>
                <a:rPr lang="en-US" b="1" dirty="0" smtClean="0">
                  <a:solidFill>
                    <a:srgbClr val="FFFFFF"/>
                  </a:solidFill>
                </a:rPr>
                <a:t>and </a:t>
              </a:r>
              <a:r>
                <a:rPr lang="en-US" b="1" dirty="0">
                  <a:solidFill>
                    <a:srgbClr val="FFFFFF"/>
                  </a:solidFill>
                </a:rPr>
                <a:t>Rewards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48662" y="4464909"/>
            <a:ext cx="2383186" cy="2082737"/>
            <a:chOff x="1048662" y="4464909"/>
            <a:chExt cx="2383186" cy="2082737"/>
          </a:xfrm>
        </p:grpSpPr>
        <p:sp>
          <p:nvSpPr>
            <p:cNvPr id="80" name="Oval 79"/>
            <p:cNvSpPr/>
            <p:nvPr/>
          </p:nvSpPr>
          <p:spPr>
            <a:xfrm>
              <a:off x="1197892" y="4464909"/>
              <a:ext cx="2082744" cy="2082737"/>
            </a:xfrm>
            <a:prstGeom prst="ellipse">
              <a:avLst/>
            </a:prstGeom>
            <a:solidFill>
              <a:srgbClr val="47486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09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342407" y="4600685"/>
              <a:ext cx="1811187" cy="1811188"/>
              <a:chOff x="6593523" y="3680460"/>
              <a:chExt cx="2651760" cy="2651760"/>
            </a:xfrm>
            <a:effectLst>
              <a:outerShdw blurRad="76200" dist="25400" dir="5400000" algn="t" rotWithShape="0">
                <a:prstClr val="black">
                  <a:alpha val="20000"/>
                </a:prstClr>
              </a:outerShdw>
            </a:effectLst>
          </p:grpSpPr>
          <p:sp>
            <p:nvSpPr>
              <p:cNvPr id="12" name="Oval 11"/>
              <p:cNvSpPr/>
              <p:nvPr/>
            </p:nvSpPr>
            <p:spPr>
              <a:xfrm>
                <a:off x="6597333" y="3684270"/>
                <a:ext cx="2644140" cy="2644140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algn="ctr" defTabSz="685805">
                  <a:lnSpc>
                    <a:spcPct val="90000"/>
                  </a:lnSpc>
                </a:pPr>
                <a:endParaRPr lang="en-US" sz="1400" kern="0" dirty="0">
                  <a:solidFill>
                    <a:prstClr val="white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593523" y="3680460"/>
                <a:ext cx="2651760" cy="2651760"/>
              </a:xfrm>
              <a:prstGeom prst="ellipse">
                <a:avLst/>
              </a:prstGeom>
              <a:blipFill dpi="0" rotWithShape="1">
                <a:blip r:embed="rId4" cstate="email">
                  <a:alphaModFix amt="22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tile tx="0" ty="6032500" sx="100000" sy="100000" flip="none" algn="ctr"/>
              </a:blip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dirty="0" smtClean="0"/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1168958" y="5541508"/>
              <a:ext cx="2199743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FFFF"/>
                  </a:solidFill>
                </a:rPr>
                <a:t>Attract customers </a:t>
              </a:r>
              <a:br>
                <a:rPr lang="en-US" sz="1400" dirty="0" smtClean="0">
                  <a:solidFill>
                    <a:srgbClr val="FFFFFF"/>
                  </a:solidFill>
                </a:rPr>
              </a:br>
              <a:r>
                <a:rPr lang="en-US" sz="1400" dirty="0" smtClean="0">
                  <a:solidFill>
                    <a:srgbClr val="FFFFFF"/>
                  </a:solidFill>
                </a:rPr>
                <a:t>and increase </a:t>
              </a:r>
              <a:br>
                <a:rPr lang="en-US" sz="1400" dirty="0" smtClean="0">
                  <a:solidFill>
                    <a:srgbClr val="FFFFFF"/>
                  </a:solidFill>
                </a:rPr>
              </a:br>
              <a:r>
                <a:rPr lang="en-US" sz="1400" dirty="0" smtClean="0">
                  <a:solidFill>
                    <a:srgbClr val="FFFFFF"/>
                  </a:solidFill>
                </a:rPr>
                <a:t>sales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48662" y="4760493"/>
              <a:ext cx="2383186" cy="8402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 smtClean="0">
                  <a:solidFill>
                    <a:srgbClr val="FFFFFF"/>
                  </a:solidFill>
                </a:rPr>
                <a:t>Marketing</a:t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r>
                <a:rPr lang="en-US" b="1" dirty="0" smtClean="0">
                  <a:solidFill>
                    <a:srgbClr val="FFFFFF"/>
                  </a:solidFill>
                </a:rPr>
                <a:t>and Demand</a:t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r>
                <a:rPr lang="en-US" b="1" dirty="0" smtClean="0">
                  <a:solidFill>
                    <a:srgbClr val="FFFFFF"/>
                  </a:solidFill>
                </a:rPr>
                <a:t>Generation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5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Scale>
                                      <p:cBhvr>
                                        <p:cTn id="18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3.17919E-6 L -0.03099 -3.17919E-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7341E-6 L -0.02969 1.7341E-6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64652E-6 -2.22222E-6 L -0.03152 -2.22222E-6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3" dur="100" fill="hold"/>
                                        <p:tgtEl>
                                          <p:spTgt spid="8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7341E-6 L -0.02969 1.7341E-6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" name="Rectangle 203"/>
          <p:cNvSpPr/>
          <p:nvPr/>
        </p:nvSpPr>
        <p:spPr>
          <a:xfrm>
            <a:off x="0" y="6270685"/>
            <a:ext cx="10511113" cy="256614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Optimise</a:t>
            </a:r>
            <a:r>
              <a:rPr lang="en-US" dirty="0" smtClean="0"/>
              <a:t> Your Success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-1" y="1418884"/>
            <a:ext cx="12188825" cy="1153788"/>
          </a:xfrm>
          <a:prstGeom prst="homePlate">
            <a:avLst>
              <a:gd name="adj" fmla="val 0"/>
            </a:avLst>
          </a:prstGeom>
          <a:solidFill>
            <a:schemeClr val="accent5">
              <a:alpha val="66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24">
              <a:lnSpc>
                <a:spcPct val="90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4688" y="1466181"/>
            <a:ext cx="351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 BUSINESS OUTCOMES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5" name="Group 174"/>
          <p:cNvGrpSpPr/>
          <p:nvPr/>
        </p:nvGrpSpPr>
        <p:grpSpPr>
          <a:xfrm>
            <a:off x="3046837" y="6067182"/>
            <a:ext cx="412398" cy="412396"/>
            <a:chOff x="417703" y="2000466"/>
            <a:chExt cx="664171" cy="664169"/>
          </a:xfrm>
        </p:grpSpPr>
        <p:grpSp>
          <p:nvGrpSpPr>
            <p:cNvPr id="176" name="Group 175"/>
            <p:cNvGrpSpPr/>
            <p:nvPr/>
          </p:nvGrpSpPr>
          <p:grpSpPr>
            <a:xfrm>
              <a:off x="417703" y="2000466"/>
              <a:ext cx="664171" cy="664169"/>
              <a:chOff x="7948316" y="1797153"/>
              <a:chExt cx="803647" cy="803645"/>
            </a:xfrm>
          </p:grpSpPr>
          <p:sp>
            <p:nvSpPr>
              <p:cNvPr id="178" name="Oval 177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9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 flip="none" rotWithShape="1">
                <a:gsLst>
                  <a:gs pos="833">
                    <a:srgbClr val="005570"/>
                  </a:gs>
                  <a:gs pos="50000">
                    <a:srgbClr val="007DA2"/>
                  </a:gs>
                  <a:gs pos="100000">
                    <a:srgbClr val="4FAEE9"/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132492" tIns="94392" rIns="132492" bIns="94392" numCol="1" spcCol="1270" anchor="ctr" anchorCtr="0">
                <a:noAutofit/>
              </a:bodyPr>
              <a:lstStyle/>
              <a:p>
                <a:pPr marL="0" marR="0" lvl="0" indent="0" algn="ctr" defTabSz="888741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7" name="Freeform 24"/>
            <p:cNvSpPr>
              <a:spLocks/>
            </p:cNvSpPr>
            <p:nvPr/>
          </p:nvSpPr>
          <p:spPr bwMode="auto">
            <a:xfrm>
              <a:off x="622373" y="2164890"/>
              <a:ext cx="254830" cy="335320"/>
            </a:xfrm>
            <a:custGeom>
              <a:avLst/>
              <a:gdLst>
                <a:gd name="T0" fmla="*/ 629 w 686"/>
                <a:gd name="T1" fmla="*/ 653 h 903"/>
                <a:gd name="T2" fmla="*/ 546 w 686"/>
                <a:gd name="T3" fmla="*/ 633 h 903"/>
                <a:gd name="T4" fmla="*/ 522 w 686"/>
                <a:gd name="T5" fmla="*/ 314 h 903"/>
                <a:gd name="T6" fmla="*/ 595 w 686"/>
                <a:gd name="T7" fmla="*/ 231 h 903"/>
                <a:gd name="T8" fmla="*/ 595 w 686"/>
                <a:gd name="T9" fmla="*/ 4 h 903"/>
                <a:gd name="T10" fmla="*/ 591 w 686"/>
                <a:gd name="T11" fmla="*/ 0 h 903"/>
                <a:gd name="T12" fmla="*/ 505 w 686"/>
                <a:gd name="T13" fmla="*/ 0 h 903"/>
                <a:gd name="T14" fmla="*/ 497 w 686"/>
                <a:gd name="T15" fmla="*/ 8 h 903"/>
                <a:gd name="T16" fmla="*/ 490 w 686"/>
                <a:gd name="T17" fmla="*/ 107 h 903"/>
                <a:gd name="T18" fmla="*/ 482 w 686"/>
                <a:gd name="T19" fmla="*/ 114 h 903"/>
                <a:gd name="T20" fmla="*/ 420 w 686"/>
                <a:gd name="T21" fmla="*/ 114 h 903"/>
                <a:gd name="T22" fmla="*/ 412 w 686"/>
                <a:gd name="T23" fmla="*/ 107 h 903"/>
                <a:gd name="T24" fmla="*/ 405 w 686"/>
                <a:gd name="T25" fmla="*/ 8 h 903"/>
                <a:gd name="T26" fmla="*/ 397 w 686"/>
                <a:gd name="T27" fmla="*/ 0 h 903"/>
                <a:gd name="T28" fmla="*/ 296 w 686"/>
                <a:gd name="T29" fmla="*/ 0 h 903"/>
                <a:gd name="T30" fmla="*/ 288 w 686"/>
                <a:gd name="T31" fmla="*/ 8 h 903"/>
                <a:gd name="T32" fmla="*/ 281 w 686"/>
                <a:gd name="T33" fmla="*/ 107 h 903"/>
                <a:gd name="T34" fmla="*/ 273 w 686"/>
                <a:gd name="T35" fmla="*/ 114 h 903"/>
                <a:gd name="T36" fmla="*/ 211 w 686"/>
                <a:gd name="T37" fmla="*/ 114 h 903"/>
                <a:gd name="T38" fmla="*/ 203 w 686"/>
                <a:gd name="T39" fmla="*/ 107 h 903"/>
                <a:gd name="T40" fmla="*/ 196 w 686"/>
                <a:gd name="T41" fmla="*/ 8 h 903"/>
                <a:gd name="T42" fmla="*/ 188 w 686"/>
                <a:gd name="T43" fmla="*/ 0 h 903"/>
                <a:gd name="T44" fmla="*/ 94 w 686"/>
                <a:gd name="T45" fmla="*/ 0 h 903"/>
                <a:gd name="T46" fmla="*/ 90 w 686"/>
                <a:gd name="T47" fmla="*/ 4 h 903"/>
                <a:gd name="T48" fmla="*/ 90 w 686"/>
                <a:gd name="T49" fmla="*/ 231 h 903"/>
                <a:gd name="T50" fmla="*/ 161 w 686"/>
                <a:gd name="T51" fmla="*/ 313 h 903"/>
                <a:gd name="T52" fmla="*/ 139 w 686"/>
                <a:gd name="T53" fmla="*/ 633 h 903"/>
                <a:gd name="T54" fmla="*/ 53 w 686"/>
                <a:gd name="T55" fmla="*/ 654 h 903"/>
                <a:gd name="T56" fmla="*/ 0 w 686"/>
                <a:gd name="T57" fmla="*/ 674 h 903"/>
                <a:gd name="T58" fmla="*/ 0 w 686"/>
                <a:gd name="T59" fmla="*/ 880 h 903"/>
                <a:gd name="T60" fmla="*/ 23 w 686"/>
                <a:gd name="T61" fmla="*/ 903 h 903"/>
                <a:gd name="T62" fmla="*/ 663 w 686"/>
                <a:gd name="T63" fmla="*/ 903 h 903"/>
                <a:gd name="T64" fmla="*/ 686 w 686"/>
                <a:gd name="T65" fmla="*/ 880 h 903"/>
                <a:gd name="T66" fmla="*/ 686 w 686"/>
                <a:gd name="T67" fmla="*/ 674 h 903"/>
                <a:gd name="T68" fmla="*/ 629 w 686"/>
                <a:gd name="T69" fmla="*/ 65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6" h="903">
                  <a:moveTo>
                    <a:pt x="629" y="653"/>
                  </a:moveTo>
                  <a:cubicBezTo>
                    <a:pt x="602" y="644"/>
                    <a:pt x="574" y="637"/>
                    <a:pt x="546" y="633"/>
                  </a:cubicBezTo>
                  <a:cubicBezTo>
                    <a:pt x="522" y="314"/>
                    <a:pt x="522" y="314"/>
                    <a:pt x="522" y="314"/>
                  </a:cubicBezTo>
                  <a:cubicBezTo>
                    <a:pt x="563" y="309"/>
                    <a:pt x="595" y="274"/>
                    <a:pt x="595" y="231"/>
                  </a:cubicBezTo>
                  <a:cubicBezTo>
                    <a:pt x="595" y="4"/>
                    <a:pt x="595" y="4"/>
                    <a:pt x="595" y="4"/>
                  </a:cubicBezTo>
                  <a:cubicBezTo>
                    <a:pt x="595" y="2"/>
                    <a:pt x="593" y="0"/>
                    <a:pt x="591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01" y="0"/>
                    <a:pt x="497" y="3"/>
                    <a:pt x="497" y="8"/>
                  </a:cubicBezTo>
                  <a:cubicBezTo>
                    <a:pt x="490" y="107"/>
                    <a:pt x="490" y="107"/>
                    <a:pt x="490" y="107"/>
                  </a:cubicBezTo>
                  <a:cubicBezTo>
                    <a:pt x="490" y="111"/>
                    <a:pt x="486" y="114"/>
                    <a:pt x="482" y="114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16" y="114"/>
                    <a:pt x="413" y="111"/>
                    <a:pt x="412" y="10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3"/>
                    <a:pt x="402" y="0"/>
                    <a:pt x="397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0"/>
                    <a:pt x="288" y="3"/>
                    <a:pt x="288" y="8"/>
                  </a:cubicBezTo>
                  <a:cubicBezTo>
                    <a:pt x="281" y="107"/>
                    <a:pt x="281" y="107"/>
                    <a:pt x="281" y="107"/>
                  </a:cubicBezTo>
                  <a:cubicBezTo>
                    <a:pt x="280" y="111"/>
                    <a:pt x="277" y="114"/>
                    <a:pt x="273" y="114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206" y="114"/>
                    <a:pt x="203" y="111"/>
                    <a:pt x="203" y="10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3"/>
                    <a:pt x="192" y="0"/>
                    <a:pt x="18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0" y="2"/>
                    <a:pt x="90" y="4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0" y="273"/>
                    <a:pt x="121" y="307"/>
                    <a:pt x="161" y="313"/>
                  </a:cubicBezTo>
                  <a:cubicBezTo>
                    <a:pt x="139" y="633"/>
                    <a:pt x="139" y="633"/>
                    <a:pt x="139" y="633"/>
                  </a:cubicBezTo>
                  <a:cubicBezTo>
                    <a:pt x="110" y="637"/>
                    <a:pt x="81" y="644"/>
                    <a:pt x="53" y="654"/>
                  </a:cubicBezTo>
                  <a:cubicBezTo>
                    <a:pt x="0" y="674"/>
                    <a:pt x="0" y="674"/>
                    <a:pt x="0" y="674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0" y="892"/>
                    <a:pt x="10" y="903"/>
                    <a:pt x="23" y="903"/>
                  </a:cubicBezTo>
                  <a:cubicBezTo>
                    <a:pt x="663" y="903"/>
                    <a:pt x="663" y="903"/>
                    <a:pt x="663" y="903"/>
                  </a:cubicBezTo>
                  <a:cubicBezTo>
                    <a:pt x="676" y="903"/>
                    <a:pt x="686" y="892"/>
                    <a:pt x="686" y="880"/>
                  </a:cubicBezTo>
                  <a:cubicBezTo>
                    <a:pt x="686" y="674"/>
                    <a:pt x="686" y="674"/>
                    <a:pt x="686" y="674"/>
                  </a:cubicBezTo>
                  <a:lnTo>
                    <a:pt x="629" y="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016400" y="6067182"/>
            <a:ext cx="412398" cy="412396"/>
            <a:chOff x="406815" y="5136188"/>
            <a:chExt cx="664171" cy="664169"/>
          </a:xfrm>
        </p:grpSpPr>
        <p:grpSp>
          <p:nvGrpSpPr>
            <p:cNvPr id="181" name="Group 180"/>
            <p:cNvGrpSpPr/>
            <p:nvPr/>
          </p:nvGrpSpPr>
          <p:grpSpPr>
            <a:xfrm>
              <a:off x="406815" y="5136188"/>
              <a:ext cx="664171" cy="664169"/>
              <a:chOff x="7948316" y="976215"/>
              <a:chExt cx="803647" cy="803645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9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535070" y="5272052"/>
              <a:ext cx="448766" cy="434458"/>
              <a:chOff x="512632" y="5269379"/>
              <a:chExt cx="493643" cy="477904"/>
            </a:xfrm>
          </p:grpSpPr>
          <p:sp>
            <p:nvSpPr>
              <p:cNvPr id="183" name="Freeform 11"/>
              <p:cNvSpPr>
                <a:spLocks/>
              </p:cNvSpPr>
              <p:nvPr/>
            </p:nvSpPr>
            <p:spPr bwMode="auto">
              <a:xfrm>
                <a:off x="651335" y="5335907"/>
                <a:ext cx="196906" cy="256257"/>
              </a:xfrm>
              <a:custGeom>
                <a:avLst/>
                <a:gdLst>
                  <a:gd name="T0" fmla="*/ 597 w 597"/>
                  <a:gd name="T1" fmla="*/ 744 h 777"/>
                  <a:gd name="T2" fmla="*/ 299 w 597"/>
                  <a:gd name="T3" fmla="*/ 777 h 777"/>
                  <a:gd name="T4" fmla="*/ 0 w 597"/>
                  <a:gd name="T5" fmla="*/ 744 h 777"/>
                  <a:gd name="T6" fmla="*/ 13 w 597"/>
                  <a:gd name="T7" fmla="*/ 552 h 777"/>
                  <a:gd name="T8" fmla="*/ 149 w 597"/>
                  <a:gd name="T9" fmla="*/ 398 h 777"/>
                  <a:gd name="T10" fmla="*/ 216 w 597"/>
                  <a:gd name="T11" fmla="*/ 366 h 777"/>
                  <a:gd name="T12" fmla="*/ 236 w 597"/>
                  <a:gd name="T13" fmla="*/ 350 h 777"/>
                  <a:gd name="T14" fmla="*/ 247 w 597"/>
                  <a:gd name="T15" fmla="*/ 339 h 777"/>
                  <a:gd name="T16" fmla="*/ 169 w 597"/>
                  <a:gd name="T17" fmla="*/ 187 h 777"/>
                  <a:gd name="T18" fmla="*/ 169 w 597"/>
                  <a:gd name="T19" fmla="*/ 187 h 777"/>
                  <a:gd name="T20" fmla="*/ 169 w 597"/>
                  <a:gd name="T21" fmla="*/ 187 h 777"/>
                  <a:gd name="T22" fmla="*/ 165 w 597"/>
                  <a:gd name="T23" fmla="*/ 66 h 777"/>
                  <a:gd name="T24" fmla="*/ 212 w 597"/>
                  <a:gd name="T25" fmla="*/ 14 h 777"/>
                  <a:gd name="T26" fmla="*/ 235 w 597"/>
                  <a:gd name="T27" fmla="*/ 13 h 777"/>
                  <a:gd name="T28" fmla="*/ 280 w 597"/>
                  <a:gd name="T29" fmla="*/ 10 h 777"/>
                  <a:gd name="T30" fmla="*/ 369 w 597"/>
                  <a:gd name="T31" fmla="*/ 8 h 777"/>
                  <a:gd name="T32" fmla="*/ 413 w 597"/>
                  <a:gd name="T33" fmla="*/ 39 h 777"/>
                  <a:gd name="T34" fmla="*/ 430 w 597"/>
                  <a:gd name="T35" fmla="*/ 62 h 777"/>
                  <a:gd name="T36" fmla="*/ 429 w 597"/>
                  <a:gd name="T37" fmla="*/ 176 h 777"/>
                  <a:gd name="T38" fmla="*/ 346 w 597"/>
                  <a:gd name="T39" fmla="*/ 342 h 777"/>
                  <a:gd name="T40" fmla="*/ 359 w 597"/>
                  <a:gd name="T41" fmla="*/ 354 h 777"/>
                  <a:gd name="T42" fmla="*/ 380 w 597"/>
                  <a:gd name="T43" fmla="*/ 369 h 777"/>
                  <a:gd name="T44" fmla="*/ 448 w 597"/>
                  <a:gd name="T45" fmla="*/ 398 h 777"/>
                  <a:gd name="T46" fmla="*/ 584 w 597"/>
                  <a:gd name="T47" fmla="*/ 552 h 777"/>
                  <a:gd name="T48" fmla="*/ 597 w 597"/>
                  <a:gd name="T49" fmla="*/ 744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7" h="777">
                    <a:moveTo>
                      <a:pt x="597" y="744"/>
                    </a:moveTo>
                    <a:cubicBezTo>
                      <a:pt x="597" y="744"/>
                      <a:pt x="468" y="777"/>
                      <a:pt x="299" y="777"/>
                    </a:cubicBezTo>
                    <a:cubicBezTo>
                      <a:pt x="125" y="777"/>
                      <a:pt x="0" y="744"/>
                      <a:pt x="0" y="744"/>
                    </a:cubicBezTo>
                    <a:cubicBezTo>
                      <a:pt x="13" y="552"/>
                      <a:pt x="13" y="552"/>
                      <a:pt x="13" y="552"/>
                    </a:cubicBezTo>
                    <a:cubicBezTo>
                      <a:pt x="19" y="475"/>
                      <a:pt x="77" y="419"/>
                      <a:pt x="149" y="398"/>
                    </a:cubicBezTo>
                    <a:cubicBezTo>
                      <a:pt x="176" y="390"/>
                      <a:pt x="197" y="382"/>
                      <a:pt x="216" y="366"/>
                    </a:cubicBezTo>
                    <a:cubicBezTo>
                      <a:pt x="222" y="361"/>
                      <a:pt x="229" y="356"/>
                      <a:pt x="236" y="350"/>
                    </a:cubicBezTo>
                    <a:cubicBezTo>
                      <a:pt x="240" y="347"/>
                      <a:pt x="244" y="343"/>
                      <a:pt x="247" y="339"/>
                    </a:cubicBezTo>
                    <a:cubicBezTo>
                      <a:pt x="205" y="313"/>
                      <a:pt x="175" y="256"/>
                      <a:pt x="169" y="187"/>
                    </a:cubicBezTo>
                    <a:cubicBezTo>
                      <a:pt x="169" y="187"/>
                      <a:pt x="169" y="187"/>
                      <a:pt x="169" y="187"/>
                    </a:cubicBezTo>
                    <a:cubicBezTo>
                      <a:pt x="169" y="187"/>
                      <a:pt x="169" y="187"/>
                      <a:pt x="169" y="187"/>
                    </a:cubicBezTo>
                    <a:cubicBezTo>
                      <a:pt x="167" y="179"/>
                      <a:pt x="157" y="96"/>
                      <a:pt x="165" y="66"/>
                    </a:cubicBezTo>
                    <a:cubicBezTo>
                      <a:pt x="173" y="35"/>
                      <a:pt x="197" y="17"/>
                      <a:pt x="212" y="14"/>
                    </a:cubicBezTo>
                    <a:cubicBezTo>
                      <a:pt x="220" y="13"/>
                      <a:pt x="228" y="13"/>
                      <a:pt x="235" y="13"/>
                    </a:cubicBezTo>
                    <a:cubicBezTo>
                      <a:pt x="254" y="14"/>
                      <a:pt x="261" y="16"/>
                      <a:pt x="280" y="10"/>
                    </a:cubicBezTo>
                    <a:cubicBezTo>
                      <a:pt x="301" y="4"/>
                      <a:pt x="339" y="0"/>
                      <a:pt x="369" y="8"/>
                    </a:cubicBezTo>
                    <a:cubicBezTo>
                      <a:pt x="390" y="13"/>
                      <a:pt x="400" y="33"/>
                      <a:pt x="413" y="39"/>
                    </a:cubicBezTo>
                    <a:cubicBezTo>
                      <a:pt x="419" y="42"/>
                      <a:pt x="426" y="39"/>
                      <a:pt x="430" y="62"/>
                    </a:cubicBezTo>
                    <a:cubicBezTo>
                      <a:pt x="434" y="89"/>
                      <a:pt x="431" y="155"/>
                      <a:pt x="429" y="176"/>
                    </a:cubicBezTo>
                    <a:cubicBezTo>
                      <a:pt x="426" y="251"/>
                      <a:pt x="392" y="315"/>
                      <a:pt x="346" y="342"/>
                    </a:cubicBezTo>
                    <a:cubicBezTo>
                      <a:pt x="350" y="346"/>
                      <a:pt x="354" y="350"/>
                      <a:pt x="359" y="354"/>
                    </a:cubicBezTo>
                    <a:cubicBezTo>
                      <a:pt x="367" y="359"/>
                      <a:pt x="374" y="364"/>
                      <a:pt x="380" y="369"/>
                    </a:cubicBezTo>
                    <a:cubicBezTo>
                      <a:pt x="400" y="384"/>
                      <a:pt x="423" y="393"/>
                      <a:pt x="448" y="398"/>
                    </a:cubicBezTo>
                    <a:cubicBezTo>
                      <a:pt x="521" y="412"/>
                      <a:pt x="579" y="474"/>
                      <a:pt x="584" y="552"/>
                    </a:cubicBezTo>
                    <a:lnTo>
                      <a:pt x="597" y="7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4" name="Group 28"/>
              <p:cNvGrpSpPr>
                <a:grpSpLocks noChangeAspect="1"/>
              </p:cNvGrpSpPr>
              <p:nvPr/>
            </p:nvGrpSpPr>
            <p:grpSpPr bwMode="auto">
              <a:xfrm>
                <a:off x="512632" y="5269379"/>
                <a:ext cx="493643" cy="477904"/>
                <a:chOff x="1107" y="-465"/>
                <a:chExt cx="5426" cy="5253"/>
              </a:xfrm>
              <a:solidFill>
                <a:schemeClr val="bg1"/>
              </a:solidFill>
            </p:grpSpPr>
            <p:sp>
              <p:nvSpPr>
                <p:cNvPr id="185" name="Freeform 29"/>
                <p:cNvSpPr>
                  <a:spLocks/>
                </p:cNvSpPr>
                <p:nvPr/>
              </p:nvSpPr>
              <p:spPr bwMode="auto">
                <a:xfrm>
                  <a:off x="2047" y="3407"/>
                  <a:ext cx="3338" cy="1381"/>
                </a:xfrm>
                <a:custGeom>
                  <a:avLst/>
                  <a:gdLst>
                    <a:gd name="T0" fmla="*/ 508 w 1413"/>
                    <a:gd name="T1" fmla="*/ 230 h 585"/>
                    <a:gd name="T2" fmla="*/ 606 w 1413"/>
                    <a:gd name="T3" fmla="*/ 56 h 585"/>
                    <a:gd name="T4" fmla="*/ 0 w 1413"/>
                    <a:gd name="T5" fmla="*/ 65 h 585"/>
                    <a:gd name="T6" fmla="*/ 311 w 1413"/>
                    <a:gd name="T7" fmla="*/ 585 h 585"/>
                    <a:gd name="T8" fmla="*/ 415 w 1413"/>
                    <a:gd name="T9" fmla="*/ 398 h 585"/>
                    <a:gd name="T10" fmla="*/ 674 w 1413"/>
                    <a:gd name="T11" fmla="*/ 430 h 585"/>
                    <a:gd name="T12" fmla="*/ 907 w 1413"/>
                    <a:gd name="T13" fmla="*/ 404 h 585"/>
                    <a:gd name="T14" fmla="*/ 1413 w 1413"/>
                    <a:gd name="T15" fmla="*/ 131 h 585"/>
                    <a:gd name="T16" fmla="*/ 1284 w 1413"/>
                    <a:gd name="T17" fmla="*/ 0 h 585"/>
                    <a:gd name="T18" fmla="*/ 508 w 1413"/>
                    <a:gd name="T19" fmla="*/ 23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13" h="585">
                      <a:moveTo>
                        <a:pt x="508" y="230"/>
                      </a:moveTo>
                      <a:cubicBezTo>
                        <a:pt x="606" y="56"/>
                        <a:pt x="606" y="56"/>
                        <a:pt x="606" y="56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311" y="585"/>
                        <a:pt x="311" y="585"/>
                        <a:pt x="311" y="585"/>
                      </a:cubicBezTo>
                      <a:cubicBezTo>
                        <a:pt x="415" y="398"/>
                        <a:pt x="415" y="398"/>
                        <a:pt x="415" y="398"/>
                      </a:cubicBezTo>
                      <a:cubicBezTo>
                        <a:pt x="500" y="419"/>
                        <a:pt x="587" y="430"/>
                        <a:pt x="674" y="430"/>
                      </a:cubicBezTo>
                      <a:cubicBezTo>
                        <a:pt x="752" y="430"/>
                        <a:pt x="830" y="421"/>
                        <a:pt x="907" y="404"/>
                      </a:cubicBezTo>
                      <a:cubicBezTo>
                        <a:pt x="1100" y="362"/>
                        <a:pt x="1274" y="267"/>
                        <a:pt x="1413" y="131"/>
                      </a:cubicBezTo>
                      <a:cubicBezTo>
                        <a:pt x="1284" y="0"/>
                        <a:pt x="1284" y="0"/>
                        <a:pt x="1284" y="0"/>
                      </a:cubicBezTo>
                      <a:cubicBezTo>
                        <a:pt x="1083" y="198"/>
                        <a:pt x="788" y="283"/>
                        <a:pt x="508" y="2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30"/>
                <p:cNvSpPr>
                  <a:spLocks/>
                </p:cNvSpPr>
                <p:nvPr/>
              </p:nvSpPr>
              <p:spPr bwMode="auto">
                <a:xfrm>
                  <a:off x="4185" y="-465"/>
                  <a:ext cx="2348" cy="2967"/>
                </a:xfrm>
                <a:custGeom>
                  <a:avLst/>
                  <a:gdLst>
                    <a:gd name="T0" fmla="*/ 780 w 994"/>
                    <a:gd name="T1" fmla="*/ 730 h 1256"/>
                    <a:gd name="T2" fmla="*/ 539 w 994"/>
                    <a:gd name="T3" fmla="*/ 301 h 1256"/>
                    <a:gd name="T4" fmla="*/ 49 w 994"/>
                    <a:gd name="T5" fmla="*/ 0 h 1256"/>
                    <a:gd name="T6" fmla="*/ 0 w 994"/>
                    <a:gd name="T7" fmla="*/ 177 h 1256"/>
                    <a:gd name="T8" fmla="*/ 588 w 994"/>
                    <a:gd name="T9" fmla="*/ 733 h 1256"/>
                    <a:gd name="T10" fmla="*/ 388 w 994"/>
                    <a:gd name="T11" fmla="*/ 736 h 1256"/>
                    <a:gd name="T12" fmla="*/ 699 w 994"/>
                    <a:gd name="T13" fmla="*/ 1256 h 1256"/>
                    <a:gd name="T14" fmla="*/ 994 w 994"/>
                    <a:gd name="T15" fmla="*/ 727 h 1256"/>
                    <a:gd name="T16" fmla="*/ 780 w 994"/>
                    <a:gd name="T17" fmla="*/ 730 h 1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4" h="1256">
                      <a:moveTo>
                        <a:pt x="780" y="730"/>
                      </a:moveTo>
                      <a:cubicBezTo>
                        <a:pt x="734" y="571"/>
                        <a:pt x="652" y="424"/>
                        <a:pt x="539" y="301"/>
                      </a:cubicBezTo>
                      <a:cubicBezTo>
                        <a:pt x="406" y="156"/>
                        <a:pt x="237" y="52"/>
                        <a:pt x="49" y="0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272" y="252"/>
                        <a:pt x="494" y="465"/>
                        <a:pt x="588" y="733"/>
                      </a:cubicBezTo>
                      <a:cubicBezTo>
                        <a:pt x="388" y="736"/>
                        <a:pt x="388" y="736"/>
                        <a:pt x="388" y="736"/>
                      </a:cubicBezTo>
                      <a:cubicBezTo>
                        <a:pt x="699" y="1256"/>
                        <a:pt x="699" y="1256"/>
                        <a:pt x="699" y="1256"/>
                      </a:cubicBezTo>
                      <a:cubicBezTo>
                        <a:pt x="994" y="727"/>
                        <a:pt x="994" y="727"/>
                        <a:pt x="994" y="727"/>
                      </a:cubicBezTo>
                      <a:lnTo>
                        <a:pt x="780" y="7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31"/>
                <p:cNvSpPr>
                  <a:spLocks/>
                </p:cNvSpPr>
                <p:nvPr/>
              </p:nvSpPr>
              <p:spPr bwMode="auto">
                <a:xfrm>
                  <a:off x="1107" y="-250"/>
                  <a:ext cx="1918" cy="2813"/>
                </a:xfrm>
                <a:custGeom>
                  <a:avLst/>
                  <a:gdLst>
                    <a:gd name="T0" fmla="*/ 415 w 812"/>
                    <a:gd name="T1" fmla="*/ 358 h 1191"/>
                    <a:gd name="T2" fmla="*/ 517 w 812"/>
                    <a:gd name="T3" fmla="*/ 529 h 1191"/>
                    <a:gd name="T4" fmla="*/ 812 w 812"/>
                    <a:gd name="T5" fmla="*/ 0 h 1191"/>
                    <a:gd name="T6" fmla="*/ 207 w 812"/>
                    <a:gd name="T7" fmla="*/ 10 h 1191"/>
                    <a:gd name="T8" fmla="*/ 316 w 812"/>
                    <a:gd name="T9" fmla="*/ 193 h 1191"/>
                    <a:gd name="T10" fmla="*/ 65 w 812"/>
                    <a:gd name="T11" fmla="*/ 616 h 1191"/>
                    <a:gd name="T12" fmla="*/ 49 w 812"/>
                    <a:gd name="T13" fmla="*/ 1191 h 1191"/>
                    <a:gd name="T14" fmla="*/ 227 w 812"/>
                    <a:gd name="T15" fmla="*/ 1145 h 1191"/>
                    <a:gd name="T16" fmla="*/ 415 w 812"/>
                    <a:gd name="T17" fmla="*/ 358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12" h="1191">
                      <a:moveTo>
                        <a:pt x="415" y="358"/>
                      </a:moveTo>
                      <a:cubicBezTo>
                        <a:pt x="517" y="529"/>
                        <a:pt x="517" y="529"/>
                        <a:pt x="517" y="529"/>
                      </a:cubicBezTo>
                      <a:cubicBezTo>
                        <a:pt x="812" y="0"/>
                        <a:pt x="812" y="0"/>
                        <a:pt x="812" y="0"/>
                      </a:cubicBezTo>
                      <a:cubicBezTo>
                        <a:pt x="207" y="10"/>
                        <a:pt x="207" y="10"/>
                        <a:pt x="207" y="10"/>
                      </a:cubicBezTo>
                      <a:cubicBezTo>
                        <a:pt x="316" y="193"/>
                        <a:pt x="316" y="193"/>
                        <a:pt x="316" y="193"/>
                      </a:cubicBezTo>
                      <a:cubicBezTo>
                        <a:pt x="201" y="312"/>
                        <a:pt x="115" y="457"/>
                        <a:pt x="65" y="616"/>
                      </a:cubicBezTo>
                      <a:cubicBezTo>
                        <a:pt x="5" y="804"/>
                        <a:pt x="0" y="1003"/>
                        <a:pt x="49" y="1191"/>
                      </a:cubicBezTo>
                      <a:cubicBezTo>
                        <a:pt x="227" y="1145"/>
                        <a:pt x="227" y="1145"/>
                        <a:pt x="227" y="1145"/>
                      </a:cubicBezTo>
                      <a:cubicBezTo>
                        <a:pt x="156" y="871"/>
                        <a:pt x="229" y="574"/>
                        <a:pt x="415" y="3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90" name="Group 189"/>
          <p:cNvGrpSpPr/>
          <p:nvPr/>
        </p:nvGrpSpPr>
        <p:grpSpPr>
          <a:xfrm>
            <a:off x="7474709" y="6067182"/>
            <a:ext cx="412398" cy="412396"/>
            <a:chOff x="2370253" y="3589070"/>
            <a:chExt cx="664171" cy="664169"/>
          </a:xfrm>
        </p:grpSpPr>
        <p:grpSp>
          <p:nvGrpSpPr>
            <p:cNvPr id="191" name="Group 190"/>
            <p:cNvGrpSpPr/>
            <p:nvPr/>
          </p:nvGrpSpPr>
          <p:grpSpPr>
            <a:xfrm>
              <a:off x="2370253" y="3589070"/>
              <a:ext cx="664171" cy="664169"/>
              <a:chOff x="7948316" y="1797153"/>
              <a:chExt cx="803647" cy="803645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09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>
                <a:gsLst>
                  <a:gs pos="97917">
                    <a:srgbClr val="272848">
                      <a:lumMod val="78000"/>
                      <a:lumOff val="22000"/>
                    </a:srgbClr>
                  </a:gs>
                  <a:gs pos="54000">
                    <a:srgbClr val="272848">
                      <a:lumMod val="60000"/>
                      <a:lumOff val="40000"/>
                    </a:srgbClr>
                  </a:gs>
                  <a:gs pos="0">
                    <a:srgbClr val="272848">
                      <a:lumMod val="40000"/>
                      <a:lumOff val="60000"/>
                    </a:srgb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sp>
          <p:nvSpPr>
            <p:cNvPr id="192" name="Freeform 13"/>
            <p:cNvSpPr>
              <a:spLocks noChangeAspect="1" noEditPoints="1"/>
            </p:cNvSpPr>
            <p:nvPr/>
          </p:nvSpPr>
          <p:spPr bwMode="auto">
            <a:xfrm>
              <a:off x="2504601" y="3814651"/>
              <a:ext cx="394186" cy="284472"/>
            </a:xfrm>
            <a:custGeom>
              <a:avLst/>
              <a:gdLst>
                <a:gd name="T0" fmla="*/ 1188 w 1188"/>
                <a:gd name="T1" fmla="*/ 265 h 857"/>
                <a:gd name="T2" fmla="*/ 1188 w 1188"/>
                <a:gd name="T3" fmla="*/ 259 h 857"/>
                <a:gd name="T4" fmla="*/ 1186 w 1188"/>
                <a:gd name="T5" fmla="*/ 252 h 857"/>
                <a:gd name="T6" fmla="*/ 1184 w 1188"/>
                <a:gd name="T7" fmla="*/ 248 h 857"/>
                <a:gd name="T8" fmla="*/ 1180 w 1188"/>
                <a:gd name="T9" fmla="*/ 243 h 857"/>
                <a:gd name="T10" fmla="*/ 946 w 1188"/>
                <a:gd name="T11" fmla="*/ 9 h 857"/>
                <a:gd name="T12" fmla="*/ 695 w 1188"/>
                <a:gd name="T13" fmla="*/ 0 h 857"/>
                <a:gd name="T14" fmla="*/ 494 w 1188"/>
                <a:gd name="T15" fmla="*/ 0 h 857"/>
                <a:gd name="T16" fmla="*/ 263 w 1188"/>
                <a:gd name="T17" fmla="*/ 0 h 857"/>
                <a:gd name="T18" fmla="*/ 242 w 1188"/>
                <a:gd name="T19" fmla="*/ 9 h 857"/>
                <a:gd name="T20" fmla="*/ 8 w 1188"/>
                <a:gd name="T21" fmla="*/ 243 h 857"/>
                <a:gd name="T22" fmla="*/ 4 w 1188"/>
                <a:gd name="T23" fmla="*/ 248 h 857"/>
                <a:gd name="T24" fmla="*/ 2 w 1188"/>
                <a:gd name="T25" fmla="*/ 252 h 857"/>
                <a:gd name="T26" fmla="*/ 1 w 1188"/>
                <a:gd name="T27" fmla="*/ 259 h 857"/>
                <a:gd name="T28" fmla="*/ 0 w 1188"/>
                <a:gd name="T29" fmla="*/ 265 h 857"/>
                <a:gd name="T30" fmla="*/ 2 w 1188"/>
                <a:gd name="T31" fmla="*/ 272 h 857"/>
                <a:gd name="T32" fmla="*/ 3 w 1188"/>
                <a:gd name="T33" fmla="*/ 276 h 857"/>
                <a:gd name="T34" fmla="*/ 7 w 1188"/>
                <a:gd name="T35" fmla="*/ 281 h 857"/>
                <a:gd name="T36" fmla="*/ 573 w 1188"/>
                <a:gd name="T37" fmla="*/ 848 h 857"/>
                <a:gd name="T38" fmla="*/ 576 w 1188"/>
                <a:gd name="T39" fmla="*/ 851 h 857"/>
                <a:gd name="T40" fmla="*/ 581 w 1188"/>
                <a:gd name="T41" fmla="*/ 854 h 857"/>
                <a:gd name="T42" fmla="*/ 586 w 1188"/>
                <a:gd name="T43" fmla="*/ 856 h 857"/>
                <a:gd name="T44" fmla="*/ 594 w 1188"/>
                <a:gd name="T45" fmla="*/ 857 h 857"/>
                <a:gd name="T46" fmla="*/ 594 w 1188"/>
                <a:gd name="T47" fmla="*/ 857 h 857"/>
                <a:gd name="T48" fmla="*/ 599 w 1188"/>
                <a:gd name="T49" fmla="*/ 857 h 857"/>
                <a:gd name="T50" fmla="*/ 607 w 1188"/>
                <a:gd name="T51" fmla="*/ 854 h 857"/>
                <a:gd name="T52" fmla="*/ 611 w 1188"/>
                <a:gd name="T53" fmla="*/ 852 h 857"/>
                <a:gd name="T54" fmla="*/ 615 w 1188"/>
                <a:gd name="T55" fmla="*/ 848 h 857"/>
                <a:gd name="T56" fmla="*/ 1180 w 1188"/>
                <a:gd name="T57" fmla="*/ 283 h 857"/>
                <a:gd name="T58" fmla="*/ 1184 w 1188"/>
                <a:gd name="T59" fmla="*/ 278 h 857"/>
                <a:gd name="T60" fmla="*/ 1186 w 1188"/>
                <a:gd name="T61" fmla="*/ 274 h 857"/>
                <a:gd name="T62" fmla="*/ 1086 w 1188"/>
                <a:gd name="T63" fmla="*/ 233 h 857"/>
                <a:gd name="T64" fmla="*/ 1086 w 1188"/>
                <a:gd name="T65" fmla="*/ 233 h 857"/>
                <a:gd name="T66" fmla="*/ 793 w 1188"/>
                <a:gd name="T67" fmla="*/ 293 h 857"/>
                <a:gd name="T68" fmla="*/ 784 w 1188"/>
                <a:gd name="T69" fmla="*/ 233 h 857"/>
                <a:gd name="T70" fmla="*/ 678 w 1188"/>
                <a:gd name="T71" fmla="*/ 60 h 857"/>
                <a:gd name="T72" fmla="*/ 749 w 1188"/>
                <a:gd name="T73" fmla="*/ 60 h 857"/>
                <a:gd name="T74" fmla="*/ 306 w 1188"/>
                <a:gd name="T75" fmla="*/ 60 h 857"/>
                <a:gd name="T76" fmla="*/ 251 w 1188"/>
                <a:gd name="T77" fmla="*/ 85 h 857"/>
                <a:gd name="T78" fmla="*/ 251 w 1188"/>
                <a:gd name="T79" fmla="*/ 85 h 857"/>
                <a:gd name="T80" fmla="*/ 504 w 1188"/>
                <a:gd name="T81" fmla="*/ 694 h 857"/>
                <a:gd name="T82" fmla="*/ 858 w 1188"/>
                <a:gd name="T83" fmla="*/ 293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8" h="857">
                  <a:moveTo>
                    <a:pt x="1187" y="270"/>
                  </a:moveTo>
                  <a:cubicBezTo>
                    <a:pt x="1188" y="269"/>
                    <a:pt x="1188" y="268"/>
                    <a:pt x="1188" y="267"/>
                  </a:cubicBezTo>
                  <a:cubicBezTo>
                    <a:pt x="1188" y="267"/>
                    <a:pt x="1188" y="266"/>
                    <a:pt x="1188" y="265"/>
                  </a:cubicBezTo>
                  <a:cubicBezTo>
                    <a:pt x="1188" y="264"/>
                    <a:pt x="1188" y="264"/>
                    <a:pt x="1188" y="263"/>
                  </a:cubicBezTo>
                  <a:cubicBezTo>
                    <a:pt x="1188" y="262"/>
                    <a:pt x="1188" y="262"/>
                    <a:pt x="1188" y="261"/>
                  </a:cubicBezTo>
                  <a:cubicBezTo>
                    <a:pt x="1188" y="260"/>
                    <a:pt x="1188" y="259"/>
                    <a:pt x="1188" y="259"/>
                  </a:cubicBezTo>
                  <a:cubicBezTo>
                    <a:pt x="1188" y="258"/>
                    <a:pt x="1188" y="257"/>
                    <a:pt x="1187" y="256"/>
                  </a:cubicBezTo>
                  <a:cubicBezTo>
                    <a:pt x="1187" y="256"/>
                    <a:pt x="1187" y="255"/>
                    <a:pt x="1187" y="254"/>
                  </a:cubicBezTo>
                  <a:cubicBezTo>
                    <a:pt x="1187" y="254"/>
                    <a:pt x="1186" y="253"/>
                    <a:pt x="1186" y="252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6" y="251"/>
                    <a:pt x="1185" y="251"/>
                    <a:pt x="1185" y="250"/>
                  </a:cubicBezTo>
                  <a:cubicBezTo>
                    <a:pt x="1185" y="250"/>
                    <a:pt x="1185" y="249"/>
                    <a:pt x="1184" y="248"/>
                  </a:cubicBezTo>
                  <a:cubicBezTo>
                    <a:pt x="1184" y="248"/>
                    <a:pt x="1183" y="247"/>
                    <a:pt x="1183" y="246"/>
                  </a:cubicBezTo>
                  <a:cubicBezTo>
                    <a:pt x="1183" y="246"/>
                    <a:pt x="1182" y="245"/>
                    <a:pt x="1182" y="245"/>
                  </a:cubicBezTo>
                  <a:cubicBezTo>
                    <a:pt x="1181" y="244"/>
                    <a:pt x="1181" y="243"/>
                    <a:pt x="1180" y="243"/>
                  </a:cubicBezTo>
                  <a:cubicBezTo>
                    <a:pt x="1180" y="242"/>
                    <a:pt x="1180" y="242"/>
                    <a:pt x="1179" y="242"/>
                  </a:cubicBezTo>
                  <a:cubicBezTo>
                    <a:pt x="946" y="9"/>
                    <a:pt x="946" y="9"/>
                    <a:pt x="946" y="9"/>
                  </a:cubicBezTo>
                  <a:cubicBezTo>
                    <a:pt x="946" y="9"/>
                    <a:pt x="946" y="9"/>
                    <a:pt x="946" y="9"/>
                  </a:cubicBezTo>
                  <a:cubicBezTo>
                    <a:pt x="946" y="8"/>
                    <a:pt x="946" y="8"/>
                    <a:pt x="946" y="8"/>
                  </a:cubicBezTo>
                  <a:cubicBezTo>
                    <a:pt x="940" y="3"/>
                    <a:pt x="933" y="0"/>
                    <a:pt x="92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94" y="0"/>
                    <a:pt x="493" y="0"/>
                    <a:pt x="493" y="0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55" y="0"/>
                    <a:pt x="248" y="3"/>
                    <a:pt x="242" y="9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9" y="242"/>
                    <a:pt x="9" y="242"/>
                    <a:pt x="9" y="242"/>
                  </a:cubicBezTo>
                  <a:cubicBezTo>
                    <a:pt x="9" y="242"/>
                    <a:pt x="8" y="242"/>
                    <a:pt x="8" y="243"/>
                  </a:cubicBezTo>
                  <a:cubicBezTo>
                    <a:pt x="8" y="243"/>
                    <a:pt x="7" y="244"/>
                    <a:pt x="7" y="245"/>
                  </a:cubicBezTo>
                  <a:cubicBezTo>
                    <a:pt x="6" y="245"/>
                    <a:pt x="6" y="246"/>
                    <a:pt x="5" y="246"/>
                  </a:cubicBezTo>
                  <a:cubicBezTo>
                    <a:pt x="5" y="247"/>
                    <a:pt x="5" y="248"/>
                    <a:pt x="4" y="248"/>
                  </a:cubicBezTo>
                  <a:cubicBezTo>
                    <a:pt x="4" y="249"/>
                    <a:pt x="3" y="250"/>
                    <a:pt x="3" y="250"/>
                  </a:cubicBezTo>
                  <a:cubicBezTo>
                    <a:pt x="3" y="251"/>
                    <a:pt x="3" y="251"/>
                    <a:pt x="2" y="252"/>
                  </a:cubicBezTo>
                  <a:cubicBezTo>
                    <a:pt x="2" y="252"/>
                    <a:pt x="2" y="252"/>
                    <a:pt x="2" y="252"/>
                  </a:cubicBezTo>
                  <a:cubicBezTo>
                    <a:pt x="2" y="253"/>
                    <a:pt x="2" y="254"/>
                    <a:pt x="2" y="254"/>
                  </a:cubicBezTo>
                  <a:cubicBezTo>
                    <a:pt x="1" y="255"/>
                    <a:pt x="1" y="256"/>
                    <a:pt x="1" y="256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0" y="259"/>
                    <a:pt x="0" y="260"/>
                    <a:pt x="0" y="261"/>
                  </a:cubicBezTo>
                  <a:cubicBezTo>
                    <a:pt x="0" y="262"/>
                    <a:pt x="0" y="262"/>
                    <a:pt x="0" y="263"/>
                  </a:cubicBezTo>
                  <a:cubicBezTo>
                    <a:pt x="0" y="264"/>
                    <a:pt x="0" y="264"/>
                    <a:pt x="0" y="265"/>
                  </a:cubicBezTo>
                  <a:cubicBezTo>
                    <a:pt x="0" y="266"/>
                    <a:pt x="0" y="267"/>
                    <a:pt x="1" y="267"/>
                  </a:cubicBezTo>
                  <a:cubicBezTo>
                    <a:pt x="1" y="268"/>
                    <a:pt x="1" y="269"/>
                    <a:pt x="1" y="270"/>
                  </a:cubicBezTo>
                  <a:cubicBezTo>
                    <a:pt x="1" y="270"/>
                    <a:pt x="1" y="271"/>
                    <a:pt x="2" y="272"/>
                  </a:cubicBezTo>
                  <a:cubicBezTo>
                    <a:pt x="2" y="272"/>
                    <a:pt x="2" y="273"/>
                    <a:pt x="2" y="274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3" y="275"/>
                    <a:pt x="3" y="275"/>
                    <a:pt x="3" y="276"/>
                  </a:cubicBezTo>
                  <a:cubicBezTo>
                    <a:pt x="3" y="276"/>
                    <a:pt x="4" y="277"/>
                    <a:pt x="4" y="278"/>
                  </a:cubicBezTo>
                  <a:cubicBezTo>
                    <a:pt x="5" y="278"/>
                    <a:pt x="5" y="279"/>
                    <a:pt x="5" y="280"/>
                  </a:cubicBezTo>
                  <a:cubicBezTo>
                    <a:pt x="6" y="280"/>
                    <a:pt x="6" y="281"/>
                    <a:pt x="7" y="281"/>
                  </a:cubicBezTo>
                  <a:cubicBezTo>
                    <a:pt x="7" y="282"/>
                    <a:pt x="8" y="283"/>
                    <a:pt x="8" y="283"/>
                  </a:cubicBezTo>
                  <a:cubicBezTo>
                    <a:pt x="8" y="284"/>
                    <a:pt x="9" y="284"/>
                    <a:pt x="9" y="284"/>
                  </a:cubicBezTo>
                  <a:cubicBezTo>
                    <a:pt x="573" y="848"/>
                    <a:pt x="573" y="848"/>
                    <a:pt x="573" y="848"/>
                  </a:cubicBezTo>
                  <a:cubicBezTo>
                    <a:pt x="573" y="848"/>
                    <a:pt x="573" y="848"/>
                    <a:pt x="573" y="848"/>
                  </a:cubicBezTo>
                  <a:cubicBezTo>
                    <a:pt x="574" y="849"/>
                    <a:pt x="574" y="850"/>
                    <a:pt x="575" y="850"/>
                  </a:cubicBezTo>
                  <a:cubicBezTo>
                    <a:pt x="575" y="850"/>
                    <a:pt x="576" y="850"/>
                    <a:pt x="576" y="851"/>
                  </a:cubicBezTo>
                  <a:cubicBezTo>
                    <a:pt x="576" y="851"/>
                    <a:pt x="577" y="851"/>
                    <a:pt x="577" y="852"/>
                  </a:cubicBezTo>
                  <a:cubicBezTo>
                    <a:pt x="577" y="852"/>
                    <a:pt x="577" y="852"/>
                    <a:pt x="577" y="852"/>
                  </a:cubicBezTo>
                  <a:cubicBezTo>
                    <a:pt x="579" y="853"/>
                    <a:pt x="580" y="853"/>
                    <a:pt x="581" y="854"/>
                  </a:cubicBezTo>
                  <a:cubicBezTo>
                    <a:pt x="581" y="854"/>
                    <a:pt x="581" y="854"/>
                    <a:pt x="582" y="854"/>
                  </a:cubicBezTo>
                  <a:cubicBezTo>
                    <a:pt x="583" y="855"/>
                    <a:pt x="584" y="855"/>
                    <a:pt x="585" y="856"/>
                  </a:cubicBezTo>
                  <a:cubicBezTo>
                    <a:pt x="585" y="856"/>
                    <a:pt x="585" y="856"/>
                    <a:pt x="586" y="856"/>
                  </a:cubicBezTo>
                  <a:cubicBezTo>
                    <a:pt x="587" y="856"/>
                    <a:pt x="588" y="856"/>
                    <a:pt x="589" y="857"/>
                  </a:cubicBezTo>
                  <a:cubicBezTo>
                    <a:pt x="590" y="857"/>
                    <a:pt x="590" y="857"/>
                    <a:pt x="590" y="857"/>
                  </a:cubicBezTo>
                  <a:cubicBezTo>
                    <a:pt x="592" y="857"/>
                    <a:pt x="593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6" y="857"/>
                    <a:pt x="597" y="857"/>
                    <a:pt x="598" y="857"/>
                  </a:cubicBezTo>
                  <a:cubicBezTo>
                    <a:pt x="598" y="857"/>
                    <a:pt x="599" y="857"/>
                    <a:pt x="599" y="857"/>
                  </a:cubicBezTo>
                  <a:cubicBezTo>
                    <a:pt x="600" y="856"/>
                    <a:pt x="602" y="856"/>
                    <a:pt x="603" y="856"/>
                  </a:cubicBezTo>
                  <a:cubicBezTo>
                    <a:pt x="603" y="856"/>
                    <a:pt x="603" y="856"/>
                    <a:pt x="603" y="856"/>
                  </a:cubicBezTo>
                  <a:cubicBezTo>
                    <a:pt x="604" y="855"/>
                    <a:pt x="605" y="855"/>
                    <a:pt x="607" y="854"/>
                  </a:cubicBezTo>
                  <a:cubicBezTo>
                    <a:pt x="607" y="854"/>
                    <a:pt x="607" y="854"/>
                    <a:pt x="607" y="854"/>
                  </a:cubicBezTo>
                  <a:cubicBezTo>
                    <a:pt x="609" y="853"/>
                    <a:pt x="610" y="853"/>
                    <a:pt x="611" y="852"/>
                  </a:cubicBezTo>
                  <a:cubicBezTo>
                    <a:pt x="611" y="852"/>
                    <a:pt x="611" y="852"/>
                    <a:pt x="611" y="852"/>
                  </a:cubicBezTo>
                  <a:cubicBezTo>
                    <a:pt x="612" y="851"/>
                    <a:pt x="612" y="851"/>
                    <a:pt x="613" y="851"/>
                  </a:cubicBezTo>
                  <a:cubicBezTo>
                    <a:pt x="613" y="850"/>
                    <a:pt x="613" y="850"/>
                    <a:pt x="613" y="850"/>
                  </a:cubicBezTo>
                  <a:cubicBezTo>
                    <a:pt x="614" y="850"/>
                    <a:pt x="615" y="849"/>
                    <a:pt x="615" y="848"/>
                  </a:cubicBezTo>
                  <a:cubicBezTo>
                    <a:pt x="615" y="848"/>
                    <a:pt x="615" y="848"/>
                    <a:pt x="615" y="848"/>
                  </a:cubicBezTo>
                  <a:cubicBezTo>
                    <a:pt x="1179" y="284"/>
                    <a:pt x="1179" y="284"/>
                    <a:pt x="1179" y="284"/>
                  </a:cubicBezTo>
                  <a:cubicBezTo>
                    <a:pt x="1180" y="284"/>
                    <a:pt x="1180" y="284"/>
                    <a:pt x="1180" y="283"/>
                  </a:cubicBezTo>
                  <a:cubicBezTo>
                    <a:pt x="1181" y="283"/>
                    <a:pt x="1181" y="282"/>
                    <a:pt x="1182" y="281"/>
                  </a:cubicBezTo>
                  <a:cubicBezTo>
                    <a:pt x="1182" y="281"/>
                    <a:pt x="1183" y="280"/>
                    <a:pt x="1183" y="280"/>
                  </a:cubicBezTo>
                  <a:cubicBezTo>
                    <a:pt x="1183" y="279"/>
                    <a:pt x="1184" y="278"/>
                    <a:pt x="1184" y="278"/>
                  </a:cubicBezTo>
                  <a:cubicBezTo>
                    <a:pt x="1185" y="277"/>
                    <a:pt x="1185" y="276"/>
                    <a:pt x="1185" y="276"/>
                  </a:cubicBezTo>
                  <a:cubicBezTo>
                    <a:pt x="1185" y="275"/>
                    <a:pt x="1186" y="275"/>
                    <a:pt x="1186" y="274"/>
                  </a:cubicBezTo>
                  <a:cubicBezTo>
                    <a:pt x="1186" y="274"/>
                    <a:pt x="1186" y="274"/>
                    <a:pt x="1186" y="274"/>
                  </a:cubicBezTo>
                  <a:cubicBezTo>
                    <a:pt x="1186" y="273"/>
                    <a:pt x="1187" y="272"/>
                    <a:pt x="1187" y="272"/>
                  </a:cubicBezTo>
                  <a:cubicBezTo>
                    <a:pt x="1187" y="271"/>
                    <a:pt x="1187" y="270"/>
                    <a:pt x="1187" y="270"/>
                  </a:cubicBezTo>
                  <a:close/>
                  <a:moveTo>
                    <a:pt x="1086" y="233"/>
                  </a:moveTo>
                  <a:cubicBezTo>
                    <a:pt x="882" y="233"/>
                    <a:pt x="882" y="233"/>
                    <a:pt x="882" y="233"/>
                  </a:cubicBezTo>
                  <a:cubicBezTo>
                    <a:pt x="937" y="84"/>
                    <a:pt x="937" y="84"/>
                    <a:pt x="937" y="84"/>
                  </a:cubicBezTo>
                  <a:lnTo>
                    <a:pt x="1086" y="233"/>
                  </a:lnTo>
                  <a:close/>
                  <a:moveTo>
                    <a:pt x="594" y="752"/>
                  </a:moveTo>
                  <a:cubicBezTo>
                    <a:pt x="395" y="293"/>
                    <a:pt x="395" y="293"/>
                    <a:pt x="395" y="293"/>
                  </a:cubicBezTo>
                  <a:cubicBezTo>
                    <a:pt x="793" y="293"/>
                    <a:pt x="793" y="293"/>
                    <a:pt x="793" y="293"/>
                  </a:cubicBezTo>
                  <a:lnTo>
                    <a:pt x="594" y="752"/>
                  </a:lnTo>
                  <a:close/>
                  <a:moveTo>
                    <a:pt x="678" y="60"/>
                  </a:moveTo>
                  <a:cubicBezTo>
                    <a:pt x="784" y="233"/>
                    <a:pt x="784" y="233"/>
                    <a:pt x="784" y="233"/>
                  </a:cubicBezTo>
                  <a:cubicBezTo>
                    <a:pt x="404" y="233"/>
                    <a:pt x="404" y="233"/>
                    <a:pt x="404" y="233"/>
                  </a:cubicBezTo>
                  <a:cubicBezTo>
                    <a:pt x="510" y="60"/>
                    <a:pt x="510" y="60"/>
                    <a:pt x="510" y="60"/>
                  </a:cubicBezTo>
                  <a:lnTo>
                    <a:pt x="678" y="60"/>
                  </a:lnTo>
                  <a:close/>
                  <a:moveTo>
                    <a:pt x="882" y="60"/>
                  </a:moveTo>
                  <a:cubicBezTo>
                    <a:pt x="832" y="195"/>
                    <a:pt x="832" y="195"/>
                    <a:pt x="832" y="195"/>
                  </a:cubicBezTo>
                  <a:cubicBezTo>
                    <a:pt x="749" y="60"/>
                    <a:pt x="749" y="60"/>
                    <a:pt x="749" y="60"/>
                  </a:cubicBezTo>
                  <a:lnTo>
                    <a:pt x="882" y="60"/>
                  </a:lnTo>
                  <a:close/>
                  <a:moveTo>
                    <a:pt x="356" y="195"/>
                  </a:moveTo>
                  <a:cubicBezTo>
                    <a:pt x="306" y="60"/>
                    <a:pt x="306" y="60"/>
                    <a:pt x="306" y="60"/>
                  </a:cubicBezTo>
                  <a:cubicBezTo>
                    <a:pt x="439" y="60"/>
                    <a:pt x="439" y="60"/>
                    <a:pt x="439" y="60"/>
                  </a:cubicBezTo>
                  <a:lnTo>
                    <a:pt x="356" y="195"/>
                  </a:lnTo>
                  <a:close/>
                  <a:moveTo>
                    <a:pt x="251" y="85"/>
                  </a:moveTo>
                  <a:cubicBezTo>
                    <a:pt x="306" y="233"/>
                    <a:pt x="306" y="233"/>
                    <a:pt x="306" y="233"/>
                  </a:cubicBezTo>
                  <a:cubicBezTo>
                    <a:pt x="103" y="233"/>
                    <a:pt x="103" y="233"/>
                    <a:pt x="103" y="233"/>
                  </a:cubicBezTo>
                  <a:lnTo>
                    <a:pt x="251" y="85"/>
                  </a:lnTo>
                  <a:close/>
                  <a:moveTo>
                    <a:pt x="103" y="293"/>
                  </a:moveTo>
                  <a:cubicBezTo>
                    <a:pt x="329" y="293"/>
                    <a:pt x="329" y="293"/>
                    <a:pt x="329" y="293"/>
                  </a:cubicBezTo>
                  <a:cubicBezTo>
                    <a:pt x="504" y="694"/>
                    <a:pt x="504" y="694"/>
                    <a:pt x="504" y="694"/>
                  </a:cubicBezTo>
                  <a:lnTo>
                    <a:pt x="103" y="293"/>
                  </a:lnTo>
                  <a:close/>
                  <a:moveTo>
                    <a:pt x="684" y="694"/>
                  </a:moveTo>
                  <a:cubicBezTo>
                    <a:pt x="858" y="293"/>
                    <a:pt x="858" y="293"/>
                    <a:pt x="858" y="293"/>
                  </a:cubicBezTo>
                  <a:cubicBezTo>
                    <a:pt x="1086" y="293"/>
                    <a:pt x="1086" y="293"/>
                    <a:pt x="1086" y="293"/>
                  </a:cubicBezTo>
                  <a:lnTo>
                    <a:pt x="684" y="6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3490114" y="6064820"/>
            <a:ext cx="1903947" cy="4247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200" smtClean="0">
                <a:solidFill>
                  <a:srgbClr val="FFFFFF"/>
                </a:solidFill>
                <a:latin typeface="+mj-lt"/>
              </a:rPr>
              <a:t>Business</a:t>
            </a:r>
            <a:br>
              <a:rPr lang="en-US" sz="1200" smtClean="0">
                <a:solidFill>
                  <a:srgbClr val="FFFFFF"/>
                </a:solidFill>
                <a:latin typeface="+mj-lt"/>
              </a:rPr>
            </a:br>
            <a:r>
              <a:rPr lang="en-US" sz="1200" smtClean="0">
                <a:solidFill>
                  <a:srgbClr val="FFFFFF"/>
                </a:solidFill>
                <a:latin typeface="+mj-lt"/>
              </a:rPr>
              <a:t>Enablement</a:t>
            </a:r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5446316" y="6064820"/>
            <a:ext cx="1903947" cy="4247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200" dirty="0" smtClean="0">
                <a:solidFill>
                  <a:srgbClr val="FFFFFF"/>
                </a:solidFill>
                <a:latin typeface="+mj-lt"/>
              </a:rPr>
              <a:t>Marketing and </a:t>
            </a:r>
            <a:br>
              <a:rPr lang="en-US" sz="1200" dirty="0" smtClean="0">
                <a:solidFill>
                  <a:srgbClr val="FFFFFF"/>
                </a:solidFill>
                <a:latin typeface="+mj-lt"/>
              </a:rPr>
            </a:br>
            <a:r>
              <a:rPr lang="en-US" sz="1200" dirty="0" smtClean="0">
                <a:solidFill>
                  <a:srgbClr val="FFFFFF"/>
                </a:solidFill>
                <a:latin typeface="+mj-lt"/>
              </a:rPr>
              <a:t>Demand Generation</a:t>
            </a:r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7903664" y="6064820"/>
            <a:ext cx="1238323" cy="4247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200" smtClean="0">
                <a:solidFill>
                  <a:srgbClr val="FFFFFF"/>
                </a:solidFill>
                <a:latin typeface="+mj-lt"/>
              </a:rPr>
              <a:t>Incentives </a:t>
            </a:r>
            <a:br>
              <a:rPr lang="en-US" sz="1200" smtClean="0">
                <a:solidFill>
                  <a:srgbClr val="FFFFFF"/>
                </a:solidFill>
                <a:latin typeface="+mj-lt"/>
              </a:rPr>
            </a:br>
            <a:r>
              <a:rPr lang="en-US" sz="1200" smtClean="0">
                <a:solidFill>
                  <a:srgbClr val="FFFFFF"/>
                </a:solidFill>
                <a:latin typeface="+mj-lt"/>
              </a:rPr>
              <a:t>and Rewards</a:t>
            </a:r>
            <a:endParaRPr lang="en-US" sz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3" y="2568355"/>
            <a:ext cx="12188822" cy="160023"/>
          </a:xfrm>
          <a:prstGeom prst="rect">
            <a:avLst/>
          </a:prstGeom>
          <a:gradFill>
            <a:gsLst>
              <a:gs pos="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91"/>
            <a:endParaRPr lang="en-US" sz="1400" dirty="0">
              <a:gradFill>
                <a:gsLst>
                  <a:gs pos="0">
                    <a:srgbClr val="000000"/>
                  </a:gs>
                  <a:gs pos="100000">
                    <a:srgbClr val="000000">
                      <a:alpha val="0"/>
                    </a:srgbClr>
                  </a:gs>
                </a:gsLst>
                <a:lin ang="5400000" scaled="1"/>
              </a:gradFill>
              <a:latin typeface="Arial"/>
            </a:endParaRPr>
          </a:p>
        </p:txBody>
      </p:sp>
      <p:grpSp>
        <p:nvGrpSpPr>
          <p:cNvPr id="94" name="Group 93"/>
          <p:cNvGrpSpPr/>
          <p:nvPr/>
        </p:nvGrpSpPr>
        <p:grpSpPr>
          <a:xfrm flipV="1">
            <a:off x="416260" y="1934633"/>
            <a:ext cx="2124462" cy="3825437"/>
            <a:chOff x="1762154" y="1325880"/>
            <a:chExt cx="8448646" cy="8032538"/>
          </a:xfrm>
        </p:grpSpPr>
        <p:sp>
          <p:nvSpPr>
            <p:cNvPr id="95" name="Rectangle 94"/>
            <p:cNvSpPr/>
            <p:nvPr/>
          </p:nvSpPr>
          <p:spPr>
            <a:xfrm>
              <a:off x="1762154" y="1325880"/>
              <a:ext cx="8448646" cy="8032538"/>
            </a:xfrm>
            <a:prstGeom prst="rect">
              <a:avLst/>
            </a:prstGeom>
            <a:gradFill>
              <a:gsLst>
                <a:gs pos="100000">
                  <a:srgbClr val="FFFFFF">
                    <a:alpha val="5000"/>
                  </a:srgbClr>
                </a:gs>
                <a:gs pos="0">
                  <a:srgbClr val="FFFFFF">
                    <a:alpha val="1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flipV="1">
            <a:off x="5032180" y="1934633"/>
            <a:ext cx="2124462" cy="3825437"/>
            <a:chOff x="1762154" y="1325880"/>
            <a:chExt cx="8448646" cy="8032538"/>
          </a:xfrm>
        </p:grpSpPr>
        <p:sp>
          <p:nvSpPr>
            <p:cNvPr id="116" name="Rectangle 115"/>
            <p:cNvSpPr/>
            <p:nvPr/>
          </p:nvSpPr>
          <p:spPr>
            <a:xfrm>
              <a:off x="1762154" y="1325880"/>
              <a:ext cx="8448646" cy="8032538"/>
            </a:xfrm>
            <a:prstGeom prst="rect">
              <a:avLst/>
            </a:prstGeom>
            <a:gradFill>
              <a:gsLst>
                <a:gs pos="100000">
                  <a:srgbClr val="FFFFFF">
                    <a:alpha val="5000"/>
                  </a:srgbClr>
                </a:gs>
                <a:gs pos="0">
                  <a:srgbClr val="FFFFFF">
                    <a:alpha val="1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 flipV="1">
            <a:off x="7340140" y="1934633"/>
            <a:ext cx="2124462" cy="3825437"/>
            <a:chOff x="1762154" y="1325880"/>
            <a:chExt cx="8448646" cy="8032538"/>
          </a:xfrm>
        </p:grpSpPr>
        <p:sp>
          <p:nvSpPr>
            <p:cNvPr id="120" name="Rectangle 119"/>
            <p:cNvSpPr/>
            <p:nvPr/>
          </p:nvSpPr>
          <p:spPr>
            <a:xfrm>
              <a:off x="1762154" y="1325880"/>
              <a:ext cx="8448646" cy="8032538"/>
            </a:xfrm>
            <a:prstGeom prst="rect">
              <a:avLst/>
            </a:prstGeom>
            <a:gradFill>
              <a:gsLst>
                <a:gs pos="100000">
                  <a:srgbClr val="FFFFFF">
                    <a:alpha val="5000"/>
                  </a:srgbClr>
                </a:gs>
                <a:gs pos="0">
                  <a:srgbClr val="FFFFFF">
                    <a:alpha val="1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 flipV="1">
            <a:off x="9648102" y="1934633"/>
            <a:ext cx="2124462" cy="3825437"/>
            <a:chOff x="1762154" y="1325880"/>
            <a:chExt cx="8448646" cy="8032538"/>
          </a:xfrm>
        </p:grpSpPr>
        <p:sp>
          <p:nvSpPr>
            <p:cNvPr id="124" name="Rectangle 123"/>
            <p:cNvSpPr/>
            <p:nvPr/>
          </p:nvSpPr>
          <p:spPr>
            <a:xfrm>
              <a:off x="1762154" y="1325880"/>
              <a:ext cx="8448646" cy="8032538"/>
            </a:xfrm>
            <a:prstGeom prst="rect">
              <a:avLst/>
            </a:prstGeom>
            <a:gradFill>
              <a:gsLst>
                <a:gs pos="100000">
                  <a:srgbClr val="FFFFFF">
                    <a:alpha val="5000"/>
                  </a:srgbClr>
                </a:gs>
                <a:gs pos="0">
                  <a:srgbClr val="FFFFFF">
                    <a:alpha val="1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 flipV="1">
            <a:off x="2724220" y="1934633"/>
            <a:ext cx="2124462" cy="3825437"/>
            <a:chOff x="1762154" y="1325880"/>
            <a:chExt cx="8448646" cy="8032538"/>
          </a:xfrm>
        </p:grpSpPr>
        <p:sp>
          <p:nvSpPr>
            <p:cNvPr id="128" name="Rectangle 127"/>
            <p:cNvSpPr/>
            <p:nvPr/>
          </p:nvSpPr>
          <p:spPr>
            <a:xfrm>
              <a:off x="1762154" y="1325880"/>
              <a:ext cx="8448646" cy="8032538"/>
            </a:xfrm>
            <a:prstGeom prst="rect">
              <a:avLst/>
            </a:prstGeom>
            <a:gradFill>
              <a:gsLst>
                <a:gs pos="100000">
                  <a:srgbClr val="FFFFFF">
                    <a:alpha val="5000"/>
                  </a:srgbClr>
                </a:gs>
                <a:gs pos="0">
                  <a:srgbClr val="FFFFFF">
                    <a:alpha val="1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 flipV="1">
            <a:off x="416260" y="2591439"/>
            <a:ext cx="2124061" cy="779360"/>
          </a:xfrm>
          <a:prstGeom prst="rect">
            <a:avLst/>
          </a:prstGeom>
          <a:blipFill dpi="0" rotWithShape="1">
            <a:blip r:embed="rId3">
              <a:alphaModFix amt="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tile tx="0" ty="4191000" sx="100000" sy="100000" flip="none" algn="t"/>
          </a:blipFill>
          <a:ln w="25400" cap="flat" cmpd="sng" algn="ctr">
            <a:noFill/>
            <a:prstDash val="solid"/>
          </a:ln>
          <a:effectLst/>
        </p:spPr>
        <p:txBody>
          <a:bodyPr spcFirstLastPara="0" vert="horz" wrap="none" lIns="132492" tIns="94392" rIns="132492" bIns="94392" numCol="1" spcCol="1270" anchor="ctr" anchorCtr="0">
            <a:noAutofit/>
          </a:bodyPr>
          <a:lstStyle/>
          <a:p>
            <a:pPr algn="ctr" defTabSz="8887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 flipV="1">
            <a:off x="2719047" y="2591438"/>
            <a:ext cx="2129635" cy="779360"/>
          </a:xfrm>
          <a:prstGeom prst="rect">
            <a:avLst/>
          </a:prstGeom>
          <a:blipFill dpi="0" rotWithShape="1">
            <a:blip r:embed="rId3">
              <a:alphaModFix amt="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tile tx="0" ty="4191000" sx="100000" sy="100000" flip="none" algn="t"/>
          </a:blipFill>
          <a:ln w="25400" cap="flat" cmpd="sng" algn="ctr">
            <a:noFill/>
            <a:prstDash val="solid"/>
          </a:ln>
          <a:effectLst/>
        </p:spPr>
        <p:txBody>
          <a:bodyPr spcFirstLastPara="0" vert="horz" wrap="none" lIns="132492" tIns="94392" rIns="132492" bIns="94392" numCol="1" spcCol="1270" anchor="ctr" anchorCtr="0">
            <a:noAutofit/>
          </a:bodyPr>
          <a:lstStyle/>
          <a:p>
            <a:pPr algn="ctr" defTabSz="8887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 flipV="1">
            <a:off x="7340140" y="2591439"/>
            <a:ext cx="2124061" cy="779360"/>
          </a:xfrm>
          <a:prstGeom prst="rect">
            <a:avLst/>
          </a:prstGeom>
          <a:blipFill dpi="0" rotWithShape="1">
            <a:blip r:embed="rId3">
              <a:alphaModFix amt="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tile tx="0" ty="4191000" sx="100000" sy="100000" flip="none" algn="t"/>
          </a:blipFill>
          <a:ln w="25400" cap="flat" cmpd="sng" algn="ctr">
            <a:noFill/>
            <a:prstDash val="solid"/>
          </a:ln>
          <a:effectLst/>
        </p:spPr>
        <p:txBody>
          <a:bodyPr spcFirstLastPara="0" vert="horz" wrap="none" lIns="132492" tIns="94392" rIns="132492" bIns="94392" numCol="1" spcCol="1270" anchor="ctr" anchorCtr="0">
            <a:noAutofit/>
          </a:bodyPr>
          <a:lstStyle/>
          <a:p>
            <a:pPr algn="ctr" defTabSz="8887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 flipV="1">
            <a:off x="9648102" y="2591439"/>
            <a:ext cx="2124061" cy="779360"/>
          </a:xfrm>
          <a:prstGeom prst="rect">
            <a:avLst/>
          </a:prstGeom>
          <a:blipFill dpi="0" rotWithShape="1">
            <a:blip r:embed="rId3">
              <a:alphaModFix amt="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tile tx="0" ty="4191000" sx="100000" sy="100000" flip="none" algn="t"/>
          </a:blipFill>
          <a:ln w="25400" cap="flat" cmpd="sng" algn="ctr">
            <a:noFill/>
            <a:prstDash val="solid"/>
          </a:ln>
          <a:effectLst/>
        </p:spPr>
        <p:txBody>
          <a:bodyPr spcFirstLastPara="0" vert="horz" wrap="none" lIns="132492" tIns="94392" rIns="132492" bIns="94392" numCol="1" spcCol="1270" anchor="ctr" anchorCtr="0">
            <a:noAutofit/>
          </a:bodyPr>
          <a:lstStyle/>
          <a:p>
            <a:pPr algn="ctr" defTabSz="8887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94898" y="3453232"/>
            <a:ext cx="1981255" cy="6740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Take Cisco sales training and achieve Cisco </a:t>
            </a:r>
            <a:r>
              <a:rPr lang="en-US" sz="1400" dirty="0" err="1" smtClean="0">
                <a:solidFill>
                  <a:srgbClr val="FFFFFF"/>
                </a:solidFill>
                <a:latin typeface="+mj-lt"/>
              </a:rPr>
              <a:t>specialisations</a:t>
            </a:r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538147" y="4216783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494898" y="4434785"/>
            <a:ext cx="1981255" cy="2862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smtClean="0">
                <a:solidFill>
                  <a:srgbClr val="FFFFFF"/>
                </a:solidFill>
                <a:latin typeface="+mj-lt"/>
              </a:rPr>
              <a:t>Use sales rep tools</a:t>
            </a:r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538147" y="4939019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494898" y="5125489"/>
            <a:ext cx="1981255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GB" sz="1400" dirty="0" smtClean="0">
                <a:solidFill>
                  <a:srgbClr val="FFFFFF"/>
                </a:solidFill>
                <a:latin typeface="+mj-lt"/>
              </a:rPr>
              <a:t>Prepare Midmarket Business Plan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795011" y="3550182"/>
            <a:ext cx="1981255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>
                <a:solidFill>
                  <a:srgbClr val="FFFFFF"/>
                </a:solidFill>
                <a:latin typeface="+mj-lt"/>
              </a:rPr>
              <a:t>Target cross/up-sell opportunities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>
            <a:off x="2838260" y="4216783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2754788" y="4337835"/>
            <a:ext cx="2061701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>
                <a:solidFill>
                  <a:srgbClr val="FFFFFF"/>
                </a:solidFill>
                <a:latin typeface="+mj-lt"/>
              </a:rPr>
              <a:t>Target last day </a:t>
            </a:r>
            <a:r>
              <a:rPr lang="en-US" sz="1400" smtClean="0">
                <a:solidFill>
                  <a:srgbClr val="FFFFFF"/>
                </a:solidFill>
                <a:latin typeface="+mj-lt"/>
              </a:rPr>
              <a:t>of </a:t>
            </a:r>
            <a:r>
              <a:rPr lang="en-US" sz="1400">
                <a:solidFill>
                  <a:srgbClr val="FFFFFF"/>
                </a:solidFill>
                <a:latin typeface="+mj-lt"/>
              </a:rPr>
              <a:t>support opportunities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2838260" y="4939019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2785104" y="5125488"/>
            <a:ext cx="200106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>
                <a:solidFill>
                  <a:srgbClr val="FFFFFF"/>
                </a:solidFill>
                <a:latin typeface="+mj-lt"/>
              </a:rPr>
              <a:t>Select the best marketing campaign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102699" y="3550182"/>
            <a:ext cx="1981255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Demonstrate Cisco solutions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5145948" y="4216783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5062476" y="4337835"/>
            <a:ext cx="2061701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Get priority for Cisco           co-funding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>
            <a:off x="5145948" y="4939019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5092793" y="5125488"/>
            <a:ext cx="200106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Follow-up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leads and prospects from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Cisco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400632" y="3550182"/>
            <a:ext cx="1981255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Use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pre-sales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technical help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>
            <a:off x="7443880" y="4216783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7360408" y="4240885"/>
            <a:ext cx="2061701" cy="6740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Offer the best solution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and be the expert with your customer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7443880" y="4939019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7390725" y="5125488"/>
            <a:ext cx="2001067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Leverage Midmarket promotions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9724895" y="3453232"/>
            <a:ext cx="1981255" cy="6740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Continue business </a:t>
            </a:r>
            <a:r>
              <a:rPr lang="en-GB" sz="1400" dirty="0" smtClean="0">
                <a:solidFill>
                  <a:srgbClr val="FFFFFF"/>
                </a:solidFill>
                <a:latin typeface="+mj-lt"/>
              </a:rPr>
              <a:t>development to create more leads</a:t>
            </a:r>
            <a:endParaRPr lang="en-US" sz="1400" dirty="0" smtClean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9768143" y="4216783"/>
            <a:ext cx="1880688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9684671" y="4337835"/>
            <a:ext cx="2061701" cy="480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Motivate 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and </a:t>
            </a:r>
            <a:r>
              <a:rPr lang="en-US" sz="1400" dirty="0" err="1" smtClean="0">
                <a:solidFill>
                  <a:srgbClr val="FFFFFF"/>
                </a:solidFill>
                <a:latin typeface="+mj-lt"/>
              </a:rPr>
              <a:t>recognise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 your sales </a:t>
            </a:r>
            <a:r>
              <a:rPr lang="en-US" sz="1400" dirty="0">
                <a:solidFill>
                  <a:srgbClr val="FFFFFF"/>
                </a:solidFill>
                <a:latin typeface="+mj-lt"/>
              </a:rPr>
              <a:t>teams</a:t>
            </a:r>
            <a:endParaRPr lang="en-GB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68" name="Rectangle 167"/>
          <p:cNvSpPr/>
          <p:nvPr/>
        </p:nvSpPr>
        <p:spPr>
          <a:xfrm flipV="1">
            <a:off x="5027007" y="2591438"/>
            <a:ext cx="2129635" cy="779360"/>
          </a:xfrm>
          <a:prstGeom prst="rect">
            <a:avLst/>
          </a:prstGeom>
          <a:blipFill dpi="0" rotWithShape="1">
            <a:blip r:embed="rId3">
              <a:alphaModFix amt="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tile tx="0" ty="4191000" sx="100000" sy="100000" flip="none" algn="t"/>
          </a:blipFill>
          <a:ln w="25400" cap="flat" cmpd="sng" algn="ctr">
            <a:noFill/>
            <a:prstDash val="solid"/>
          </a:ln>
          <a:effectLst/>
        </p:spPr>
        <p:txBody>
          <a:bodyPr spcFirstLastPara="0" vert="horz" wrap="none" lIns="132492" tIns="94392" rIns="132492" bIns="94392" numCol="1" spcCol="1270" anchor="ctr" anchorCtr="0">
            <a:noAutofit/>
          </a:bodyPr>
          <a:lstStyle/>
          <a:p>
            <a:pPr algn="ctr" defTabSz="8887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160936" y="205884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+mj-lt"/>
              </a:rPr>
              <a:t>Plan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163696" y="1935731"/>
            <a:ext cx="122982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+mj-lt"/>
              </a:rPr>
              <a:t>Generate </a:t>
            </a:r>
            <a:br>
              <a:rPr lang="en-US" smtClean="0">
                <a:solidFill>
                  <a:schemeClr val="bg1"/>
                </a:solidFill>
                <a:latin typeface="+mj-lt"/>
              </a:rPr>
            </a:br>
            <a:r>
              <a:rPr lang="en-US" smtClean="0">
                <a:solidFill>
                  <a:schemeClr val="bg1"/>
                </a:solidFill>
                <a:latin typeface="+mj-lt"/>
              </a:rPr>
              <a:t>Demand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319818" y="1935731"/>
            <a:ext cx="15440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Lead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Development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048749" y="2074230"/>
            <a:ext cx="7072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+mj-lt"/>
              </a:rPr>
              <a:t>Pitch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0321822" y="2074230"/>
            <a:ext cx="7873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+mj-lt"/>
              </a:rPr>
              <a:t>Close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0" name="Isosceles Triangle 199"/>
          <p:cNvSpPr/>
          <p:nvPr/>
        </p:nvSpPr>
        <p:spPr>
          <a:xfrm rot="5400000">
            <a:off x="2445023" y="2138219"/>
            <a:ext cx="461189" cy="241352"/>
          </a:xfrm>
          <a:prstGeom prst="triangle">
            <a:avLst/>
          </a:prstGeom>
          <a:gradFill flip="none" rotWithShape="1">
            <a:gsLst>
              <a:gs pos="79000">
                <a:schemeClr val="bg2"/>
              </a:gs>
              <a:gs pos="0">
                <a:schemeClr val="accent6">
                  <a:lumMod val="7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0408236" y="2685247"/>
            <a:ext cx="603792" cy="603790"/>
            <a:chOff x="2370253" y="3589070"/>
            <a:chExt cx="664171" cy="664169"/>
          </a:xfrm>
        </p:grpSpPr>
        <p:grpSp>
          <p:nvGrpSpPr>
            <p:cNvPr id="52" name="Group 51"/>
            <p:cNvGrpSpPr/>
            <p:nvPr/>
          </p:nvGrpSpPr>
          <p:grpSpPr>
            <a:xfrm>
              <a:off x="2370253" y="3589070"/>
              <a:ext cx="664171" cy="664169"/>
              <a:chOff x="7948316" y="1797153"/>
              <a:chExt cx="803647" cy="803645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09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>
                <a:gsLst>
                  <a:gs pos="97917">
                    <a:srgbClr val="272848">
                      <a:lumMod val="78000"/>
                      <a:lumOff val="22000"/>
                    </a:srgbClr>
                  </a:gs>
                  <a:gs pos="54000">
                    <a:srgbClr val="272848">
                      <a:lumMod val="60000"/>
                      <a:lumOff val="40000"/>
                    </a:srgbClr>
                  </a:gs>
                  <a:gs pos="0">
                    <a:srgbClr val="272848">
                      <a:lumMod val="40000"/>
                      <a:lumOff val="60000"/>
                    </a:srgb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sp>
          <p:nvSpPr>
            <p:cNvPr id="53" name="Freeform 13"/>
            <p:cNvSpPr>
              <a:spLocks noChangeAspect="1" noEditPoints="1"/>
            </p:cNvSpPr>
            <p:nvPr/>
          </p:nvSpPr>
          <p:spPr bwMode="auto">
            <a:xfrm>
              <a:off x="2504601" y="3814651"/>
              <a:ext cx="394186" cy="284472"/>
            </a:xfrm>
            <a:custGeom>
              <a:avLst/>
              <a:gdLst>
                <a:gd name="T0" fmla="*/ 1188 w 1188"/>
                <a:gd name="T1" fmla="*/ 265 h 857"/>
                <a:gd name="T2" fmla="*/ 1188 w 1188"/>
                <a:gd name="T3" fmla="*/ 259 h 857"/>
                <a:gd name="T4" fmla="*/ 1186 w 1188"/>
                <a:gd name="T5" fmla="*/ 252 h 857"/>
                <a:gd name="T6" fmla="*/ 1184 w 1188"/>
                <a:gd name="T7" fmla="*/ 248 h 857"/>
                <a:gd name="T8" fmla="*/ 1180 w 1188"/>
                <a:gd name="T9" fmla="*/ 243 h 857"/>
                <a:gd name="T10" fmla="*/ 946 w 1188"/>
                <a:gd name="T11" fmla="*/ 9 h 857"/>
                <a:gd name="T12" fmla="*/ 695 w 1188"/>
                <a:gd name="T13" fmla="*/ 0 h 857"/>
                <a:gd name="T14" fmla="*/ 494 w 1188"/>
                <a:gd name="T15" fmla="*/ 0 h 857"/>
                <a:gd name="T16" fmla="*/ 263 w 1188"/>
                <a:gd name="T17" fmla="*/ 0 h 857"/>
                <a:gd name="T18" fmla="*/ 242 w 1188"/>
                <a:gd name="T19" fmla="*/ 9 h 857"/>
                <a:gd name="T20" fmla="*/ 8 w 1188"/>
                <a:gd name="T21" fmla="*/ 243 h 857"/>
                <a:gd name="T22" fmla="*/ 4 w 1188"/>
                <a:gd name="T23" fmla="*/ 248 h 857"/>
                <a:gd name="T24" fmla="*/ 2 w 1188"/>
                <a:gd name="T25" fmla="*/ 252 h 857"/>
                <a:gd name="T26" fmla="*/ 1 w 1188"/>
                <a:gd name="T27" fmla="*/ 259 h 857"/>
                <a:gd name="T28" fmla="*/ 0 w 1188"/>
                <a:gd name="T29" fmla="*/ 265 h 857"/>
                <a:gd name="T30" fmla="*/ 2 w 1188"/>
                <a:gd name="T31" fmla="*/ 272 h 857"/>
                <a:gd name="T32" fmla="*/ 3 w 1188"/>
                <a:gd name="T33" fmla="*/ 276 h 857"/>
                <a:gd name="T34" fmla="*/ 7 w 1188"/>
                <a:gd name="T35" fmla="*/ 281 h 857"/>
                <a:gd name="T36" fmla="*/ 573 w 1188"/>
                <a:gd name="T37" fmla="*/ 848 h 857"/>
                <a:gd name="T38" fmla="*/ 576 w 1188"/>
                <a:gd name="T39" fmla="*/ 851 h 857"/>
                <a:gd name="T40" fmla="*/ 581 w 1188"/>
                <a:gd name="T41" fmla="*/ 854 h 857"/>
                <a:gd name="T42" fmla="*/ 586 w 1188"/>
                <a:gd name="T43" fmla="*/ 856 h 857"/>
                <a:gd name="T44" fmla="*/ 594 w 1188"/>
                <a:gd name="T45" fmla="*/ 857 h 857"/>
                <a:gd name="T46" fmla="*/ 594 w 1188"/>
                <a:gd name="T47" fmla="*/ 857 h 857"/>
                <a:gd name="T48" fmla="*/ 599 w 1188"/>
                <a:gd name="T49" fmla="*/ 857 h 857"/>
                <a:gd name="T50" fmla="*/ 607 w 1188"/>
                <a:gd name="T51" fmla="*/ 854 h 857"/>
                <a:gd name="T52" fmla="*/ 611 w 1188"/>
                <a:gd name="T53" fmla="*/ 852 h 857"/>
                <a:gd name="T54" fmla="*/ 615 w 1188"/>
                <a:gd name="T55" fmla="*/ 848 h 857"/>
                <a:gd name="T56" fmla="*/ 1180 w 1188"/>
                <a:gd name="T57" fmla="*/ 283 h 857"/>
                <a:gd name="T58" fmla="*/ 1184 w 1188"/>
                <a:gd name="T59" fmla="*/ 278 h 857"/>
                <a:gd name="T60" fmla="*/ 1186 w 1188"/>
                <a:gd name="T61" fmla="*/ 274 h 857"/>
                <a:gd name="T62" fmla="*/ 1086 w 1188"/>
                <a:gd name="T63" fmla="*/ 233 h 857"/>
                <a:gd name="T64" fmla="*/ 1086 w 1188"/>
                <a:gd name="T65" fmla="*/ 233 h 857"/>
                <a:gd name="T66" fmla="*/ 793 w 1188"/>
                <a:gd name="T67" fmla="*/ 293 h 857"/>
                <a:gd name="T68" fmla="*/ 784 w 1188"/>
                <a:gd name="T69" fmla="*/ 233 h 857"/>
                <a:gd name="T70" fmla="*/ 678 w 1188"/>
                <a:gd name="T71" fmla="*/ 60 h 857"/>
                <a:gd name="T72" fmla="*/ 749 w 1188"/>
                <a:gd name="T73" fmla="*/ 60 h 857"/>
                <a:gd name="T74" fmla="*/ 306 w 1188"/>
                <a:gd name="T75" fmla="*/ 60 h 857"/>
                <a:gd name="T76" fmla="*/ 251 w 1188"/>
                <a:gd name="T77" fmla="*/ 85 h 857"/>
                <a:gd name="T78" fmla="*/ 251 w 1188"/>
                <a:gd name="T79" fmla="*/ 85 h 857"/>
                <a:gd name="T80" fmla="*/ 504 w 1188"/>
                <a:gd name="T81" fmla="*/ 694 h 857"/>
                <a:gd name="T82" fmla="*/ 858 w 1188"/>
                <a:gd name="T83" fmla="*/ 293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8" h="857">
                  <a:moveTo>
                    <a:pt x="1187" y="270"/>
                  </a:moveTo>
                  <a:cubicBezTo>
                    <a:pt x="1188" y="269"/>
                    <a:pt x="1188" y="268"/>
                    <a:pt x="1188" y="267"/>
                  </a:cubicBezTo>
                  <a:cubicBezTo>
                    <a:pt x="1188" y="267"/>
                    <a:pt x="1188" y="266"/>
                    <a:pt x="1188" y="265"/>
                  </a:cubicBezTo>
                  <a:cubicBezTo>
                    <a:pt x="1188" y="264"/>
                    <a:pt x="1188" y="264"/>
                    <a:pt x="1188" y="263"/>
                  </a:cubicBezTo>
                  <a:cubicBezTo>
                    <a:pt x="1188" y="262"/>
                    <a:pt x="1188" y="262"/>
                    <a:pt x="1188" y="261"/>
                  </a:cubicBezTo>
                  <a:cubicBezTo>
                    <a:pt x="1188" y="260"/>
                    <a:pt x="1188" y="259"/>
                    <a:pt x="1188" y="259"/>
                  </a:cubicBezTo>
                  <a:cubicBezTo>
                    <a:pt x="1188" y="258"/>
                    <a:pt x="1188" y="257"/>
                    <a:pt x="1187" y="256"/>
                  </a:cubicBezTo>
                  <a:cubicBezTo>
                    <a:pt x="1187" y="256"/>
                    <a:pt x="1187" y="255"/>
                    <a:pt x="1187" y="254"/>
                  </a:cubicBezTo>
                  <a:cubicBezTo>
                    <a:pt x="1187" y="254"/>
                    <a:pt x="1186" y="253"/>
                    <a:pt x="1186" y="252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6" y="251"/>
                    <a:pt x="1185" y="251"/>
                    <a:pt x="1185" y="250"/>
                  </a:cubicBezTo>
                  <a:cubicBezTo>
                    <a:pt x="1185" y="250"/>
                    <a:pt x="1185" y="249"/>
                    <a:pt x="1184" y="248"/>
                  </a:cubicBezTo>
                  <a:cubicBezTo>
                    <a:pt x="1184" y="248"/>
                    <a:pt x="1183" y="247"/>
                    <a:pt x="1183" y="246"/>
                  </a:cubicBezTo>
                  <a:cubicBezTo>
                    <a:pt x="1183" y="246"/>
                    <a:pt x="1182" y="245"/>
                    <a:pt x="1182" y="245"/>
                  </a:cubicBezTo>
                  <a:cubicBezTo>
                    <a:pt x="1181" y="244"/>
                    <a:pt x="1181" y="243"/>
                    <a:pt x="1180" y="243"/>
                  </a:cubicBezTo>
                  <a:cubicBezTo>
                    <a:pt x="1180" y="242"/>
                    <a:pt x="1180" y="242"/>
                    <a:pt x="1179" y="242"/>
                  </a:cubicBezTo>
                  <a:cubicBezTo>
                    <a:pt x="946" y="9"/>
                    <a:pt x="946" y="9"/>
                    <a:pt x="946" y="9"/>
                  </a:cubicBezTo>
                  <a:cubicBezTo>
                    <a:pt x="946" y="9"/>
                    <a:pt x="946" y="9"/>
                    <a:pt x="946" y="9"/>
                  </a:cubicBezTo>
                  <a:cubicBezTo>
                    <a:pt x="946" y="8"/>
                    <a:pt x="946" y="8"/>
                    <a:pt x="946" y="8"/>
                  </a:cubicBezTo>
                  <a:cubicBezTo>
                    <a:pt x="940" y="3"/>
                    <a:pt x="933" y="0"/>
                    <a:pt x="92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94" y="0"/>
                    <a:pt x="493" y="0"/>
                    <a:pt x="493" y="0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55" y="0"/>
                    <a:pt x="248" y="3"/>
                    <a:pt x="242" y="9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9" y="242"/>
                    <a:pt x="9" y="242"/>
                    <a:pt x="9" y="242"/>
                  </a:cubicBezTo>
                  <a:cubicBezTo>
                    <a:pt x="9" y="242"/>
                    <a:pt x="8" y="242"/>
                    <a:pt x="8" y="243"/>
                  </a:cubicBezTo>
                  <a:cubicBezTo>
                    <a:pt x="8" y="243"/>
                    <a:pt x="7" y="244"/>
                    <a:pt x="7" y="245"/>
                  </a:cubicBezTo>
                  <a:cubicBezTo>
                    <a:pt x="6" y="245"/>
                    <a:pt x="6" y="246"/>
                    <a:pt x="5" y="246"/>
                  </a:cubicBezTo>
                  <a:cubicBezTo>
                    <a:pt x="5" y="247"/>
                    <a:pt x="5" y="248"/>
                    <a:pt x="4" y="248"/>
                  </a:cubicBezTo>
                  <a:cubicBezTo>
                    <a:pt x="4" y="249"/>
                    <a:pt x="3" y="250"/>
                    <a:pt x="3" y="250"/>
                  </a:cubicBezTo>
                  <a:cubicBezTo>
                    <a:pt x="3" y="251"/>
                    <a:pt x="3" y="251"/>
                    <a:pt x="2" y="252"/>
                  </a:cubicBezTo>
                  <a:cubicBezTo>
                    <a:pt x="2" y="252"/>
                    <a:pt x="2" y="252"/>
                    <a:pt x="2" y="252"/>
                  </a:cubicBezTo>
                  <a:cubicBezTo>
                    <a:pt x="2" y="253"/>
                    <a:pt x="2" y="254"/>
                    <a:pt x="2" y="254"/>
                  </a:cubicBezTo>
                  <a:cubicBezTo>
                    <a:pt x="1" y="255"/>
                    <a:pt x="1" y="256"/>
                    <a:pt x="1" y="256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0" y="259"/>
                    <a:pt x="0" y="260"/>
                    <a:pt x="0" y="261"/>
                  </a:cubicBezTo>
                  <a:cubicBezTo>
                    <a:pt x="0" y="262"/>
                    <a:pt x="0" y="262"/>
                    <a:pt x="0" y="263"/>
                  </a:cubicBezTo>
                  <a:cubicBezTo>
                    <a:pt x="0" y="264"/>
                    <a:pt x="0" y="264"/>
                    <a:pt x="0" y="265"/>
                  </a:cubicBezTo>
                  <a:cubicBezTo>
                    <a:pt x="0" y="266"/>
                    <a:pt x="0" y="267"/>
                    <a:pt x="1" y="267"/>
                  </a:cubicBezTo>
                  <a:cubicBezTo>
                    <a:pt x="1" y="268"/>
                    <a:pt x="1" y="269"/>
                    <a:pt x="1" y="270"/>
                  </a:cubicBezTo>
                  <a:cubicBezTo>
                    <a:pt x="1" y="270"/>
                    <a:pt x="1" y="271"/>
                    <a:pt x="2" y="272"/>
                  </a:cubicBezTo>
                  <a:cubicBezTo>
                    <a:pt x="2" y="272"/>
                    <a:pt x="2" y="273"/>
                    <a:pt x="2" y="274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3" y="275"/>
                    <a:pt x="3" y="275"/>
                    <a:pt x="3" y="276"/>
                  </a:cubicBezTo>
                  <a:cubicBezTo>
                    <a:pt x="3" y="276"/>
                    <a:pt x="4" y="277"/>
                    <a:pt x="4" y="278"/>
                  </a:cubicBezTo>
                  <a:cubicBezTo>
                    <a:pt x="5" y="278"/>
                    <a:pt x="5" y="279"/>
                    <a:pt x="5" y="280"/>
                  </a:cubicBezTo>
                  <a:cubicBezTo>
                    <a:pt x="6" y="280"/>
                    <a:pt x="6" y="281"/>
                    <a:pt x="7" y="281"/>
                  </a:cubicBezTo>
                  <a:cubicBezTo>
                    <a:pt x="7" y="282"/>
                    <a:pt x="8" y="283"/>
                    <a:pt x="8" y="283"/>
                  </a:cubicBezTo>
                  <a:cubicBezTo>
                    <a:pt x="8" y="284"/>
                    <a:pt x="9" y="284"/>
                    <a:pt x="9" y="284"/>
                  </a:cubicBezTo>
                  <a:cubicBezTo>
                    <a:pt x="573" y="848"/>
                    <a:pt x="573" y="848"/>
                    <a:pt x="573" y="848"/>
                  </a:cubicBezTo>
                  <a:cubicBezTo>
                    <a:pt x="573" y="848"/>
                    <a:pt x="573" y="848"/>
                    <a:pt x="573" y="848"/>
                  </a:cubicBezTo>
                  <a:cubicBezTo>
                    <a:pt x="574" y="849"/>
                    <a:pt x="574" y="850"/>
                    <a:pt x="575" y="850"/>
                  </a:cubicBezTo>
                  <a:cubicBezTo>
                    <a:pt x="575" y="850"/>
                    <a:pt x="576" y="850"/>
                    <a:pt x="576" y="851"/>
                  </a:cubicBezTo>
                  <a:cubicBezTo>
                    <a:pt x="576" y="851"/>
                    <a:pt x="577" y="851"/>
                    <a:pt x="577" y="852"/>
                  </a:cubicBezTo>
                  <a:cubicBezTo>
                    <a:pt x="577" y="852"/>
                    <a:pt x="577" y="852"/>
                    <a:pt x="577" y="852"/>
                  </a:cubicBezTo>
                  <a:cubicBezTo>
                    <a:pt x="579" y="853"/>
                    <a:pt x="580" y="853"/>
                    <a:pt x="581" y="854"/>
                  </a:cubicBezTo>
                  <a:cubicBezTo>
                    <a:pt x="581" y="854"/>
                    <a:pt x="581" y="854"/>
                    <a:pt x="582" y="854"/>
                  </a:cubicBezTo>
                  <a:cubicBezTo>
                    <a:pt x="583" y="855"/>
                    <a:pt x="584" y="855"/>
                    <a:pt x="585" y="856"/>
                  </a:cubicBezTo>
                  <a:cubicBezTo>
                    <a:pt x="585" y="856"/>
                    <a:pt x="585" y="856"/>
                    <a:pt x="586" y="856"/>
                  </a:cubicBezTo>
                  <a:cubicBezTo>
                    <a:pt x="587" y="856"/>
                    <a:pt x="588" y="856"/>
                    <a:pt x="589" y="857"/>
                  </a:cubicBezTo>
                  <a:cubicBezTo>
                    <a:pt x="590" y="857"/>
                    <a:pt x="590" y="857"/>
                    <a:pt x="590" y="857"/>
                  </a:cubicBezTo>
                  <a:cubicBezTo>
                    <a:pt x="592" y="857"/>
                    <a:pt x="593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4" y="857"/>
                    <a:pt x="594" y="857"/>
                    <a:pt x="594" y="857"/>
                  </a:cubicBezTo>
                  <a:cubicBezTo>
                    <a:pt x="596" y="857"/>
                    <a:pt x="597" y="857"/>
                    <a:pt x="598" y="857"/>
                  </a:cubicBezTo>
                  <a:cubicBezTo>
                    <a:pt x="598" y="857"/>
                    <a:pt x="599" y="857"/>
                    <a:pt x="599" y="857"/>
                  </a:cubicBezTo>
                  <a:cubicBezTo>
                    <a:pt x="600" y="856"/>
                    <a:pt x="602" y="856"/>
                    <a:pt x="603" y="856"/>
                  </a:cubicBezTo>
                  <a:cubicBezTo>
                    <a:pt x="603" y="856"/>
                    <a:pt x="603" y="856"/>
                    <a:pt x="603" y="856"/>
                  </a:cubicBezTo>
                  <a:cubicBezTo>
                    <a:pt x="604" y="855"/>
                    <a:pt x="605" y="855"/>
                    <a:pt x="607" y="854"/>
                  </a:cubicBezTo>
                  <a:cubicBezTo>
                    <a:pt x="607" y="854"/>
                    <a:pt x="607" y="854"/>
                    <a:pt x="607" y="854"/>
                  </a:cubicBezTo>
                  <a:cubicBezTo>
                    <a:pt x="609" y="853"/>
                    <a:pt x="610" y="853"/>
                    <a:pt x="611" y="852"/>
                  </a:cubicBezTo>
                  <a:cubicBezTo>
                    <a:pt x="611" y="852"/>
                    <a:pt x="611" y="852"/>
                    <a:pt x="611" y="852"/>
                  </a:cubicBezTo>
                  <a:cubicBezTo>
                    <a:pt x="612" y="851"/>
                    <a:pt x="612" y="851"/>
                    <a:pt x="613" y="851"/>
                  </a:cubicBezTo>
                  <a:cubicBezTo>
                    <a:pt x="613" y="850"/>
                    <a:pt x="613" y="850"/>
                    <a:pt x="613" y="850"/>
                  </a:cubicBezTo>
                  <a:cubicBezTo>
                    <a:pt x="614" y="850"/>
                    <a:pt x="615" y="849"/>
                    <a:pt x="615" y="848"/>
                  </a:cubicBezTo>
                  <a:cubicBezTo>
                    <a:pt x="615" y="848"/>
                    <a:pt x="615" y="848"/>
                    <a:pt x="615" y="848"/>
                  </a:cubicBezTo>
                  <a:cubicBezTo>
                    <a:pt x="1179" y="284"/>
                    <a:pt x="1179" y="284"/>
                    <a:pt x="1179" y="284"/>
                  </a:cubicBezTo>
                  <a:cubicBezTo>
                    <a:pt x="1180" y="284"/>
                    <a:pt x="1180" y="284"/>
                    <a:pt x="1180" y="283"/>
                  </a:cubicBezTo>
                  <a:cubicBezTo>
                    <a:pt x="1181" y="283"/>
                    <a:pt x="1181" y="282"/>
                    <a:pt x="1182" y="281"/>
                  </a:cubicBezTo>
                  <a:cubicBezTo>
                    <a:pt x="1182" y="281"/>
                    <a:pt x="1183" y="280"/>
                    <a:pt x="1183" y="280"/>
                  </a:cubicBezTo>
                  <a:cubicBezTo>
                    <a:pt x="1183" y="279"/>
                    <a:pt x="1184" y="278"/>
                    <a:pt x="1184" y="278"/>
                  </a:cubicBezTo>
                  <a:cubicBezTo>
                    <a:pt x="1185" y="277"/>
                    <a:pt x="1185" y="276"/>
                    <a:pt x="1185" y="276"/>
                  </a:cubicBezTo>
                  <a:cubicBezTo>
                    <a:pt x="1185" y="275"/>
                    <a:pt x="1186" y="275"/>
                    <a:pt x="1186" y="274"/>
                  </a:cubicBezTo>
                  <a:cubicBezTo>
                    <a:pt x="1186" y="274"/>
                    <a:pt x="1186" y="274"/>
                    <a:pt x="1186" y="274"/>
                  </a:cubicBezTo>
                  <a:cubicBezTo>
                    <a:pt x="1186" y="273"/>
                    <a:pt x="1187" y="272"/>
                    <a:pt x="1187" y="272"/>
                  </a:cubicBezTo>
                  <a:cubicBezTo>
                    <a:pt x="1187" y="271"/>
                    <a:pt x="1187" y="270"/>
                    <a:pt x="1187" y="270"/>
                  </a:cubicBezTo>
                  <a:close/>
                  <a:moveTo>
                    <a:pt x="1086" y="233"/>
                  </a:moveTo>
                  <a:cubicBezTo>
                    <a:pt x="882" y="233"/>
                    <a:pt x="882" y="233"/>
                    <a:pt x="882" y="233"/>
                  </a:cubicBezTo>
                  <a:cubicBezTo>
                    <a:pt x="937" y="84"/>
                    <a:pt x="937" y="84"/>
                    <a:pt x="937" y="84"/>
                  </a:cubicBezTo>
                  <a:lnTo>
                    <a:pt x="1086" y="233"/>
                  </a:lnTo>
                  <a:close/>
                  <a:moveTo>
                    <a:pt x="594" y="752"/>
                  </a:moveTo>
                  <a:cubicBezTo>
                    <a:pt x="395" y="293"/>
                    <a:pt x="395" y="293"/>
                    <a:pt x="395" y="293"/>
                  </a:cubicBezTo>
                  <a:cubicBezTo>
                    <a:pt x="793" y="293"/>
                    <a:pt x="793" y="293"/>
                    <a:pt x="793" y="293"/>
                  </a:cubicBezTo>
                  <a:lnTo>
                    <a:pt x="594" y="752"/>
                  </a:lnTo>
                  <a:close/>
                  <a:moveTo>
                    <a:pt x="678" y="60"/>
                  </a:moveTo>
                  <a:cubicBezTo>
                    <a:pt x="784" y="233"/>
                    <a:pt x="784" y="233"/>
                    <a:pt x="784" y="233"/>
                  </a:cubicBezTo>
                  <a:cubicBezTo>
                    <a:pt x="404" y="233"/>
                    <a:pt x="404" y="233"/>
                    <a:pt x="404" y="233"/>
                  </a:cubicBezTo>
                  <a:cubicBezTo>
                    <a:pt x="510" y="60"/>
                    <a:pt x="510" y="60"/>
                    <a:pt x="510" y="60"/>
                  </a:cubicBezTo>
                  <a:lnTo>
                    <a:pt x="678" y="60"/>
                  </a:lnTo>
                  <a:close/>
                  <a:moveTo>
                    <a:pt x="882" y="60"/>
                  </a:moveTo>
                  <a:cubicBezTo>
                    <a:pt x="832" y="195"/>
                    <a:pt x="832" y="195"/>
                    <a:pt x="832" y="195"/>
                  </a:cubicBezTo>
                  <a:cubicBezTo>
                    <a:pt x="749" y="60"/>
                    <a:pt x="749" y="60"/>
                    <a:pt x="749" y="60"/>
                  </a:cubicBezTo>
                  <a:lnTo>
                    <a:pt x="882" y="60"/>
                  </a:lnTo>
                  <a:close/>
                  <a:moveTo>
                    <a:pt x="356" y="195"/>
                  </a:moveTo>
                  <a:cubicBezTo>
                    <a:pt x="306" y="60"/>
                    <a:pt x="306" y="60"/>
                    <a:pt x="306" y="60"/>
                  </a:cubicBezTo>
                  <a:cubicBezTo>
                    <a:pt x="439" y="60"/>
                    <a:pt x="439" y="60"/>
                    <a:pt x="439" y="60"/>
                  </a:cubicBezTo>
                  <a:lnTo>
                    <a:pt x="356" y="195"/>
                  </a:lnTo>
                  <a:close/>
                  <a:moveTo>
                    <a:pt x="251" y="85"/>
                  </a:moveTo>
                  <a:cubicBezTo>
                    <a:pt x="306" y="233"/>
                    <a:pt x="306" y="233"/>
                    <a:pt x="306" y="233"/>
                  </a:cubicBezTo>
                  <a:cubicBezTo>
                    <a:pt x="103" y="233"/>
                    <a:pt x="103" y="233"/>
                    <a:pt x="103" y="233"/>
                  </a:cubicBezTo>
                  <a:lnTo>
                    <a:pt x="251" y="85"/>
                  </a:lnTo>
                  <a:close/>
                  <a:moveTo>
                    <a:pt x="103" y="293"/>
                  </a:moveTo>
                  <a:cubicBezTo>
                    <a:pt x="329" y="293"/>
                    <a:pt x="329" y="293"/>
                    <a:pt x="329" y="293"/>
                  </a:cubicBezTo>
                  <a:cubicBezTo>
                    <a:pt x="504" y="694"/>
                    <a:pt x="504" y="694"/>
                    <a:pt x="504" y="694"/>
                  </a:cubicBezTo>
                  <a:lnTo>
                    <a:pt x="103" y="293"/>
                  </a:lnTo>
                  <a:close/>
                  <a:moveTo>
                    <a:pt x="684" y="694"/>
                  </a:moveTo>
                  <a:cubicBezTo>
                    <a:pt x="858" y="293"/>
                    <a:pt x="858" y="293"/>
                    <a:pt x="858" y="293"/>
                  </a:cubicBezTo>
                  <a:cubicBezTo>
                    <a:pt x="1086" y="293"/>
                    <a:pt x="1086" y="293"/>
                    <a:pt x="1086" y="293"/>
                  </a:cubicBezTo>
                  <a:lnTo>
                    <a:pt x="684" y="6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176394" y="2685247"/>
            <a:ext cx="603792" cy="603790"/>
            <a:chOff x="417703" y="2000466"/>
            <a:chExt cx="664171" cy="664169"/>
          </a:xfrm>
        </p:grpSpPr>
        <p:grpSp>
          <p:nvGrpSpPr>
            <p:cNvPr id="63" name="Group 62"/>
            <p:cNvGrpSpPr/>
            <p:nvPr/>
          </p:nvGrpSpPr>
          <p:grpSpPr>
            <a:xfrm>
              <a:off x="417703" y="2000466"/>
              <a:ext cx="664171" cy="664169"/>
              <a:chOff x="7948316" y="1797153"/>
              <a:chExt cx="803647" cy="803645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 flip="none" rotWithShape="1">
                <a:gsLst>
                  <a:gs pos="833">
                    <a:srgbClr val="005570"/>
                  </a:gs>
                  <a:gs pos="50000">
                    <a:srgbClr val="007DA2"/>
                  </a:gs>
                  <a:gs pos="100000">
                    <a:srgbClr val="4FAEE9"/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132492" tIns="94392" rIns="132492" bIns="94392" numCol="1" spcCol="1270" anchor="ctr" anchorCtr="0">
                <a:noAutofit/>
              </a:bodyPr>
              <a:lstStyle/>
              <a:p>
                <a:pPr marL="0" marR="0" lvl="0" indent="0" algn="ctr" defTabSz="888741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622373" y="2164890"/>
              <a:ext cx="254830" cy="335320"/>
            </a:xfrm>
            <a:custGeom>
              <a:avLst/>
              <a:gdLst>
                <a:gd name="T0" fmla="*/ 629 w 686"/>
                <a:gd name="T1" fmla="*/ 653 h 903"/>
                <a:gd name="T2" fmla="*/ 546 w 686"/>
                <a:gd name="T3" fmla="*/ 633 h 903"/>
                <a:gd name="T4" fmla="*/ 522 w 686"/>
                <a:gd name="T5" fmla="*/ 314 h 903"/>
                <a:gd name="T6" fmla="*/ 595 w 686"/>
                <a:gd name="T7" fmla="*/ 231 h 903"/>
                <a:gd name="T8" fmla="*/ 595 w 686"/>
                <a:gd name="T9" fmla="*/ 4 h 903"/>
                <a:gd name="T10" fmla="*/ 591 w 686"/>
                <a:gd name="T11" fmla="*/ 0 h 903"/>
                <a:gd name="T12" fmla="*/ 505 w 686"/>
                <a:gd name="T13" fmla="*/ 0 h 903"/>
                <a:gd name="T14" fmla="*/ 497 w 686"/>
                <a:gd name="T15" fmla="*/ 8 h 903"/>
                <a:gd name="T16" fmla="*/ 490 w 686"/>
                <a:gd name="T17" fmla="*/ 107 h 903"/>
                <a:gd name="T18" fmla="*/ 482 w 686"/>
                <a:gd name="T19" fmla="*/ 114 h 903"/>
                <a:gd name="T20" fmla="*/ 420 w 686"/>
                <a:gd name="T21" fmla="*/ 114 h 903"/>
                <a:gd name="T22" fmla="*/ 412 w 686"/>
                <a:gd name="T23" fmla="*/ 107 h 903"/>
                <a:gd name="T24" fmla="*/ 405 w 686"/>
                <a:gd name="T25" fmla="*/ 8 h 903"/>
                <a:gd name="T26" fmla="*/ 397 w 686"/>
                <a:gd name="T27" fmla="*/ 0 h 903"/>
                <a:gd name="T28" fmla="*/ 296 w 686"/>
                <a:gd name="T29" fmla="*/ 0 h 903"/>
                <a:gd name="T30" fmla="*/ 288 w 686"/>
                <a:gd name="T31" fmla="*/ 8 h 903"/>
                <a:gd name="T32" fmla="*/ 281 w 686"/>
                <a:gd name="T33" fmla="*/ 107 h 903"/>
                <a:gd name="T34" fmla="*/ 273 w 686"/>
                <a:gd name="T35" fmla="*/ 114 h 903"/>
                <a:gd name="T36" fmla="*/ 211 w 686"/>
                <a:gd name="T37" fmla="*/ 114 h 903"/>
                <a:gd name="T38" fmla="*/ 203 w 686"/>
                <a:gd name="T39" fmla="*/ 107 h 903"/>
                <a:gd name="T40" fmla="*/ 196 w 686"/>
                <a:gd name="T41" fmla="*/ 8 h 903"/>
                <a:gd name="T42" fmla="*/ 188 w 686"/>
                <a:gd name="T43" fmla="*/ 0 h 903"/>
                <a:gd name="T44" fmla="*/ 94 w 686"/>
                <a:gd name="T45" fmla="*/ 0 h 903"/>
                <a:gd name="T46" fmla="*/ 90 w 686"/>
                <a:gd name="T47" fmla="*/ 4 h 903"/>
                <a:gd name="T48" fmla="*/ 90 w 686"/>
                <a:gd name="T49" fmla="*/ 231 h 903"/>
                <a:gd name="T50" fmla="*/ 161 w 686"/>
                <a:gd name="T51" fmla="*/ 313 h 903"/>
                <a:gd name="T52" fmla="*/ 139 w 686"/>
                <a:gd name="T53" fmla="*/ 633 h 903"/>
                <a:gd name="T54" fmla="*/ 53 w 686"/>
                <a:gd name="T55" fmla="*/ 654 h 903"/>
                <a:gd name="T56" fmla="*/ 0 w 686"/>
                <a:gd name="T57" fmla="*/ 674 h 903"/>
                <a:gd name="T58" fmla="*/ 0 w 686"/>
                <a:gd name="T59" fmla="*/ 880 h 903"/>
                <a:gd name="T60" fmla="*/ 23 w 686"/>
                <a:gd name="T61" fmla="*/ 903 h 903"/>
                <a:gd name="T62" fmla="*/ 663 w 686"/>
                <a:gd name="T63" fmla="*/ 903 h 903"/>
                <a:gd name="T64" fmla="*/ 686 w 686"/>
                <a:gd name="T65" fmla="*/ 880 h 903"/>
                <a:gd name="T66" fmla="*/ 686 w 686"/>
                <a:gd name="T67" fmla="*/ 674 h 903"/>
                <a:gd name="T68" fmla="*/ 629 w 686"/>
                <a:gd name="T69" fmla="*/ 65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6" h="903">
                  <a:moveTo>
                    <a:pt x="629" y="653"/>
                  </a:moveTo>
                  <a:cubicBezTo>
                    <a:pt x="602" y="644"/>
                    <a:pt x="574" y="637"/>
                    <a:pt x="546" y="633"/>
                  </a:cubicBezTo>
                  <a:cubicBezTo>
                    <a:pt x="522" y="314"/>
                    <a:pt x="522" y="314"/>
                    <a:pt x="522" y="314"/>
                  </a:cubicBezTo>
                  <a:cubicBezTo>
                    <a:pt x="563" y="309"/>
                    <a:pt x="595" y="274"/>
                    <a:pt x="595" y="231"/>
                  </a:cubicBezTo>
                  <a:cubicBezTo>
                    <a:pt x="595" y="4"/>
                    <a:pt x="595" y="4"/>
                    <a:pt x="595" y="4"/>
                  </a:cubicBezTo>
                  <a:cubicBezTo>
                    <a:pt x="595" y="2"/>
                    <a:pt x="593" y="0"/>
                    <a:pt x="591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01" y="0"/>
                    <a:pt x="497" y="3"/>
                    <a:pt x="497" y="8"/>
                  </a:cubicBezTo>
                  <a:cubicBezTo>
                    <a:pt x="490" y="107"/>
                    <a:pt x="490" y="107"/>
                    <a:pt x="490" y="107"/>
                  </a:cubicBezTo>
                  <a:cubicBezTo>
                    <a:pt x="490" y="111"/>
                    <a:pt x="486" y="114"/>
                    <a:pt x="482" y="114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16" y="114"/>
                    <a:pt x="413" y="111"/>
                    <a:pt x="412" y="10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3"/>
                    <a:pt x="402" y="0"/>
                    <a:pt x="397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0"/>
                    <a:pt x="288" y="3"/>
                    <a:pt x="288" y="8"/>
                  </a:cubicBezTo>
                  <a:cubicBezTo>
                    <a:pt x="281" y="107"/>
                    <a:pt x="281" y="107"/>
                    <a:pt x="281" y="107"/>
                  </a:cubicBezTo>
                  <a:cubicBezTo>
                    <a:pt x="280" y="111"/>
                    <a:pt x="277" y="114"/>
                    <a:pt x="273" y="114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206" y="114"/>
                    <a:pt x="203" y="111"/>
                    <a:pt x="203" y="10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3"/>
                    <a:pt x="192" y="0"/>
                    <a:pt x="18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0" y="2"/>
                    <a:pt x="90" y="4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0" y="273"/>
                    <a:pt x="121" y="307"/>
                    <a:pt x="161" y="313"/>
                  </a:cubicBezTo>
                  <a:cubicBezTo>
                    <a:pt x="139" y="633"/>
                    <a:pt x="139" y="633"/>
                    <a:pt x="139" y="633"/>
                  </a:cubicBezTo>
                  <a:cubicBezTo>
                    <a:pt x="110" y="637"/>
                    <a:pt x="81" y="644"/>
                    <a:pt x="53" y="654"/>
                  </a:cubicBezTo>
                  <a:cubicBezTo>
                    <a:pt x="0" y="674"/>
                    <a:pt x="0" y="674"/>
                    <a:pt x="0" y="674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0" y="892"/>
                    <a:pt x="10" y="903"/>
                    <a:pt x="23" y="903"/>
                  </a:cubicBezTo>
                  <a:cubicBezTo>
                    <a:pt x="663" y="903"/>
                    <a:pt x="663" y="903"/>
                    <a:pt x="663" y="903"/>
                  </a:cubicBezTo>
                  <a:cubicBezTo>
                    <a:pt x="676" y="903"/>
                    <a:pt x="686" y="892"/>
                    <a:pt x="686" y="880"/>
                  </a:cubicBezTo>
                  <a:cubicBezTo>
                    <a:pt x="686" y="674"/>
                    <a:pt x="686" y="674"/>
                    <a:pt x="686" y="674"/>
                  </a:cubicBezTo>
                  <a:lnTo>
                    <a:pt x="629" y="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481968" y="2685247"/>
            <a:ext cx="603792" cy="603790"/>
            <a:chOff x="406815" y="5136188"/>
            <a:chExt cx="664171" cy="664169"/>
          </a:xfrm>
        </p:grpSpPr>
        <p:grpSp>
          <p:nvGrpSpPr>
            <p:cNvPr id="68" name="Group 67"/>
            <p:cNvGrpSpPr/>
            <p:nvPr/>
          </p:nvGrpSpPr>
          <p:grpSpPr>
            <a:xfrm>
              <a:off x="406815" y="5136188"/>
              <a:ext cx="664171" cy="664169"/>
              <a:chOff x="7948316" y="976215"/>
              <a:chExt cx="803647" cy="803645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9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35070" y="5272052"/>
              <a:ext cx="448766" cy="434458"/>
              <a:chOff x="512632" y="5269379"/>
              <a:chExt cx="493643" cy="477904"/>
            </a:xfrm>
          </p:grpSpPr>
          <p:sp>
            <p:nvSpPr>
              <p:cNvPr id="71" name="Freeform 11"/>
              <p:cNvSpPr>
                <a:spLocks/>
              </p:cNvSpPr>
              <p:nvPr/>
            </p:nvSpPr>
            <p:spPr bwMode="auto">
              <a:xfrm>
                <a:off x="651335" y="5335907"/>
                <a:ext cx="196906" cy="256257"/>
              </a:xfrm>
              <a:custGeom>
                <a:avLst/>
                <a:gdLst>
                  <a:gd name="T0" fmla="*/ 597 w 597"/>
                  <a:gd name="T1" fmla="*/ 744 h 777"/>
                  <a:gd name="T2" fmla="*/ 299 w 597"/>
                  <a:gd name="T3" fmla="*/ 777 h 777"/>
                  <a:gd name="T4" fmla="*/ 0 w 597"/>
                  <a:gd name="T5" fmla="*/ 744 h 777"/>
                  <a:gd name="T6" fmla="*/ 13 w 597"/>
                  <a:gd name="T7" fmla="*/ 552 h 777"/>
                  <a:gd name="T8" fmla="*/ 149 w 597"/>
                  <a:gd name="T9" fmla="*/ 398 h 777"/>
                  <a:gd name="T10" fmla="*/ 216 w 597"/>
                  <a:gd name="T11" fmla="*/ 366 h 777"/>
                  <a:gd name="T12" fmla="*/ 236 w 597"/>
                  <a:gd name="T13" fmla="*/ 350 h 777"/>
                  <a:gd name="T14" fmla="*/ 247 w 597"/>
                  <a:gd name="T15" fmla="*/ 339 h 777"/>
                  <a:gd name="T16" fmla="*/ 169 w 597"/>
                  <a:gd name="T17" fmla="*/ 187 h 777"/>
                  <a:gd name="T18" fmla="*/ 169 w 597"/>
                  <a:gd name="T19" fmla="*/ 187 h 777"/>
                  <a:gd name="T20" fmla="*/ 169 w 597"/>
                  <a:gd name="T21" fmla="*/ 187 h 777"/>
                  <a:gd name="T22" fmla="*/ 165 w 597"/>
                  <a:gd name="T23" fmla="*/ 66 h 777"/>
                  <a:gd name="T24" fmla="*/ 212 w 597"/>
                  <a:gd name="T25" fmla="*/ 14 h 777"/>
                  <a:gd name="T26" fmla="*/ 235 w 597"/>
                  <a:gd name="T27" fmla="*/ 13 h 777"/>
                  <a:gd name="T28" fmla="*/ 280 w 597"/>
                  <a:gd name="T29" fmla="*/ 10 h 777"/>
                  <a:gd name="T30" fmla="*/ 369 w 597"/>
                  <a:gd name="T31" fmla="*/ 8 h 777"/>
                  <a:gd name="T32" fmla="*/ 413 w 597"/>
                  <a:gd name="T33" fmla="*/ 39 h 777"/>
                  <a:gd name="T34" fmla="*/ 430 w 597"/>
                  <a:gd name="T35" fmla="*/ 62 h 777"/>
                  <a:gd name="T36" fmla="*/ 429 w 597"/>
                  <a:gd name="T37" fmla="*/ 176 h 777"/>
                  <a:gd name="T38" fmla="*/ 346 w 597"/>
                  <a:gd name="T39" fmla="*/ 342 h 777"/>
                  <a:gd name="T40" fmla="*/ 359 w 597"/>
                  <a:gd name="T41" fmla="*/ 354 h 777"/>
                  <a:gd name="T42" fmla="*/ 380 w 597"/>
                  <a:gd name="T43" fmla="*/ 369 h 777"/>
                  <a:gd name="T44" fmla="*/ 448 w 597"/>
                  <a:gd name="T45" fmla="*/ 398 h 777"/>
                  <a:gd name="T46" fmla="*/ 584 w 597"/>
                  <a:gd name="T47" fmla="*/ 552 h 777"/>
                  <a:gd name="T48" fmla="*/ 597 w 597"/>
                  <a:gd name="T49" fmla="*/ 744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7" h="777">
                    <a:moveTo>
                      <a:pt x="597" y="744"/>
                    </a:moveTo>
                    <a:cubicBezTo>
                      <a:pt x="597" y="744"/>
                      <a:pt x="468" y="777"/>
                      <a:pt x="299" y="777"/>
                    </a:cubicBezTo>
                    <a:cubicBezTo>
                      <a:pt x="125" y="777"/>
                      <a:pt x="0" y="744"/>
                      <a:pt x="0" y="744"/>
                    </a:cubicBezTo>
                    <a:cubicBezTo>
                      <a:pt x="13" y="552"/>
                      <a:pt x="13" y="552"/>
                      <a:pt x="13" y="552"/>
                    </a:cubicBezTo>
                    <a:cubicBezTo>
                      <a:pt x="19" y="475"/>
                      <a:pt x="77" y="419"/>
                      <a:pt x="149" y="398"/>
                    </a:cubicBezTo>
                    <a:cubicBezTo>
                      <a:pt x="176" y="390"/>
                      <a:pt x="197" y="382"/>
                      <a:pt x="216" y="366"/>
                    </a:cubicBezTo>
                    <a:cubicBezTo>
                      <a:pt x="222" y="361"/>
                      <a:pt x="229" y="356"/>
                      <a:pt x="236" y="350"/>
                    </a:cubicBezTo>
                    <a:cubicBezTo>
                      <a:pt x="240" y="347"/>
                      <a:pt x="244" y="343"/>
                      <a:pt x="247" y="339"/>
                    </a:cubicBezTo>
                    <a:cubicBezTo>
                      <a:pt x="205" y="313"/>
                      <a:pt x="175" y="256"/>
                      <a:pt x="169" y="187"/>
                    </a:cubicBezTo>
                    <a:cubicBezTo>
                      <a:pt x="169" y="187"/>
                      <a:pt x="169" y="187"/>
                      <a:pt x="169" y="187"/>
                    </a:cubicBezTo>
                    <a:cubicBezTo>
                      <a:pt x="169" y="187"/>
                      <a:pt x="169" y="187"/>
                      <a:pt x="169" y="187"/>
                    </a:cubicBezTo>
                    <a:cubicBezTo>
                      <a:pt x="167" y="179"/>
                      <a:pt x="157" y="96"/>
                      <a:pt x="165" y="66"/>
                    </a:cubicBezTo>
                    <a:cubicBezTo>
                      <a:pt x="173" y="35"/>
                      <a:pt x="197" y="17"/>
                      <a:pt x="212" y="14"/>
                    </a:cubicBezTo>
                    <a:cubicBezTo>
                      <a:pt x="220" y="13"/>
                      <a:pt x="228" y="13"/>
                      <a:pt x="235" y="13"/>
                    </a:cubicBezTo>
                    <a:cubicBezTo>
                      <a:pt x="254" y="14"/>
                      <a:pt x="261" y="16"/>
                      <a:pt x="280" y="10"/>
                    </a:cubicBezTo>
                    <a:cubicBezTo>
                      <a:pt x="301" y="4"/>
                      <a:pt x="339" y="0"/>
                      <a:pt x="369" y="8"/>
                    </a:cubicBezTo>
                    <a:cubicBezTo>
                      <a:pt x="390" y="13"/>
                      <a:pt x="400" y="33"/>
                      <a:pt x="413" y="39"/>
                    </a:cubicBezTo>
                    <a:cubicBezTo>
                      <a:pt x="419" y="42"/>
                      <a:pt x="426" y="39"/>
                      <a:pt x="430" y="62"/>
                    </a:cubicBezTo>
                    <a:cubicBezTo>
                      <a:pt x="434" y="89"/>
                      <a:pt x="431" y="155"/>
                      <a:pt x="429" y="176"/>
                    </a:cubicBezTo>
                    <a:cubicBezTo>
                      <a:pt x="426" y="251"/>
                      <a:pt x="392" y="315"/>
                      <a:pt x="346" y="342"/>
                    </a:cubicBezTo>
                    <a:cubicBezTo>
                      <a:pt x="350" y="346"/>
                      <a:pt x="354" y="350"/>
                      <a:pt x="359" y="354"/>
                    </a:cubicBezTo>
                    <a:cubicBezTo>
                      <a:pt x="367" y="359"/>
                      <a:pt x="374" y="364"/>
                      <a:pt x="380" y="369"/>
                    </a:cubicBezTo>
                    <a:cubicBezTo>
                      <a:pt x="400" y="384"/>
                      <a:pt x="423" y="393"/>
                      <a:pt x="448" y="398"/>
                    </a:cubicBezTo>
                    <a:cubicBezTo>
                      <a:pt x="521" y="412"/>
                      <a:pt x="579" y="474"/>
                      <a:pt x="584" y="552"/>
                    </a:cubicBezTo>
                    <a:lnTo>
                      <a:pt x="597" y="7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2" name="Group 28"/>
              <p:cNvGrpSpPr>
                <a:grpSpLocks noChangeAspect="1"/>
              </p:cNvGrpSpPr>
              <p:nvPr/>
            </p:nvGrpSpPr>
            <p:grpSpPr bwMode="auto">
              <a:xfrm>
                <a:off x="512632" y="5269379"/>
                <a:ext cx="493643" cy="477904"/>
                <a:chOff x="1107" y="-465"/>
                <a:chExt cx="5426" cy="5253"/>
              </a:xfrm>
              <a:solidFill>
                <a:schemeClr val="bg1"/>
              </a:solidFill>
            </p:grpSpPr>
            <p:sp>
              <p:nvSpPr>
                <p:cNvPr id="73" name="Freeform 29"/>
                <p:cNvSpPr>
                  <a:spLocks/>
                </p:cNvSpPr>
                <p:nvPr/>
              </p:nvSpPr>
              <p:spPr bwMode="auto">
                <a:xfrm>
                  <a:off x="2047" y="3407"/>
                  <a:ext cx="3338" cy="1381"/>
                </a:xfrm>
                <a:custGeom>
                  <a:avLst/>
                  <a:gdLst>
                    <a:gd name="T0" fmla="*/ 508 w 1413"/>
                    <a:gd name="T1" fmla="*/ 230 h 585"/>
                    <a:gd name="T2" fmla="*/ 606 w 1413"/>
                    <a:gd name="T3" fmla="*/ 56 h 585"/>
                    <a:gd name="T4" fmla="*/ 0 w 1413"/>
                    <a:gd name="T5" fmla="*/ 65 h 585"/>
                    <a:gd name="T6" fmla="*/ 311 w 1413"/>
                    <a:gd name="T7" fmla="*/ 585 h 585"/>
                    <a:gd name="T8" fmla="*/ 415 w 1413"/>
                    <a:gd name="T9" fmla="*/ 398 h 585"/>
                    <a:gd name="T10" fmla="*/ 674 w 1413"/>
                    <a:gd name="T11" fmla="*/ 430 h 585"/>
                    <a:gd name="T12" fmla="*/ 907 w 1413"/>
                    <a:gd name="T13" fmla="*/ 404 h 585"/>
                    <a:gd name="T14" fmla="*/ 1413 w 1413"/>
                    <a:gd name="T15" fmla="*/ 131 h 585"/>
                    <a:gd name="T16" fmla="*/ 1284 w 1413"/>
                    <a:gd name="T17" fmla="*/ 0 h 585"/>
                    <a:gd name="T18" fmla="*/ 508 w 1413"/>
                    <a:gd name="T19" fmla="*/ 23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13" h="585">
                      <a:moveTo>
                        <a:pt x="508" y="230"/>
                      </a:moveTo>
                      <a:cubicBezTo>
                        <a:pt x="606" y="56"/>
                        <a:pt x="606" y="56"/>
                        <a:pt x="606" y="56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311" y="585"/>
                        <a:pt x="311" y="585"/>
                        <a:pt x="311" y="585"/>
                      </a:cubicBezTo>
                      <a:cubicBezTo>
                        <a:pt x="415" y="398"/>
                        <a:pt x="415" y="398"/>
                        <a:pt x="415" y="398"/>
                      </a:cubicBezTo>
                      <a:cubicBezTo>
                        <a:pt x="500" y="419"/>
                        <a:pt x="587" y="430"/>
                        <a:pt x="674" y="430"/>
                      </a:cubicBezTo>
                      <a:cubicBezTo>
                        <a:pt x="752" y="430"/>
                        <a:pt x="830" y="421"/>
                        <a:pt x="907" y="404"/>
                      </a:cubicBezTo>
                      <a:cubicBezTo>
                        <a:pt x="1100" y="362"/>
                        <a:pt x="1274" y="267"/>
                        <a:pt x="1413" y="131"/>
                      </a:cubicBezTo>
                      <a:cubicBezTo>
                        <a:pt x="1284" y="0"/>
                        <a:pt x="1284" y="0"/>
                        <a:pt x="1284" y="0"/>
                      </a:cubicBezTo>
                      <a:cubicBezTo>
                        <a:pt x="1083" y="198"/>
                        <a:pt x="788" y="283"/>
                        <a:pt x="508" y="2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30"/>
                <p:cNvSpPr>
                  <a:spLocks/>
                </p:cNvSpPr>
                <p:nvPr/>
              </p:nvSpPr>
              <p:spPr bwMode="auto">
                <a:xfrm>
                  <a:off x="4185" y="-465"/>
                  <a:ext cx="2348" cy="2967"/>
                </a:xfrm>
                <a:custGeom>
                  <a:avLst/>
                  <a:gdLst>
                    <a:gd name="T0" fmla="*/ 780 w 994"/>
                    <a:gd name="T1" fmla="*/ 730 h 1256"/>
                    <a:gd name="T2" fmla="*/ 539 w 994"/>
                    <a:gd name="T3" fmla="*/ 301 h 1256"/>
                    <a:gd name="T4" fmla="*/ 49 w 994"/>
                    <a:gd name="T5" fmla="*/ 0 h 1256"/>
                    <a:gd name="T6" fmla="*/ 0 w 994"/>
                    <a:gd name="T7" fmla="*/ 177 h 1256"/>
                    <a:gd name="T8" fmla="*/ 588 w 994"/>
                    <a:gd name="T9" fmla="*/ 733 h 1256"/>
                    <a:gd name="T10" fmla="*/ 388 w 994"/>
                    <a:gd name="T11" fmla="*/ 736 h 1256"/>
                    <a:gd name="T12" fmla="*/ 699 w 994"/>
                    <a:gd name="T13" fmla="*/ 1256 h 1256"/>
                    <a:gd name="T14" fmla="*/ 994 w 994"/>
                    <a:gd name="T15" fmla="*/ 727 h 1256"/>
                    <a:gd name="T16" fmla="*/ 780 w 994"/>
                    <a:gd name="T17" fmla="*/ 730 h 1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4" h="1256">
                      <a:moveTo>
                        <a:pt x="780" y="730"/>
                      </a:moveTo>
                      <a:cubicBezTo>
                        <a:pt x="734" y="571"/>
                        <a:pt x="652" y="424"/>
                        <a:pt x="539" y="301"/>
                      </a:cubicBezTo>
                      <a:cubicBezTo>
                        <a:pt x="406" y="156"/>
                        <a:pt x="237" y="52"/>
                        <a:pt x="49" y="0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272" y="252"/>
                        <a:pt x="494" y="465"/>
                        <a:pt x="588" y="733"/>
                      </a:cubicBezTo>
                      <a:cubicBezTo>
                        <a:pt x="388" y="736"/>
                        <a:pt x="388" y="736"/>
                        <a:pt x="388" y="736"/>
                      </a:cubicBezTo>
                      <a:cubicBezTo>
                        <a:pt x="699" y="1256"/>
                        <a:pt x="699" y="1256"/>
                        <a:pt x="699" y="1256"/>
                      </a:cubicBezTo>
                      <a:cubicBezTo>
                        <a:pt x="994" y="727"/>
                        <a:pt x="994" y="727"/>
                        <a:pt x="994" y="727"/>
                      </a:cubicBezTo>
                      <a:lnTo>
                        <a:pt x="780" y="7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31"/>
                <p:cNvSpPr>
                  <a:spLocks/>
                </p:cNvSpPr>
                <p:nvPr/>
              </p:nvSpPr>
              <p:spPr bwMode="auto">
                <a:xfrm>
                  <a:off x="1107" y="-250"/>
                  <a:ext cx="1918" cy="2813"/>
                </a:xfrm>
                <a:custGeom>
                  <a:avLst/>
                  <a:gdLst>
                    <a:gd name="T0" fmla="*/ 415 w 812"/>
                    <a:gd name="T1" fmla="*/ 358 h 1191"/>
                    <a:gd name="T2" fmla="*/ 517 w 812"/>
                    <a:gd name="T3" fmla="*/ 529 h 1191"/>
                    <a:gd name="T4" fmla="*/ 812 w 812"/>
                    <a:gd name="T5" fmla="*/ 0 h 1191"/>
                    <a:gd name="T6" fmla="*/ 207 w 812"/>
                    <a:gd name="T7" fmla="*/ 10 h 1191"/>
                    <a:gd name="T8" fmla="*/ 316 w 812"/>
                    <a:gd name="T9" fmla="*/ 193 h 1191"/>
                    <a:gd name="T10" fmla="*/ 65 w 812"/>
                    <a:gd name="T11" fmla="*/ 616 h 1191"/>
                    <a:gd name="T12" fmla="*/ 49 w 812"/>
                    <a:gd name="T13" fmla="*/ 1191 h 1191"/>
                    <a:gd name="T14" fmla="*/ 227 w 812"/>
                    <a:gd name="T15" fmla="*/ 1145 h 1191"/>
                    <a:gd name="T16" fmla="*/ 415 w 812"/>
                    <a:gd name="T17" fmla="*/ 358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12" h="1191">
                      <a:moveTo>
                        <a:pt x="415" y="358"/>
                      </a:moveTo>
                      <a:cubicBezTo>
                        <a:pt x="517" y="529"/>
                        <a:pt x="517" y="529"/>
                        <a:pt x="517" y="529"/>
                      </a:cubicBezTo>
                      <a:cubicBezTo>
                        <a:pt x="812" y="0"/>
                        <a:pt x="812" y="0"/>
                        <a:pt x="812" y="0"/>
                      </a:cubicBezTo>
                      <a:cubicBezTo>
                        <a:pt x="207" y="10"/>
                        <a:pt x="207" y="10"/>
                        <a:pt x="207" y="10"/>
                      </a:cubicBezTo>
                      <a:cubicBezTo>
                        <a:pt x="316" y="193"/>
                        <a:pt x="316" y="193"/>
                        <a:pt x="316" y="193"/>
                      </a:cubicBezTo>
                      <a:cubicBezTo>
                        <a:pt x="201" y="312"/>
                        <a:pt x="115" y="457"/>
                        <a:pt x="65" y="616"/>
                      </a:cubicBezTo>
                      <a:cubicBezTo>
                        <a:pt x="5" y="804"/>
                        <a:pt x="0" y="1003"/>
                        <a:pt x="49" y="1191"/>
                      </a:cubicBezTo>
                      <a:cubicBezTo>
                        <a:pt x="227" y="1145"/>
                        <a:pt x="227" y="1145"/>
                        <a:pt x="227" y="1145"/>
                      </a:cubicBezTo>
                      <a:cubicBezTo>
                        <a:pt x="156" y="871"/>
                        <a:pt x="229" y="574"/>
                        <a:pt x="415" y="3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8100274" y="2685247"/>
            <a:ext cx="603792" cy="603790"/>
            <a:chOff x="417703" y="2000466"/>
            <a:chExt cx="664171" cy="664169"/>
          </a:xfrm>
        </p:grpSpPr>
        <p:grpSp>
          <p:nvGrpSpPr>
            <p:cNvPr id="82" name="Group 81"/>
            <p:cNvGrpSpPr/>
            <p:nvPr/>
          </p:nvGrpSpPr>
          <p:grpSpPr>
            <a:xfrm>
              <a:off x="417703" y="2000466"/>
              <a:ext cx="664171" cy="664169"/>
              <a:chOff x="7948316" y="1797153"/>
              <a:chExt cx="803647" cy="803645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948316" y="1797153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5" name="Freeform 9"/>
              <p:cNvSpPr>
                <a:spLocks/>
              </p:cNvSpPr>
              <p:nvPr/>
            </p:nvSpPr>
            <p:spPr bwMode="auto">
              <a:xfrm>
                <a:off x="8005866" y="1854562"/>
                <a:ext cx="688546" cy="688826"/>
              </a:xfrm>
              <a:prstGeom prst="ellipse">
                <a:avLst/>
              </a:prstGeom>
              <a:gradFill flip="none" rotWithShape="1">
                <a:gsLst>
                  <a:gs pos="833">
                    <a:srgbClr val="005570"/>
                  </a:gs>
                  <a:gs pos="50000">
                    <a:srgbClr val="007DA2"/>
                  </a:gs>
                  <a:gs pos="100000">
                    <a:srgbClr val="4FAEE9"/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132492" tIns="94392" rIns="132492" bIns="94392" numCol="1" spcCol="1270" anchor="ctr" anchorCtr="0">
                <a:noAutofit/>
              </a:bodyPr>
              <a:lstStyle/>
              <a:p>
                <a:pPr marL="0" marR="0" lvl="0" indent="0" algn="ctr" defTabSz="888741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3" name="Freeform 24"/>
            <p:cNvSpPr>
              <a:spLocks/>
            </p:cNvSpPr>
            <p:nvPr/>
          </p:nvSpPr>
          <p:spPr bwMode="auto">
            <a:xfrm>
              <a:off x="622373" y="2164890"/>
              <a:ext cx="254830" cy="335320"/>
            </a:xfrm>
            <a:custGeom>
              <a:avLst/>
              <a:gdLst>
                <a:gd name="T0" fmla="*/ 629 w 686"/>
                <a:gd name="T1" fmla="*/ 653 h 903"/>
                <a:gd name="T2" fmla="*/ 546 w 686"/>
                <a:gd name="T3" fmla="*/ 633 h 903"/>
                <a:gd name="T4" fmla="*/ 522 w 686"/>
                <a:gd name="T5" fmla="*/ 314 h 903"/>
                <a:gd name="T6" fmla="*/ 595 w 686"/>
                <a:gd name="T7" fmla="*/ 231 h 903"/>
                <a:gd name="T8" fmla="*/ 595 w 686"/>
                <a:gd name="T9" fmla="*/ 4 h 903"/>
                <a:gd name="T10" fmla="*/ 591 w 686"/>
                <a:gd name="T11" fmla="*/ 0 h 903"/>
                <a:gd name="T12" fmla="*/ 505 w 686"/>
                <a:gd name="T13" fmla="*/ 0 h 903"/>
                <a:gd name="T14" fmla="*/ 497 w 686"/>
                <a:gd name="T15" fmla="*/ 8 h 903"/>
                <a:gd name="T16" fmla="*/ 490 w 686"/>
                <a:gd name="T17" fmla="*/ 107 h 903"/>
                <a:gd name="T18" fmla="*/ 482 w 686"/>
                <a:gd name="T19" fmla="*/ 114 h 903"/>
                <a:gd name="T20" fmla="*/ 420 w 686"/>
                <a:gd name="T21" fmla="*/ 114 h 903"/>
                <a:gd name="T22" fmla="*/ 412 w 686"/>
                <a:gd name="T23" fmla="*/ 107 h 903"/>
                <a:gd name="T24" fmla="*/ 405 w 686"/>
                <a:gd name="T25" fmla="*/ 8 h 903"/>
                <a:gd name="T26" fmla="*/ 397 w 686"/>
                <a:gd name="T27" fmla="*/ 0 h 903"/>
                <a:gd name="T28" fmla="*/ 296 w 686"/>
                <a:gd name="T29" fmla="*/ 0 h 903"/>
                <a:gd name="T30" fmla="*/ 288 w 686"/>
                <a:gd name="T31" fmla="*/ 8 h 903"/>
                <a:gd name="T32" fmla="*/ 281 w 686"/>
                <a:gd name="T33" fmla="*/ 107 h 903"/>
                <a:gd name="T34" fmla="*/ 273 w 686"/>
                <a:gd name="T35" fmla="*/ 114 h 903"/>
                <a:gd name="T36" fmla="*/ 211 w 686"/>
                <a:gd name="T37" fmla="*/ 114 h 903"/>
                <a:gd name="T38" fmla="*/ 203 w 686"/>
                <a:gd name="T39" fmla="*/ 107 h 903"/>
                <a:gd name="T40" fmla="*/ 196 w 686"/>
                <a:gd name="T41" fmla="*/ 8 h 903"/>
                <a:gd name="T42" fmla="*/ 188 w 686"/>
                <a:gd name="T43" fmla="*/ 0 h 903"/>
                <a:gd name="T44" fmla="*/ 94 w 686"/>
                <a:gd name="T45" fmla="*/ 0 h 903"/>
                <a:gd name="T46" fmla="*/ 90 w 686"/>
                <a:gd name="T47" fmla="*/ 4 h 903"/>
                <a:gd name="T48" fmla="*/ 90 w 686"/>
                <a:gd name="T49" fmla="*/ 231 h 903"/>
                <a:gd name="T50" fmla="*/ 161 w 686"/>
                <a:gd name="T51" fmla="*/ 313 h 903"/>
                <a:gd name="T52" fmla="*/ 139 w 686"/>
                <a:gd name="T53" fmla="*/ 633 h 903"/>
                <a:gd name="T54" fmla="*/ 53 w 686"/>
                <a:gd name="T55" fmla="*/ 654 h 903"/>
                <a:gd name="T56" fmla="*/ 0 w 686"/>
                <a:gd name="T57" fmla="*/ 674 h 903"/>
                <a:gd name="T58" fmla="*/ 0 w 686"/>
                <a:gd name="T59" fmla="*/ 880 h 903"/>
                <a:gd name="T60" fmla="*/ 23 w 686"/>
                <a:gd name="T61" fmla="*/ 903 h 903"/>
                <a:gd name="T62" fmla="*/ 663 w 686"/>
                <a:gd name="T63" fmla="*/ 903 h 903"/>
                <a:gd name="T64" fmla="*/ 686 w 686"/>
                <a:gd name="T65" fmla="*/ 880 h 903"/>
                <a:gd name="T66" fmla="*/ 686 w 686"/>
                <a:gd name="T67" fmla="*/ 674 h 903"/>
                <a:gd name="T68" fmla="*/ 629 w 686"/>
                <a:gd name="T69" fmla="*/ 65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6" h="903">
                  <a:moveTo>
                    <a:pt x="629" y="653"/>
                  </a:moveTo>
                  <a:cubicBezTo>
                    <a:pt x="602" y="644"/>
                    <a:pt x="574" y="637"/>
                    <a:pt x="546" y="633"/>
                  </a:cubicBezTo>
                  <a:cubicBezTo>
                    <a:pt x="522" y="314"/>
                    <a:pt x="522" y="314"/>
                    <a:pt x="522" y="314"/>
                  </a:cubicBezTo>
                  <a:cubicBezTo>
                    <a:pt x="563" y="309"/>
                    <a:pt x="595" y="274"/>
                    <a:pt x="595" y="231"/>
                  </a:cubicBezTo>
                  <a:cubicBezTo>
                    <a:pt x="595" y="4"/>
                    <a:pt x="595" y="4"/>
                    <a:pt x="595" y="4"/>
                  </a:cubicBezTo>
                  <a:cubicBezTo>
                    <a:pt x="595" y="2"/>
                    <a:pt x="593" y="0"/>
                    <a:pt x="591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01" y="0"/>
                    <a:pt x="497" y="3"/>
                    <a:pt x="497" y="8"/>
                  </a:cubicBezTo>
                  <a:cubicBezTo>
                    <a:pt x="490" y="107"/>
                    <a:pt x="490" y="107"/>
                    <a:pt x="490" y="107"/>
                  </a:cubicBezTo>
                  <a:cubicBezTo>
                    <a:pt x="490" y="111"/>
                    <a:pt x="486" y="114"/>
                    <a:pt x="482" y="114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16" y="114"/>
                    <a:pt x="413" y="111"/>
                    <a:pt x="412" y="10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3"/>
                    <a:pt x="402" y="0"/>
                    <a:pt x="397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0"/>
                    <a:pt x="288" y="3"/>
                    <a:pt x="288" y="8"/>
                  </a:cubicBezTo>
                  <a:cubicBezTo>
                    <a:pt x="281" y="107"/>
                    <a:pt x="281" y="107"/>
                    <a:pt x="281" y="107"/>
                  </a:cubicBezTo>
                  <a:cubicBezTo>
                    <a:pt x="280" y="111"/>
                    <a:pt x="277" y="114"/>
                    <a:pt x="273" y="114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206" y="114"/>
                    <a:pt x="203" y="111"/>
                    <a:pt x="203" y="10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5" y="3"/>
                    <a:pt x="192" y="0"/>
                    <a:pt x="18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0" y="2"/>
                    <a:pt x="90" y="4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0" y="273"/>
                    <a:pt x="121" y="307"/>
                    <a:pt x="161" y="313"/>
                  </a:cubicBezTo>
                  <a:cubicBezTo>
                    <a:pt x="139" y="633"/>
                    <a:pt x="139" y="633"/>
                    <a:pt x="139" y="633"/>
                  </a:cubicBezTo>
                  <a:cubicBezTo>
                    <a:pt x="110" y="637"/>
                    <a:pt x="81" y="644"/>
                    <a:pt x="53" y="654"/>
                  </a:cubicBezTo>
                  <a:cubicBezTo>
                    <a:pt x="0" y="674"/>
                    <a:pt x="0" y="674"/>
                    <a:pt x="0" y="674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0" y="892"/>
                    <a:pt x="10" y="903"/>
                    <a:pt x="23" y="903"/>
                  </a:cubicBezTo>
                  <a:cubicBezTo>
                    <a:pt x="663" y="903"/>
                    <a:pt x="663" y="903"/>
                    <a:pt x="663" y="903"/>
                  </a:cubicBezTo>
                  <a:cubicBezTo>
                    <a:pt x="676" y="903"/>
                    <a:pt x="686" y="892"/>
                    <a:pt x="686" y="880"/>
                  </a:cubicBezTo>
                  <a:cubicBezTo>
                    <a:pt x="686" y="674"/>
                    <a:pt x="686" y="674"/>
                    <a:pt x="686" y="674"/>
                  </a:cubicBezTo>
                  <a:lnTo>
                    <a:pt x="629" y="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5789928" y="2685247"/>
            <a:ext cx="603792" cy="603790"/>
            <a:chOff x="406815" y="5136188"/>
            <a:chExt cx="664171" cy="664169"/>
          </a:xfrm>
        </p:grpSpPr>
        <p:grpSp>
          <p:nvGrpSpPr>
            <p:cNvPr id="136" name="Group 135"/>
            <p:cNvGrpSpPr/>
            <p:nvPr/>
          </p:nvGrpSpPr>
          <p:grpSpPr>
            <a:xfrm>
              <a:off x="406815" y="5136188"/>
              <a:ext cx="664171" cy="664169"/>
              <a:chOff x="7948316" y="976215"/>
              <a:chExt cx="803647" cy="803645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7948316" y="976215"/>
                <a:ext cx="803647" cy="8036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2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8005866" y="1033624"/>
                <a:ext cx="688546" cy="688826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68586" tIns="34294" rIns="68586" bIns="34294" rtlCol="0" anchor="ctr"/>
              <a:lstStyle/>
              <a:p>
                <a:pPr marL="0" marR="0" lvl="0" indent="0" algn="ctr" defTabSz="68580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535070" y="5272052"/>
              <a:ext cx="448766" cy="434458"/>
              <a:chOff x="512632" y="5269379"/>
              <a:chExt cx="493643" cy="477904"/>
            </a:xfrm>
          </p:grpSpPr>
          <p:sp>
            <p:nvSpPr>
              <p:cNvPr id="138" name="Freeform 11"/>
              <p:cNvSpPr>
                <a:spLocks/>
              </p:cNvSpPr>
              <p:nvPr/>
            </p:nvSpPr>
            <p:spPr bwMode="auto">
              <a:xfrm>
                <a:off x="651335" y="5335907"/>
                <a:ext cx="196906" cy="256257"/>
              </a:xfrm>
              <a:custGeom>
                <a:avLst/>
                <a:gdLst>
                  <a:gd name="T0" fmla="*/ 597 w 597"/>
                  <a:gd name="T1" fmla="*/ 744 h 777"/>
                  <a:gd name="T2" fmla="*/ 299 w 597"/>
                  <a:gd name="T3" fmla="*/ 777 h 777"/>
                  <a:gd name="T4" fmla="*/ 0 w 597"/>
                  <a:gd name="T5" fmla="*/ 744 h 777"/>
                  <a:gd name="T6" fmla="*/ 13 w 597"/>
                  <a:gd name="T7" fmla="*/ 552 h 777"/>
                  <a:gd name="T8" fmla="*/ 149 w 597"/>
                  <a:gd name="T9" fmla="*/ 398 h 777"/>
                  <a:gd name="T10" fmla="*/ 216 w 597"/>
                  <a:gd name="T11" fmla="*/ 366 h 777"/>
                  <a:gd name="T12" fmla="*/ 236 w 597"/>
                  <a:gd name="T13" fmla="*/ 350 h 777"/>
                  <a:gd name="T14" fmla="*/ 247 w 597"/>
                  <a:gd name="T15" fmla="*/ 339 h 777"/>
                  <a:gd name="T16" fmla="*/ 169 w 597"/>
                  <a:gd name="T17" fmla="*/ 187 h 777"/>
                  <a:gd name="T18" fmla="*/ 169 w 597"/>
                  <a:gd name="T19" fmla="*/ 187 h 777"/>
                  <a:gd name="T20" fmla="*/ 169 w 597"/>
                  <a:gd name="T21" fmla="*/ 187 h 777"/>
                  <a:gd name="T22" fmla="*/ 165 w 597"/>
                  <a:gd name="T23" fmla="*/ 66 h 777"/>
                  <a:gd name="T24" fmla="*/ 212 w 597"/>
                  <a:gd name="T25" fmla="*/ 14 h 777"/>
                  <a:gd name="T26" fmla="*/ 235 w 597"/>
                  <a:gd name="T27" fmla="*/ 13 h 777"/>
                  <a:gd name="T28" fmla="*/ 280 w 597"/>
                  <a:gd name="T29" fmla="*/ 10 h 777"/>
                  <a:gd name="T30" fmla="*/ 369 w 597"/>
                  <a:gd name="T31" fmla="*/ 8 h 777"/>
                  <a:gd name="T32" fmla="*/ 413 w 597"/>
                  <a:gd name="T33" fmla="*/ 39 h 777"/>
                  <a:gd name="T34" fmla="*/ 430 w 597"/>
                  <a:gd name="T35" fmla="*/ 62 h 777"/>
                  <a:gd name="T36" fmla="*/ 429 w 597"/>
                  <a:gd name="T37" fmla="*/ 176 h 777"/>
                  <a:gd name="T38" fmla="*/ 346 w 597"/>
                  <a:gd name="T39" fmla="*/ 342 h 777"/>
                  <a:gd name="T40" fmla="*/ 359 w 597"/>
                  <a:gd name="T41" fmla="*/ 354 h 777"/>
                  <a:gd name="T42" fmla="*/ 380 w 597"/>
                  <a:gd name="T43" fmla="*/ 369 h 777"/>
                  <a:gd name="T44" fmla="*/ 448 w 597"/>
                  <a:gd name="T45" fmla="*/ 398 h 777"/>
                  <a:gd name="T46" fmla="*/ 584 w 597"/>
                  <a:gd name="T47" fmla="*/ 552 h 777"/>
                  <a:gd name="T48" fmla="*/ 597 w 597"/>
                  <a:gd name="T49" fmla="*/ 744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7" h="777">
                    <a:moveTo>
                      <a:pt x="597" y="744"/>
                    </a:moveTo>
                    <a:cubicBezTo>
                      <a:pt x="597" y="744"/>
                      <a:pt x="468" y="777"/>
                      <a:pt x="299" y="777"/>
                    </a:cubicBezTo>
                    <a:cubicBezTo>
                      <a:pt x="125" y="777"/>
                      <a:pt x="0" y="744"/>
                      <a:pt x="0" y="744"/>
                    </a:cubicBezTo>
                    <a:cubicBezTo>
                      <a:pt x="13" y="552"/>
                      <a:pt x="13" y="552"/>
                      <a:pt x="13" y="552"/>
                    </a:cubicBezTo>
                    <a:cubicBezTo>
                      <a:pt x="19" y="475"/>
                      <a:pt x="77" y="419"/>
                      <a:pt x="149" y="398"/>
                    </a:cubicBezTo>
                    <a:cubicBezTo>
                      <a:pt x="176" y="390"/>
                      <a:pt x="197" y="382"/>
                      <a:pt x="216" y="366"/>
                    </a:cubicBezTo>
                    <a:cubicBezTo>
                      <a:pt x="222" y="361"/>
                      <a:pt x="229" y="356"/>
                      <a:pt x="236" y="350"/>
                    </a:cubicBezTo>
                    <a:cubicBezTo>
                      <a:pt x="240" y="347"/>
                      <a:pt x="244" y="343"/>
                      <a:pt x="247" y="339"/>
                    </a:cubicBezTo>
                    <a:cubicBezTo>
                      <a:pt x="205" y="313"/>
                      <a:pt x="175" y="256"/>
                      <a:pt x="169" y="187"/>
                    </a:cubicBezTo>
                    <a:cubicBezTo>
                      <a:pt x="169" y="187"/>
                      <a:pt x="169" y="187"/>
                      <a:pt x="169" y="187"/>
                    </a:cubicBezTo>
                    <a:cubicBezTo>
                      <a:pt x="169" y="187"/>
                      <a:pt x="169" y="187"/>
                      <a:pt x="169" y="187"/>
                    </a:cubicBezTo>
                    <a:cubicBezTo>
                      <a:pt x="167" y="179"/>
                      <a:pt x="157" y="96"/>
                      <a:pt x="165" y="66"/>
                    </a:cubicBezTo>
                    <a:cubicBezTo>
                      <a:pt x="173" y="35"/>
                      <a:pt x="197" y="17"/>
                      <a:pt x="212" y="14"/>
                    </a:cubicBezTo>
                    <a:cubicBezTo>
                      <a:pt x="220" y="13"/>
                      <a:pt x="228" y="13"/>
                      <a:pt x="235" y="13"/>
                    </a:cubicBezTo>
                    <a:cubicBezTo>
                      <a:pt x="254" y="14"/>
                      <a:pt x="261" y="16"/>
                      <a:pt x="280" y="10"/>
                    </a:cubicBezTo>
                    <a:cubicBezTo>
                      <a:pt x="301" y="4"/>
                      <a:pt x="339" y="0"/>
                      <a:pt x="369" y="8"/>
                    </a:cubicBezTo>
                    <a:cubicBezTo>
                      <a:pt x="390" y="13"/>
                      <a:pt x="400" y="33"/>
                      <a:pt x="413" y="39"/>
                    </a:cubicBezTo>
                    <a:cubicBezTo>
                      <a:pt x="419" y="42"/>
                      <a:pt x="426" y="39"/>
                      <a:pt x="430" y="62"/>
                    </a:cubicBezTo>
                    <a:cubicBezTo>
                      <a:pt x="434" y="89"/>
                      <a:pt x="431" y="155"/>
                      <a:pt x="429" y="176"/>
                    </a:cubicBezTo>
                    <a:cubicBezTo>
                      <a:pt x="426" y="251"/>
                      <a:pt x="392" y="315"/>
                      <a:pt x="346" y="342"/>
                    </a:cubicBezTo>
                    <a:cubicBezTo>
                      <a:pt x="350" y="346"/>
                      <a:pt x="354" y="350"/>
                      <a:pt x="359" y="354"/>
                    </a:cubicBezTo>
                    <a:cubicBezTo>
                      <a:pt x="367" y="359"/>
                      <a:pt x="374" y="364"/>
                      <a:pt x="380" y="369"/>
                    </a:cubicBezTo>
                    <a:cubicBezTo>
                      <a:pt x="400" y="384"/>
                      <a:pt x="423" y="393"/>
                      <a:pt x="448" y="398"/>
                    </a:cubicBezTo>
                    <a:cubicBezTo>
                      <a:pt x="521" y="412"/>
                      <a:pt x="579" y="474"/>
                      <a:pt x="584" y="552"/>
                    </a:cubicBezTo>
                    <a:lnTo>
                      <a:pt x="597" y="7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9" name="Group 28"/>
              <p:cNvGrpSpPr>
                <a:grpSpLocks noChangeAspect="1"/>
              </p:cNvGrpSpPr>
              <p:nvPr/>
            </p:nvGrpSpPr>
            <p:grpSpPr bwMode="auto">
              <a:xfrm>
                <a:off x="512632" y="5269379"/>
                <a:ext cx="493643" cy="477904"/>
                <a:chOff x="1107" y="-465"/>
                <a:chExt cx="5426" cy="5253"/>
              </a:xfrm>
              <a:solidFill>
                <a:schemeClr val="bg1"/>
              </a:solidFill>
            </p:grpSpPr>
            <p:sp>
              <p:nvSpPr>
                <p:cNvPr id="140" name="Freeform 29"/>
                <p:cNvSpPr>
                  <a:spLocks/>
                </p:cNvSpPr>
                <p:nvPr/>
              </p:nvSpPr>
              <p:spPr bwMode="auto">
                <a:xfrm>
                  <a:off x="2047" y="3407"/>
                  <a:ext cx="3338" cy="1381"/>
                </a:xfrm>
                <a:custGeom>
                  <a:avLst/>
                  <a:gdLst>
                    <a:gd name="T0" fmla="*/ 508 w 1413"/>
                    <a:gd name="T1" fmla="*/ 230 h 585"/>
                    <a:gd name="T2" fmla="*/ 606 w 1413"/>
                    <a:gd name="T3" fmla="*/ 56 h 585"/>
                    <a:gd name="T4" fmla="*/ 0 w 1413"/>
                    <a:gd name="T5" fmla="*/ 65 h 585"/>
                    <a:gd name="T6" fmla="*/ 311 w 1413"/>
                    <a:gd name="T7" fmla="*/ 585 h 585"/>
                    <a:gd name="T8" fmla="*/ 415 w 1413"/>
                    <a:gd name="T9" fmla="*/ 398 h 585"/>
                    <a:gd name="T10" fmla="*/ 674 w 1413"/>
                    <a:gd name="T11" fmla="*/ 430 h 585"/>
                    <a:gd name="T12" fmla="*/ 907 w 1413"/>
                    <a:gd name="T13" fmla="*/ 404 h 585"/>
                    <a:gd name="T14" fmla="*/ 1413 w 1413"/>
                    <a:gd name="T15" fmla="*/ 131 h 585"/>
                    <a:gd name="T16" fmla="*/ 1284 w 1413"/>
                    <a:gd name="T17" fmla="*/ 0 h 585"/>
                    <a:gd name="T18" fmla="*/ 508 w 1413"/>
                    <a:gd name="T19" fmla="*/ 23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13" h="585">
                      <a:moveTo>
                        <a:pt x="508" y="230"/>
                      </a:moveTo>
                      <a:cubicBezTo>
                        <a:pt x="606" y="56"/>
                        <a:pt x="606" y="56"/>
                        <a:pt x="606" y="56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311" y="585"/>
                        <a:pt x="311" y="585"/>
                        <a:pt x="311" y="585"/>
                      </a:cubicBezTo>
                      <a:cubicBezTo>
                        <a:pt x="415" y="398"/>
                        <a:pt x="415" y="398"/>
                        <a:pt x="415" y="398"/>
                      </a:cubicBezTo>
                      <a:cubicBezTo>
                        <a:pt x="500" y="419"/>
                        <a:pt x="587" y="430"/>
                        <a:pt x="674" y="430"/>
                      </a:cubicBezTo>
                      <a:cubicBezTo>
                        <a:pt x="752" y="430"/>
                        <a:pt x="830" y="421"/>
                        <a:pt x="907" y="404"/>
                      </a:cubicBezTo>
                      <a:cubicBezTo>
                        <a:pt x="1100" y="362"/>
                        <a:pt x="1274" y="267"/>
                        <a:pt x="1413" y="131"/>
                      </a:cubicBezTo>
                      <a:cubicBezTo>
                        <a:pt x="1284" y="0"/>
                        <a:pt x="1284" y="0"/>
                        <a:pt x="1284" y="0"/>
                      </a:cubicBezTo>
                      <a:cubicBezTo>
                        <a:pt x="1083" y="198"/>
                        <a:pt x="788" y="283"/>
                        <a:pt x="508" y="2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30"/>
                <p:cNvSpPr>
                  <a:spLocks/>
                </p:cNvSpPr>
                <p:nvPr/>
              </p:nvSpPr>
              <p:spPr bwMode="auto">
                <a:xfrm>
                  <a:off x="4185" y="-465"/>
                  <a:ext cx="2348" cy="2967"/>
                </a:xfrm>
                <a:custGeom>
                  <a:avLst/>
                  <a:gdLst>
                    <a:gd name="T0" fmla="*/ 780 w 994"/>
                    <a:gd name="T1" fmla="*/ 730 h 1256"/>
                    <a:gd name="T2" fmla="*/ 539 w 994"/>
                    <a:gd name="T3" fmla="*/ 301 h 1256"/>
                    <a:gd name="T4" fmla="*/ 49 w 994"/>
                    <a:gd name="T5" fmla="*/ 0 h 1256"/>
                    <a:gd name="T6" fmla="*/ 0 w 994"/>
                    <a:gd name="T7" fmla="*/ 177 h 1256"/>
                    <a:gd name="T8" fmla="*/ 588 w 994"/>
                    <a:gd name="T9" fmla="*/ 733 h 1256"/>
                    <a:gd name="T10" fmla="*/ 388 w 994"/>
                    <a:gd name="T11" fmla="*/ 736 h 1256"/>
                    <a:gd name="T12" fmla="*/ 699 w 994"/>
                    <a:gd name="T13" fmla="*/ 1256 h 1256"/>
                    <a:gd name="T14" fmla="*/ 994 w 994"/>
                    <a:gd name="T15" fmla="*/ 727 h 1256"/>
                    <a:gd name="T16" fmla="*/ 780 w 994"/>
                    <a:gd name="T17" fmla="*/ 730 h 1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4" h="1256">
                      <a:moveTo>
                        <a:pt x="780" y="730"/>
                      </a:moveTo>
                      <a:cubicBezTo>
                        <a:pt x="734" y="571"/>
                        <a:pt x="652" y="424"/>
                        <a:pt x="539" y="301"/>
                      </a:cubicBezTo>
                      <a:cubicBezTo>
                        <a:pt x="406" y="156"/>
                        <a:pt x="237" y="52"/>
                        <a:pt x="49" y="0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272" y="252"/>
                        <a:pt x="494" y="465"/>
                        <a:pt x="588" y="733"/>
                      </a:cubicBezTo>
                      <a:cubicBezTo>
                        <a:pt x="388" y="736"/>
                        <a:pt x="388" y="736"/>
                        <a:pt x="388" y="736"/>
                      </a:cubicBezTo>
                      <a:cubicBezTo>
                        <a:pt x="699" y="1256"/>
                        <a:pt x="699" y="1256"/>
                        <a:pt x="699" y="1256"/>
                      </a:cubicBezTo>
                      <a:cubicBezTo>
                        <a:pt x="994" y="727"/>
                        <a:pt x="994" y="727"/>
                        <a:pt x="994" y="727"/>
                      </a:cubicBezTo>
                      <a:lnTo>
                        <a:pt x="780" y="7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31"/>
                <p:cNvSpPr>
                  <a:spLocks/>
                </p:cNvSpPr>
                <p:nvPr/>
              </p:nvSpPr>
              <p:spPr bwMode="auto">
                <a:xfrm>
                  <a:off x="1107" y="-250"/>
                  <a:ext cx="1918" cy="2813"/>
                </a:xfrm>
                <a:custGeom>
                  <a:avLst/>
                  <a:gdLst>
                    <a:gd name="T0" fmla="*/ 415 w 812"/>
                    <a:gd name="T1" fmla="*/ 358 h 1191"/>
                    <a:gd name="T2" fmla="*/ 517 w 812"/>
                    <a:gd name="T3" fmla="*/ 529 h 1191"/>
                    <a:gd name="T4" fmla="*/ 812 w 812"/>
                    <a:gd name="T5" fmla="*/ 0 h 1191"/>
                    <a:gd name="T6" fmla="*/ 207 w 812"/>
                    <a:gd name="T7" fmla="*/ 10 h 1191"/>
                    <a:gd name="T8" fmla="*/ 316 w 812"/>
                    <a:gd name="T9" fmla="*/ 193 h 1191"/>
                    <a:gd name="T10" fmla="*/ 65 w 812"/>
                    <a:gd name="T11" fmla="*/ 616 h 1191"/>
                    <a:gd name="T12" fmla="*/ 49 w 812"/>
                    <a:gd name="T13" fmla="*/ 1191 h 1191"/>
                    <a:gd name="T14" fmla="*/ 227 w 812"/>
                    <a:gd name="T15" fmla="*/ 1145 h 1191"/>
                    <a:gd name="T16" fmla="*/ 415 w 812"/>
                    <a:gd name="T17" fmla="*/ 358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12" h="1191">
                      <a:moveTo>
                        <a:pt x="415" y="358"/>
                      </a:moveTo>
                      <a:cubicBezTo>
                        <a:pt x="517" y="529"/>
                        <a:pt x="517" y="529"/>
                        <a:pt x="517" y="529"/>
                      </a:cubicBezTo>
                      <a:cubicBezTo>
                        <a:pt x="812" y="0"/>
                        <a:pt x="812" y="0"/>
                        <a:pt x="812" y="0"/>
                      </a:cubicBezTo>
                      <a:cubicBezTo>
                        <a:pt x="207" y="10"/>
                        <a:pt x="207" y="10"/>
                        <a:pt x="207" y="10"/>
                      </a:cubicBezTo>
                      <a:cubicBezTo>
                        <a:pt x="316" y="193"/>
                        <a:pt x="316" y="193"/>
                        <a:pt x="316" y="193"/>
                      </a:cubicBezTo>
                      <a:cubicBezTo>
                        <a:pt x="201" y="312"/>
                        <a:pt x="115" y="457"/>
                        <a:pt x="65" y="616"/>
                      </a:cubicBezTo>
                      <a:cubicBezTo>
                        <a:pt x="5" y="804"/>
                        <a:pt x="0" y="1003"/>
                        <a:pt x="49" y="1191"/>
                      </a:cubicBezTo>
                      <a:cubicBezTo>
                        <a:pt x="227" y="1145"/>
                        <a:pt x="227" y="1145"/>
                        <a:pt x="227" y="1145"/>
                      </a:cubicBezTo>
                      <a:cubicBezTo>
                        <a:pt x="156" y="871"/>
                        <a:pt x="229" y="574"/>
                        <a:pt x="415" y="3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01" name="Isosceles Triangle 200"/>
          <p:cNvSpPr/>
          <p:nvPr/>
        </p:nvSpPr>
        <p:spPr>
          <a:xfrm rot="5400000">
            <a:off x="4751177" y="2138219"/>
            <a:ext cx="461189" cy="241352"/>
          </a:xfrm>
          <a:prstGeom prst="triangle">
            <a:avLst/>
          </a:prstGeom>
          <a:gradFill flip="none" rotWithShape="1">
            <a:gsLst>
              <a:gs pos="79000">
                <a:schemeClr val="bg2"/>
              </a:gs>
              <a:gs pos="0">
                <a:schemeClr val="accent6">
                  <a:lumMod val="7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Isosceles Triangle 201"/>
          <p:cNvSpPr/>
          <p:nvPr/>
        </p:nvSpPr>
        <p:spPr>
          <a:xfrm rot="5400000">
            <a:off x="7063125" y="2138219"/>
            <a:ext cx="461189" cy="241352"/>
          </a:xfrm>
          <a:prstGeom prst="triangle">
            <a:avLst/>
          </a:prstGeom>
          <a:gradFill flip="none" rotWithShape="1">
            <a:gsLst>
              <a:gs pos="79000">
                <a:schemeClr val="bg2"/>
              </a:gs>
              <a:gs pos="0">
                <a:schemeClr val="accent6">
                  <a:lumMod val="7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Isosceles Triangle 202"/>
          <p:cNvSpPr/>
          <p:nvPr/>
        </p:nvSpPr>
        <p:spPr>
          <a:xfrm rot="5400000">
            <a:off x="9369279" y="2138219"/>
            <a:ext cx="461189" cy="241352"/>
          </a:xfrm>
          <a:prstGeom prst="triangle">
            <a:avLst/>
          </a:prstGeom>
          <a:gradFill flip="none" rotWithShape="1">
            <a:gsLst>
              <a:gs pos="79000">
                <a:schemeClr val="bg2"/>
              </a:gs>
              <a:gs pos="0">
                <a:schemeClr val="accent6">
                  <a:lumMod val="7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/>
          <p:cNvSpPr/>
          <p:nvPr/>
        </p:nvSpPr>
        <p:spPr>
          <a:xfrm>
            <a:off x="-90763" y="6270685"/>
            <a:ext cx="10511113" cy="256614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/>
          </a:p>
        </p:txBody>
      </p:sp>
      <p:sp>
        <p:nvSpPr>
          <p:cNvPr id="84" name="Freeform 83" hidden="1"/>
          <p:cNvSpPr/>
          <p:nvPr/>
        </p:nvSpPr>
        <p:spPr>
          <a:xfrm>
            <a:off x="7806645" y="6218410"/>
            <a:ext cx="7404100" cy="3886200"/>
          </a:xfrm>
          <a:custGeom>
            <a:avLst/>
            <a:gdLst>
              <a:gd name="connsiteX0" fmla="*/ 0 w 7404100"/>
              <a:gd name="connsiteY0" fmla="*/ 3886200 h 3886200"/>
              <a:gd name="connsiteX1" fmla="*/ 1981200 w 7404100"/>
              <a:gd name="connsiteY1" fmla="*/ 2197100 h 3886200"/>
              <a:gd name="connsiteX2" fmla="*/ 4813300 w 7404100"/>
              <a:gd name="connsiteY2" fmla="*/ 1790700 h 3886200"/>
              <a:gd name="connsiteX3" fmla="*/ 7404100 w 7404100"/>
              <a:gd name="connsiteY3" fmla="*/ 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4100" h="3886200">
                <a:moveTo>
                  <a:pt x="0" y="3886200"/>
                </a:moveTo>
                <a:lnTo>
                  <a:pt x="1981200" y="2197100"/>
                </a:lnTo>
                <a:lnTo>
                  <a:pt x="4813300" y="1790700"/>
                </a:lnTo>
                <a:lnTo>
                  <a:pt x="7404100" y="0"/>
                </a:lnTo>
              </a:path>
            </a:pathLst>
          </a:custGeom>
          <a:noFill/>
          <a:ln w="95250">
            <a:solidFill>
              <a:srgbClr val="FFFFFF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Roadmap for Midmarket Growth</a:t>
            </a:r>
            <a:endParaRPr lang="en-US" dirty="0"/>
          </a:p>
        </p:txBody>
      </p:sp>
      <p:grpSp>
        <p:nvGrpSpPr>
          <p:cNvPr id="101" name="DIAGRAM MASTER" hidden="1"/>
          <p:cNvGrpSpPr>
            <a:grpSpLocks noChangeAspect="1"/>
          </p:cNvGrpSpPr>
          <p:nvPr/>
        </p:nvGrpSpPr>
        <p:grpSpPr bwMode="auto">
          <a:xfrm>
            <a:off x="-7453559" y="-6079011"/>
            <a:ext cx="7872792" cy="5099958"/>
            <a:chOff x="1083" y="374"/>
            <a:chExt cx="5511" cy="3570"/>
          </a:xfrm>
        </p:grpSpPr>
        <p:sp>
          <p:nvSpPr>
            <p:cNvPr id="102" name="Freeform 23"/>
            <p:cNvSpPr>
              <a:spLocks/>
            </p:cNvSpPr>
            <p:nvPr/>
          </p:nvSpPr>
          <p:spPr bwMode="auto">
            <a:xfrm>
              <a:off x="1083" y="991"/>
              <a:ext cx="5511" cy="2953"/>
            </a:xfrm>
            <a:custGeom>
              <a:avLst/>
              <a:gdLst>
                <a:gd name="T0" fmla="*/ 2333 w 2333"/>
                <a:gd name="T1" fmla="*/ 0 h 1250"/>
                <a:gd name="T2" fmla="*/ 2024 w 2333"/>
                <a:gd name="T3" fmla="*/ 26 h 1250"/>
                <a:gd name="T4" fmla="*/ 2070 w 2333"/>
                <a:gd name="T5" fmla="*/ 94 h 1250"/>
                <a:gd name="T6" fmla="*/ 1418 w 2333"/>
                <a:gd name="T7" fmla="*/ 574 h 1250"/>
                <a:gd name="T8" fmla="*/ 591 w 2333"/>
                <a:gd name="T9" fmla="*/ 710 h 1250"/>
                <a:gd name="T10" fmla="*/ 590 w 2333"/>
                <a:gd name="T11" fmla="*/ 711 h 1250"/>
                <a:gd name="T12" fmla="*/ 576 w 2333"/>
                <a:gd name="T13" fmla="*/ 718 h 1250"/>
                <a:gd name="T14" fmla="*/ 0 w 2333"/>
                <a:gd name="T15" fmla="*/ 1235 h 1250"/>
                <a:gd name="T16" fmla="*/ 13 w 2333"/>
                <a:gd name="T17" fmla="*/ 1250 h 1250"/>
                <a:gd name="T18" fmla="*/ 607 w 2333"/>
                <a:gd name="T19" fmla="*/ 769 h 1250"/>
                <a:gd name="T20" fmla="*/ 1444 w 2333"/>
                <a:gd name="T21" fmla="*/ 667 h 1250"/>
                <a:gd name="T22" fmla="*/ 1462 w 2333"/>
                <a:gd name="T23" fmla="*/ 660 h 1250"/>
                <a:gd name="T24" fmla="*/ 1464 w 2333"/>
                <a:gd name="T25" fmla="*/ 658 h 1250"/>
                <a:gd name="T26" fmla="*/ 2153 w 2333"/>
                <a:gd name="T27" fmla="*/ 213 h 1250"/>
                <a:gd name="T28" fmla="*/ 2200 w 2333"/>
                <a:gd name="T29" fmla="*/ 281 h 1250"/>
                <a:gd name="T30" fmla="*/ 2333 w 2333"/>
                <a:gd name="T31" fmla="*/ 0 h 1250"/>
                <a:gd name="T32" fmla="*/ 2333 w 2333"/>
                <a:gd name="T33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33" h="1250">
                  <a:moveTo>
                    <a:pt x="2333" y="0"/>
                  </a:moveTo>
                  <a:cubicBezTo>
                    <a:pt x="2024" y="26"/>
                    <a:pt x="2024" y="26"/>
                    <a:pt x="2024" y="26"/>
                  </a:cubicBezTo>
                  <a:cubicBezTo>
                    <a:pt x="2070" y="94"/>
                    <a:pt x="2070" y="94"/>
                    <a:pt x="2070" y="94"/>
                  </a:cubicBezTo>
                  <a:cubicBezTo>
                    <a:pt x="1418" y="574"/>
                    <a:pt x="1418" y="574"/>
                    <a:pt x="1418" y="574"/>
                  </a:cubicBezTo>
                  <a:cubicBezTo>
                    <a:pt x="591" y="710"/>
                    <a:pt x="591" y="710"/>
                    <a:pt x="591" y="710"/>
                  </a:cubicBezTo>
                  <a:cubicBezTo>
                    <a:pt x="590" y="711"/>
                    <a:pt x="590" y="711"/>
                    <a:pt x="590" y="711"/>
                  </a:cubicBezTo>
                  <a:cubicBezTo>
                    <a:pt x="585" y="711"/>
                    <a:pt x="579" y="714"/>
                    <a:pt x="576" y="718"/>
                  </a:cubicBezTo>
                  <a:cubicBezTo>
                    <a:pt x="0" y="1235"/>
                    <a:pt x="0" y="1235"/>
                    <a:pt x="0" y="1235"/>
                  </a:cubicBezTo>
                  <a:cubicBezTo>
                    <a:pt x="13" y="1250"/>
                    <a:pt x="13" y="1250"/>
                    <a:pt x="13" y="1250"/>
                  </a:cubicBezTo>
                  <a:cubicBezTo>
                    <a:pt x="607" y="769"/>
                    <a:pt x="607" y="769"/>
                    <a:pt x="607" y="769"/>
                  </a:cubicBezTo>
                  <a:cubicBezTo>
                    <a:pt x="1444" y="667"/>
                    <a:pt x="1444" y="667"/>
                    <a:pt x="1444" y="667"/>
                  </a:cubicBezTo>
                  <a:cubicBezTo>
                    <a:pt x="1450" y="666"/>
                    <a:pt x="1457" y="664"/>
                    <a:pt x="1462" y="660"/>
                  </a:cubicBezTo>
                  <a:cubicBezTo>
                    <a:pt x="1464" y="658"/>
                    <a:pt x="1464" y="658"/>
                    <a:pt x="1464" y="658"/>
                  </a:cubicBezTo>
                  <a:cubicBezTo>
                    <a:pt x="2153" y="213"/>
                    <a:pt x="2153" y="213"/>
                    <a:pt x="2153" y="213"/>
                  </a:cubicBezTo>
                  <a:cubicBezTo>
                    <a:pt x="2200" y="281"/>
                    <a:pt x="2200" y="281"/>
                    <a:pt x="2200" y="281"/>
                  </a:cubicBezTo>
                  <a:cubicBezTo>
                    <a:pt x="2333" y="0"/>
                    <a:pt x="2333" y="0"/>
                    <a:pt x="2333" y="0"/>
                  </a:cubicBezTo>
                  <a:cubicBezTo>
                    <a:pt x="2333" y="0"/>
                    <a:pt x="2333" y="0"/>
                    <a:pt x="2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4"/>
            <p:cNvSpPr>
              <a:spLocks/>
            </p:cNvSpPr>
            <p:nvPr/>
          </p:nvSpPr>
          <p:spPr bwMode="auto">
            <a:xfrm>
              <a:off x="1340" y="2713"/>
              <a:ext cx="1366" cy="990"/>
            </a:xfrm>
            <a:custGeom>
              <a:avLst/>
              <a:gdLst>
                <a:gd name="T0" fmla="*/ 578 w 578"/>
                <a:gd name="T1" fmla="*/ 0 h 419"/>
                <a:gd name="T2" fmla="*/ 578 w 578"/>
                <a:gd name="T3" fmla="*/ 380 h 419"/>
                <a:gd name="T4" fmla="*/ 539 w 578"/>
                <a:gd name="T5" fmla="*/ 419 h 419"/>
                <a:gd name="T6" fmla="*/ 0 w 578"/>
                <a:gd name="T7" fmla="*/ 419 h 419"/>
                <a:gd name="T8" fmla="*/ 489 w 578"/>
                <a:gd name="T9" fmla="*/ 14 h 419"/>
                <a:gd name="T10" fmla="*/ 578 w 578"/>
                <a:gd name="T11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8" h="419">
                  <a:moveTo>
                    <a:pt x="578" y="0"/>
                  </a:moveTo>
                  <a:cubicBezTo>
                    <a:pt x="578" y="380"/>
                    <a:pt x="578" y="380"/>
                    <a:pt x="578" y="380"/>
                  </a:cubicBezTo>
                  <a:cubicBezTo>
                    <a:pt x="578" y="401"/>
                    <a:pt x="560" y="419"/>
                    <a:pt x="539" y="419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489" y="14"/>
                    <a:pt x="489" y="14"/>
                    <a:pt x="489" y="14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5"/>
            <p:cNvSpPr>
              <a:spLocks/>
            </p:cNvSpPr>
            <p:nvPr/>
          </p:nvSpPr>
          <p:spPr bwMode="auto">
            <a:xfrm>
              <a:off x="1310" y="1827"/>
              <a:ext cx="1396" cy="1876"/>
            </a:xfrm>
            <a:custGeom>
              <a:avLst/>
              <a:gdLst>
                <a:gd name="T0" fmla="*/ 16 w 591"/>
                <a:gd name="T1" fmla="*/ 794 h 794"/>
                <a:gd name="T2" fmla="*/ 0 w 591"/>
                <a:gd name="T3" fmla="*/ 794 h 794"/>
                <a:gd name="T4" fmla="*/ 0 w 591"/>
                <a:gd name="T5" fmla="*/ 39 h 794"/>
                <a:gd name="T6" fmla="*/ 39 w 591"/>
                <a:gd name="T7" fmla="*/ 0 h 794"/>
                <a:gd name="T8" fmla="*/ 39 w 591"/>
                <a:gd name="T9" fmla="*/ 0 h 794"/>
                <a:gd name="T10" fmla="*/ 591 w 591"/>
                <a:gd name="T11" fmla="*/ 0 h 794"/>
                <a:gd name="T12" fmla="*/ 591 w 591"/>
                <a:gd name="T13" fmla="*/ 377 h 794"/>
                <a:gd name="T14" fmla="*/ 502 w 591"/>
                <a:gd name="T15" fmla="*/ 391 h 794"/>
                <a:gd name="T16" fmla="*/ 16 w 591"/>
                <a:gd name="T17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794">
                  <a:moveTo>
                    <a:pt x="16" y="794"/>
                  </a:moveTo>
                  <a:cubicBezTo>
                    <a:pt x="0" y="794"/>
                    <a:pt x="0" y="794"/>
                    <a:pt x="0" y="79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91" y="0"/>
                    <a:pt x="591" y="0"/>
                    <a:pt x="591" y="0"/>
                  </a:cubicBezTo>
                  <a:cubicBezTo>
                    <a:pt x="591" y="377"/>
                    <a:pt x="591" y="377"/>
                    <a:pt x="591" y="377"/>
                  </a:cubicBezTo>
                  <a:cubicBezTo>
                    <a:pt x="502" y="391"/>
                    <a:pt x="502" y="391"/>
                    <a:pt x="502" y="391"/>
                  </a:cubicBezTo>
                  <a:lnTo>
                    <a:pt x="16" y="7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"/>
            <p:cNvSpPr>
              <a:spLocks/>
            </p:cNvSpPr>
            <p:nvPr/>
          </p:nvSpPr>
          <p:spPr bwMode="auto">
            <a:xfrm>
              <a:off x="3076" y="2429"/>
              <a:ext cx="1396" cy="522"/>
            </a:xfrm>
            <a:custGeom>
              <a:avLst/>
              <a:gdLst>
                <a:gd name="T0" fmla="*/ 0 w 591"/>
                <a:gd name="T1" fmla="*/ 92 h 221"/>
                <a:gd name="T2" fmla="*/ 0 w 591"/>
                <a:gd name="T3" fmla="*/ 221 h 221"/>
                <a:gd name="T4" fmla="*/ 552 w 591"/>
                <a:gd name="T5" fmla="*/ 221 h 221"/>
                <a:gd name="T6" fmla="*/ 591 w 591"/>
                <a:gd name="T7" fmla="*/ 182 h 221"/>
                <a:gd name="T8" fmla="*/ 591 w 591"/>
                <a:gd name="T9" fmla="*/ 0 h 221"/>
                <a:gd name="T10" fmla="*/ 0 w 591"/>
                <a:gd name="T11" fmla="*/ 9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1" h="221">
                  <a:moveTo>
                    <a:pt x="0" y="92"/>
                  </a:moveTo>
                  <a:cubicBezTo>
                    <a:pt x="0" y="221"/>
                    <a:pt x="0" y="221"/>
                    <a:pt x="0" y="221"/>
                  </a:cubicBezTo>
                  <a:cubicBezTo>
                    <a:pt x="552" y="221"/>
                    <a:pt x="552" y="221"/>
                    <a:pt x="552" y="221"/>
                  </a:cubicBezTo>
                  <a:cubicBezTo>
                    <a:pt x="573" y="221"/>
                    <a:pt x="591" y="203"/>
                    <a:pt x="591" y="182"/>
                  </a:cubicBezTo>
                  <a:cubicBezTo>
                    <a:pt x="591" y="0"/>
                    <a:pt x="591" y="0"/>
                    <a:pt x="591" y="0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7"/>
            <p:cNvSpPr>
              <a:spLocks/>
            </p:cNvSpPr>
            <p:nvPr/>
          </p:nvSpPr>
          <p:spPr bwMode="auto">
            <a:xfrm>
              <a:off x="3076" y="1102"/>
              <a:ext cx="1396" cy="1559"/>
            </a:xfrm>
            <a:custGeom>
              <a:avLst/>
              <a:gdLst>
                <a:gd name="T0" fmla="*/ 591 w 591"/>
                <a:gd name="T1" fmla="*/ 567 h 660"/>
                <a:gd name="T2" fmla="*/ 591 w 591"/>
                <a:gd name="T3" fmla="*/ 0 h 660"/>
                <a:gd name="T4" fmla="*/ 39 w 591"/>
                <a:gd name="T5" fmla="*/ 0 h 660"/>
                <a:gd name="T6" fmla="*/ 39 w 591"/>
                <a:gd name="T7" fmla="*/ 0 h 660"/>
                <a:gd name="T8" fmla="*/ 0 w 591"/>
                <a:gd name="T9" fmla="*/ 38 h 660"/>
                <a:gd name="T10" fmla="*/ 0 w 591"/>
                <a:gd name="T11" fmla="*/ 660 h 660"/>
                <a:gd name="T12" fmla="*/ 591 w 591"/>
                <a:gd name="T13" fmla="*/ 567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660">
                  <a:moveTo>
                    <a:pt x="591" y="567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60"/>
                    <a:pt x="0" y="660"/>
                    <a:pt x="0" y="660"/>
                  </a:cubicBezTo>
                  <a:lnTo>
                    <a:pt x="591" y="5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8"/>
            <p:cNvSpPr>
              <a:spLocks/>
            </p:cNvSpPr>
            <p:nvPr/>
          </p:nvSpPr>
          <p:spPr bwMode="auto">
            <a:xfrm>
              <a:off x="4843" y="1187"/>
              <a:ext cx="1394" cy="1015"/>
            </a:xfrm>
            <a:custGeom>
              <a:avLst/>
              <a:gdLst>
                <a:gd name="T0" fmla="*/ 590 w 590"/>
                <a:gd name="T1" fmla="*/ 0 h 430"/>
                <a:gd name="T2" fmla="*/ 590 w 590"/>
                <a:gd name="T3" fmla="*/ 391 h 430"/>
                <a:gd name="T4" fmla="*/ 552 w 590"/>
                <a:gd name="T5" fmla="*/ 430 h 430"/>
                <a:gd name="T6" fmla="*/ 0 w 590"/>
                <a:gd name="T7" fmla="*/ 430 h 430"/>
                <a:gd name="T8" fmla="*/ 0 w 590"/>
                <a:gd name="T9" fmla="*/ 408 h 430"/>
                <a:gd name="T10" fmla="*/ 590 w 590"/>
                <a:gd name="T11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" h="430">
                  <a:moveTo>
                    <a:pt x="590" y="0"/>
                  </a:moveTo>
                  <a:cubicBezTo>
                    <a:pt x="590" y="391"/>
                    <a:pt x="590" y="391"/>
                    <a:pt x="590" y="391"/>
                  </a:cubicBezTo>
                  <a:cubicBezTo>
                    <a:pt x="590" y="413"/>
                    <a:pt x="573" y="430"/>
                    <a:pt x="552" y="430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0" y="408"/>
                    <a:pt x="0" y="408"/>
                    <a:pt x="0" y="408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>
              <a:off x="4843" y="374"/>
              <a:ext cx="1394" cy="1819"/>
            </a:xfrm>
            <a:custGeom>
              <a:avLst/>
              <a:gdLst>
                <a:gd name="T0" fmla="*/ 590 w 590"/>
                <a:gd name="T1" fmla="*/ 353 h 770"/>
                <a:gd name="T2" fmla="*/ 590 w 590"/>
                <a:gd name="T3" fmla="*/ 0 h 770"/>
                <a:gd name="T4" fmla="*/ 39 w 590"/>
                <a:gd name="T5" fmla="*/ 0 h 770"/>
                <a:gd name="T6" fmla="*/ 39 w 590"/>
                <a:gd name="T7" fmla="*/ 0 h 770"/>
                <a:gd name="T8" fmla="*/ 0 w 590"/>
                <a:gd name="T9" fmla="*/ 39 h 770"/>
                <a:gd name="T10" fmla="*/ 0 w 590"/>
                <a:gd name="T11" fmla="*/ 770 h 770"/>
                <a:gd name="T12" fmla="*/ 590 w 590"/>
                <a:gd name="T13" fmla="*/ 353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" h="770">
                  <a:moveTo>
                    <a:pt x="590" y="353"/>
                  </a:moveTo>
                  <a:cubicBezTo>
                    <a:pt x="590" y="0"/>
                    <a:pt x="590" y="0"/>
                    <a:pt x="59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770"/>
                    <a:pt x="0" y="770"/>
                    <a:pt x="0" y="770"/>
                  </a:cubicBezTo>
                  <a:lnTo>
                    <a:pt x="590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70089" y="1325880"/>
            <a:ext cx="8448646" cy="5317037"/>
            <a:chOff x="1762154" y="1325880"/>
            <a:chExt cx="8448646" cy="5317037"/>
          </a:xfrm>
        </p:grpSpPr>
        <p:sp>
          <p:nvSpPr>
            <p:cNvPr id="1030" name="Rectangle 1029"/>
            <p:cNvSpPr/>
            <p:nvPr/>
          </p:nvSpPr>
          <p:spPr>
            <a:xfrm>
              <a:off x="1762154" y="1325880"/>
              <a:ext cx="8448646" cy="5317037"/>
            </a:xfrm>
            <a:prstGeom prst="rect">
              <a:avLst/>
            </a:prstGeom>
            <a:gradFill>
              <a:gsLst>
                <a:gs pos="100000">
                  <a:srgbClr val="FFFFFF">
                    <a:alpha val="0"/>
                  </a:srgbClr>
                </a:gs>
                <a:gs pos="0">
                  <a:srgbClr val="FFFFFF">
                    <a:alpha val="16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smtClean="0"/>
            </a:p>
          </p:txBody>
        </p:sp>
        <p:sp>
          <p:nvSpPr>
            <p:cNvPr id="1035" name="TextBox 1034"/>
            <p:cNvSpPr txBox="1"/>
            <p:nvPr/>
          </p:nvSpPr>
          <p:spPr>
            <a:xfrm>
              <a:off x="1851484" y="1417320"/>
              <a:ext cx="4175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FFFF"/>
                  </a:solidFill>
                  <a:latin typeface="+mj-lt"/>
                </a:rPr>
                <a:t>Level of Benefits</a:t>
              </a:r>
              <a:endParaRPr lang="en-US" sz="2400" dirty="0">
                <a:solidFill>
                  <a:srgbClr val="FFFFFF"/>
                </a:solidFill>
                <a:latin typeface="+mj-lt"/>
              </a:endParaRPr>
            </a:p>
          </p:txBody>
        </p:sp>
        <p:cxnSp>
          <p:nvCxnSpPr>
            <p:cNvPr id="1037" name="Straight Connector 1036"/>
            <p:cNvCxnSpPr/>
            <p:nvPr/>
          </p:nvCxnSpPr>
          <p:spPr>
            <a:xfrm>
              <a:off x="1762154" y="1325880"/>
              <a:ext cx="844705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187813" y="1843248"/>
            <a:ext cx="5813198" cy="4898637"/>
            <a:chOff x="3113088" y="1476324"/>
            <a:chExt cx="6248626" cy="5265561"/>
          </a:xfrm>
        </p:grpSpPr>
        <p:pic>
          <p:nvPicPr>
            <p:cNvPr id="4" name="Picture 4" descr="C:\Users\Annette.DUARTE\Desktop\Untitled-1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865" y="1476324"/>
              <a:ext cx="5189094" cy="4794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 descr="C:\Users\Annette.DUARTE\Desktop\shado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3088" y="5568723"/>
              <a:ext cx="6248626" cy="1173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075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Cool_Template_Version_0.15">
  <a:themeElements>
    <a:clrScheme name="Cisco Cool Palette Theme">
      <a:dk1>
        <a:srgbClr val="000000"/>
      </a:dk1>
      <a:lt1>
        <a:srgbClr val="FFFFFF"/>
      </a:lt1>
      <a:dk2>
        <a:srgbClr val="272848"/>
      </a:dk2>
      <a:lt2>
        <a:srgbClr val="FFFFFF"/>
      </a:lt2>
      <a:accent1>
        <a:srgbClr val="272A48"/>
      </a:accent1>
      <a:accent2>
        <a:srgbClr val="52526D"/>
      </a:accent2>
      <a:accent3>
        <a:srgbClr val="FFFFFF"/>
      </a:accent3>
      <a:accent4>
        <a:srgbClr val="D3D3DA"/>
      </a:accent4>
      <a:accent5>
        <a:srgbClr val="33828D"/>
      </a:accent5>
      <a:accent6>
        <a:srgbClr val="3CBBB9"/>
      </a:accent6>
      <a:hlink>
        <a:srgbClr val="3CBBB9"/>
      </a:hlink>
      <a:folHlink>
        <a:srgbClr val="33828D"/>
      </a:folHlink>
    </a:clrScheme>
    <a:fontScheme name="Cisco 2014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95871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sz="3600"/>
        </a:defPPr>
      </a:lstStyle>
    </a:sp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Partner Plus 4x3 template</Template>
  <TotalTime>28115</TotalTime>
  <Words>2136</Words>
  <Application>Microsoft Office PowerPoint</Application>
  <PresentationFormat>自定义</PresentationFormat>
  <Paragraphs>486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0" baseType="lpstr">
      <vt:lpstr>Arial</vt:lpstr>
      <vt:lpstr>宋体</vt:lpstr>
      <vt:lpstr>CiscoSans Thin</vt:lpstr>
      <vt:lpstr>CiscoSans</vt:lpstr>
      <vt:lpstr>Ciscolight</vt:lpstr>
      <vt:lpstr>微软雅黑</vt:lpstr>
      <vt:lpstr>Verdana</vt:lpstr>
      <vt:lpstr>ＭＳ Ｐゴシック</vt:lpstr>
      <vt:lpstr>CiscoSans ExtraLight</vt:lpstr>
      <vt:lpstr>Apple LiGothic Medium</vt:lpstr>
      <vt:lpstr>Segoe UI</vt:lpstr>
      <vt:lpstr>Calibri</vt:lpstr>
      <vt:lpstr>CiscoSansTT Light</vt:lpstr>
      <vt:lpstr>Ciscoregular</vt:lpstr>
      <vt:lpstr>Wingdings</vt:lpstr>
      <vt:lpstr>CiscoSansTT ExtraLight</vt:lpstr>
      <vt:lpstr>16x9_Cool_Template_Version_0.15</vt:lpstr>
      <vt:lpstr>Default Theme</vt:lpstr>
      <vt:lpstr>  Partner Plus</vt:lpstr>
      <vt:lpstr>The Midmarket Opportunity Is Now</vt:lpstr>
      <vt:lpstr>Midsize Customers Are Thinking and Buying Differently</vt:lpstr>
      <vt:lpstr>Sales and Marketing Engagement Model</vt:lpstr>
      <vt:lpstr>Business Priorities in the Midmarket</vt:lpstr>
      <vt:lpstr>Partner Plus Evolves to Offer You More</vt:lpstr>
      <vt:lpstr>The Keys to Faster Growth and Profitability</vt:lpstr>
      <vt:lpstr>Optimise Your Success</vt:lpstr>
      <vt:lpstr>Your Roadmap for Midmarket Growth</vt:lpstr>
      <vt:lpstr>Partner Plus Aspire Benefits – Distributor Delivered</vt:lpstr>
      <vt:lpstr>Partner Plus Prestige Benefits – Distributor Delivered</vt:lpstr>
      <vt:lpstr>Partner Plus Elite Benefits – Cisco delivered</vt:lpstr>
      <vt:lpstr>PowerPoint 演示文稿</vt:lpstr>
      <vt:lpstr>PowerPoint 演示文稿</vt:lpstr>
      <vt:lpstr>What Partner Plus Can Do For You</vt:lpstr>
      <vt:lpstr>Together with Our Authorised Distributors  Brings Added Value To You </vt:lpstr>
      <vt:lpstr>Partner Plus Eligibility – EMEAR</vt:lpstr>
      <vt:lpstr>Simple Enrollment Process</vt:lpstr>
      <vt:lpstr>Connecting You to a World of Possibilities</vt:lpstr>
      <vt:lpstr>Together, We Can Thrive</vt:lpstr>
      <vt:lpstr>PowerPoint 演示文稿</vt:lpstr>
      <vt:lpstr>声明：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Cisco</dc:title>
  <dc:creator>Cisco</dc:creator>
  <cp:lastModifiedBy>Microsoft</cp:lastModifiedBy>
  <cp:revision>971</cp:revision>
  <cp:lastPrinted>2013-06-20T22:25:36Z</cp:lastPrinted>
  <dcterms:created xsi:type="dcterms:W3CDTF">2012-05-25T01:09:01Z</dcterms:created>
  <dcterms:modified xsi:type="dcterms:W3CDTF">2018-01-05T05:14:23Z</dcterms:modified>
</cp:coreProperties>
</file>